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1046" r:id="rId2"/>
    <p:sldId id="1054" r:id="rId3"/>
    <p:sldId id="1053" r:id="rId4"/>
    <p:sldId id="1058" r:id="rId5"/>
    <p:sldId id="1083" r:id="rId6"/>
    <p:sldId id="1077" r:id="rId7"/>
    <p:sldId id="272" r:id="rId8"/>
    <p:sldId id="1078" r:id="rId9"/>
    <p:sldId id="1036" r:id="rId10"/>
    <p:sldId id="1037" r:id="rId11"/>
    <p:sldId id="1038" r:id="rId12"/>
    <p:sldId id="1079" r:id="rId13"/>
    <p:sldId id="1039" r:id="rId14"/>
    <p:sldId id="1041" r:id="rId15"/>
    <p:sldId id="1080" r:id="rId16"/>
    <p:sldId id="361" r:id="rId17"/>
    <p:sldId id="1081" r:id="rId18"/>
    <p:sldId id="1082" r:id="rId19"/>
    <p:sldId id="1060" r:id="rId20"/>
    <p:sldId id="1061" r:id="rId21"/>
    <p:sldId id="1062" r:id="rId22"/>
    <p:sldId id="1063" r:id="rId23"/>
    <p:sldId id="1064" r:id="rId24"/>
    <p:sldId id="1065" r:id="rId25"/>
    <p:sldId id="1066" r:id="rId26"/>
    <p:sldId id="1067" r:id="rId27"/>
    <p:sldId id="1068" r:id="rId28"/>
    <p:sldId id="1069" r:id="rId29"/>
    <p:sldId id="1070" r:id="rId30"/>
    <p:sldId id="1071" r:id="rId31"/>
    <p:sldId id="1072" r:id="rId32"/>
    <p:sldId id="1073" r:id="rId33"/>
    <p:sldId id="1074" r:id="rId34"/>
    <p:sldId id="1075" r:id="rId35"/>
    <p:sldId id="1076" r:id="rId36"/>
    <p:sldId id="1084" r:id="rId37"/>
  </p:sldIdLst>
  <p:sldSz cx="9144000" cy="5143500" type="screen16x9"/>
  <p:notesSz cx="9144000" cy="6858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lf Fleuren" initials="R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272"/>
    <a:srgbClr val="0198CD"/>
    <a:srgbClr val="729523"/>
    <a:srgbClr val="836845"/>
    <a:srgbClr val="E8E8E8"/>
    <a:srgbClr val="E4E4E4"/>
    <a:srgbClr val="C4B16A"/>
    <a:srgbClr val="F5EFDF"/>
    <a:srgbClr val="D8CB9C"/>
    <a:srgbClr val="EBDE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1" autoAdjust="0"/>
    <p:restoredTop sz="95701" autoAdjust="0"/>
  </p:normalViewPr>
  <p:slideViewPr>
    <p:cSldViewPr snapToObjects="1">
      <p:cViewPr varScale="1">
        <p:scale>
          <a:sx n="80" d="100"/>
          <a:sy n="80" d="100"/>
        </p:scale>
        <p:origin x="780" y="60"/>
      </p:cViewPr>
      <p:guideLst>
        <p:guide orient="horz" pos="1620"/>
        <p:guide pos="2880"/>
      </p:guideLst>
    </p:cSldViewPr>
  </p:slideViewPr>
  <p:outlineViewPr>
    <p:cViewPr>
      <p:scale>
        <a:sx n="33" d="100"/>
        <a:sy n="33" d="100"/>
      </p:scale>
      <p:origin x="0" y="-112040"/>
    </p:cViewPr>
  </p:outlineViewPr>
  <p:notesTextViewPr>
    <p:cViewPr>
      <p:scale>
        <a:sx n="100" d="100"/>
        <a:sy n="100" d="100"/>
      </p:scale>
      <p:origin x="0" y="0"/>
    </p:cViewPr>
  </p:notesTextViewPr>
  <p:sorterViewPr>
    <p:cViewPr>
      <p:scale>
        <a:sx n="108" d="100"/>
        <a:sy n="108" d="100"/>
      </p:scale>
      <p:origin x="0" y="7136"/>
    </p:cViewPr>
  </p:sorterViewPr>
  <p:notesViewPr>
    <p:cSldViewPr snapToObjects="1">
      <p:cViewPr varScale="1">
        <p:scale>
          <a:sx n="75" d="100"/>
          <a:sy n="75" d="100"/>
        </p:scale>
        <p:origin x="1890" y="72"/>
      </p:cViewPr>
      <p:guideLst>
        <p:guide orient="horz" pos="2160"/>
        <p:guide pos="2880"/>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8764587" y="228600"/>
            <a:ext cx="379413" cy="342900"/>
          </a:xfrm>
          <a:prstGeom prst="rect">
            <a:avLst/>
          </a:prstGeom>
        </p:spPr>
        <p:txBody>
          <a:bodyPr vert="horz" lIns="91440" tIns="45720" rIns="91440" bIns="45720" rtlCol="0" anchor="b"/>
          <a:lstStyle>
            <a:lvl1pPr algn="r">
              <a:defRPr sz="1200"/>
            </a:lvl1pPr>
          </a:lstStyle>
          <a:p>
            <a:fld id="{80C5BA55-396F-46DB-98CB-67F5915743A3}" type="slidenum">
              <a:rPr lang="en-US" smtClean="0"/>
              <a:pPr/>
              <a:t>‹nr.›</a:t>
            </a:fld>
            <a:endParaRPr lang="en-US" dirty="0"/>
          </a:p>
        </p:txBody>
      </p:sp>
    </p:spTree>
    <p:extLst>
      <p:ext uri="{BB962C8B-B14F-4D97-AF65-F5344CB8AC3E}">
        <p14:creationId xmlns:p14="http://schemas.microsoft.com/office/powerpoint/2010/main" val="385429610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581CD31-4B7D-4FD2-B052-E296BFBA018F}" type="datetimeFigureOut">
              <a:rPr lang="en-US" smtClean="0"/>
              <a:pPr/>
              <a:t>9/13/2021</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0D40C94-5092-4638-9E1F-C533F19764C0}" type="slidenum">
              <a:rPr lang="en-US" smtClean="0"/>
              <a:pPr/>
              <a:t>‹nr.›</a:t>
            </a:fld>
            <a:endParaRPr lang="en-US" dirty="0"/>
          </a:p>
        </p:txBody>
      </p:sp>
    </p:spTree>
    <p:extLst>
      <p:ext uri="{BB962C8B-B14F-4D97-AF65-F5344CB8AC3E}">
        <p14:creationId xmlns:p14="http://schemas.microsoft.com/office/powerpoint/2010/main" val="4265064614"/>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23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5679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8728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8874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678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2081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2695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4956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66710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7221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491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7354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954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719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59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4297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3623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74538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67666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44201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1388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5911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29440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63017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990217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4080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32255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667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8866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koptekst 3"/>
          <p:cNvSpPr>
            <a:spLocks noGrp="1"/>
          </p:cNvSpPr>
          <p:nvPr>
            <p:ph type="hdr" sz="quarter"/>
          </p:nvPr>
        </p:nvSpPr>
        <p:spPr/>
        <p:txBody>
          <a:bodyPr/>
          <a:lstStyle/>
          <a:p>
            <a:r>
              <a:rPr lang="en-US" dirty="0"/>
              <a:t>My First Template</a:t>
            </a:r>
          </a:p>
        </p:txBody>
      </p:sp>
    </p:spTree>
    <p:extLst>
      <p:ext uri="{BB962C8B-B14F-4D97-AF65-F5344CB8AC3E}">
        <p14:creationId xmlns:p14="http://schemas.microsoft.com/office/powerpoint/2010/main" val="264171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4373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821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721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2210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3" name="Picture Placeholder 6"/>
          <p:cNvSpPr>
            <a:spLocks noGrp="1"/>
          </p:cNvSpPr>
          <p:nvPr>
            <p:ph type="pic" sz="quarter" idx="10" hasCustomPrompt="1"/>
          </p:nvPr>
        </p:nvSpPr>
        <p:spPr>
          <a:xfrm>
            <a:off x="0" y="954312"/>
            <a:ext cx="9143998" cy="3691290"/>
          </a:xfrm>
          <a:prstGeom prst="downArrowCallout">
            <a:avLst>
              <a:gd name="adj1" fmla="val 50000"/>
              <a:gd name="adj2" fmla="val 15352"/>
              <a:gd name="adj3" fmla="val 5443"/>
              <a:gd name="adj4" fmla="val 94557"/>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4456786" cy="5143500"/>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4687214" y="0"/>
            <a:ext cx="4456786" cy="5143500"/>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3222955"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241532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356921"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270925"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181346"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8"/>
            <a:ext cx="2698091" cy="255001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26981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3765503" y="1036926"/>
            <a:ext cx="2520524" cy="3723890"/>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097281" y="1318654"/>
            <a:ext cx="2437794" cy="3202641"/>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5608927" y="1318654"/>
            <a:ext cx="2437794" cy="3202641"/>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3258581" y="1079134"/>
            <a:ext cx="2735941" cy="3681682"/>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29" name="Picture Placeholder 6"/>
          <p:cNvSpPr>
            <a:spLocks noGrp="1"/>
          </p:cNvSpPr>
          <p:nvPr>
            <p:ph type="pic" sz="quarter" idx="10" hasCustomPrompt="1"/>
          </p:nvPr>
        </p:nvSpPr>
        <p:spPr>
          <a:xfrm>
            <a:off x="356920"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3270925"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6181346"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356920"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6181346"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3270925"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5143500"/>
          </a:xfrm>
          <a:prstGeom prst="rect">
            <a:avLst/>
          </a:prstGeom>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22250" y="161925"/>
            <a:ext cx="4410075" cy="4819650"/>
          </a:xfrm>
          <a:prstGeom prst="round1Rect">
            <a:avLst>
              <a:gd name="adj" fmla="val 5318"/>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4805150" y="162540"/>
            <a:ext cx="4116180" cy="3388530"/>
          </a:xfrm>
          <a:prstGeom prst="round1Rect">
            <a:avLst>
              <a:gd name="adj" fmla="val 6441"/>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4805149" y="3734164"/>
            <a:ext cx="4116180" cy="1246788"/>
          </a:xfrm>
          <a:prstGeom prst="rect">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654059" y="1260100"/>
            <a:ext cx="1887010" cy="329264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000"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40491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67991" y="1472626"/>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2822643" y="1472626"/>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4829092" y="1472626"/>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6835350" y="1472626"/>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5416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1" y="1"/>
            <a:ext cx="9144000" cy="2974997"/>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4184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215381"/>
            <a:ext cx="9144000" cy="3257400"/>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79638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2" name="Picture Placeholder 6"/>
          <p:cNvSpPr>
            <a:spLocks noGrp="1"/>
          </p:cNvSpPr>
          <p:nvPr>
            <p:ph type="pic" sz="quarter" idx="14" hasCustomPrompt="1"/>
          </p:nvPr>
        </p:nvSpPr>
        <p:spPr>
          <a:xfrm>
            <a:off x="3891241" y="1257546"/>
            <a:ext cx="1361372" cy="1361054"/>
          </a:xfrm>
          <a:prstGeom prst="ellipse">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0"/>
            <a:ext cx="9143998" cy="1938073"/>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660456" y="1419611"/>
            <a:ext cx="3681115" cy="322599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3793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492041" y="1211542"/>
            <a:ext cx="2780547" cy="1579784"/>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5" name="Picture Placeholder 7"/>
          <p:cNvSpPr>
            <a:spLocks noGrp="1"/>
          </p:cNvSpPr>
          <p:nvPr>
            <p:ph type="pic" sz="quarter" idx="15" hasCustomPrompt="1"/>
          </p:nvPr>
        </p:nvSpPr>
        <p:spPr>
          <a:xfrm>
            <a:off x="2848738" y="2127250"/>
            <a:ext cx="2031271" cy="1270468"/>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10769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6473031" y="982438"/>
            <a:ext cx="1780328" cy="2385429"/>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5913617" y="2049672"/>
            <a:ext cx="786824" cy="1417427"/>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931162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647310"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1" hasCustomPrompt="1"/>
          </p:nvPr>
        </p:nvSpPr>
        <p:spPr>
          <a:xfrm>
            <a:off x="4786868"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72156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11" hasCustomPrompt="1"/>
          </p:nvPr>
        </p:nvSpPr>
        <p:spPr>
          <a:xfrm>
            <a:off x="4786868" y="2283715"/>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2194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7038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roundRect">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roundRect">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roundRect">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roundRect">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675042" y="1332970"/>
            <a:ext cx="2433209" cy="2445235"/>
          </a:xfrm>
          <a:prstGeom prst="roundRect">
            <a:avLst>
              <a:gd name="adj" fmla="val 8446"/>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374535" y="1116457"/>
            <a:ext cx="1354706" cy="1354390"/>
          </a:xfrm>
          <a:prstGeom prst="roundRect">
            <a:avLst>
              <a:gd name="adj" fmla="val 11041"/>
            </a:avLst>
          </a:prstGeom>
          <a:ln w="28575">
            <a:solidFill>
              <a:schemeClr val="accent1"/>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1917858" y="1116457"/>
            <a:ext cx="1354706" cy="1354390"/>
          </a:xfrm>
          <a:prstGeom prst="roundRect">
            <a:avLst>
              <a:gd name="adj" fmla="val 13151"/>
            </a:avLst>
          </a:prstGeom>
          <a:ln w="28575">
            <a:solidFill>
              <a:schemeClr val="accent2"/>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3461181" y="1116457"/>
            <a:ext cx="1354706" cy="1354390"/>
          </a:xfrm>
          <a:prstGeom prst="roundRect">
            <a:avLst>
              <a:gd name="adj" fmla="val 11744"/>
            </a:avLst>
          </a:prstGeom>
          <a:ln w="28575">
            <a:solidFill>
              <a:schemeClr val="accent3"/>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006192" y="1116457"/>
            <a:ext cx="1354706" cy="1354390"/>
          </a:xfrm>
          <a:prstGeom prst="roundRect">
            <a:avLst>
              <a:gd name="adj" fmla="val 7524"/>
            </a:avLst>
          </a:prstGeom>
          <a:ln w="28575">
            <a:solidFill>
              <a:schemeClr val="accent4"/>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0" name="Picture Placeholder 6"/>
          <p:cNvSpPr>
            <a:spLocks noGrp="1"/>
          </p:cNvSpPr>
          <p:nvPr>
            <p:ph type="pic" sz="quarter" idx="16"/>
          </p:nvPr>
        </p:nvSpPr>
        <p:spPr>
          <a:xfrm>
            <a:off x="3169669" y="1307178"/>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4630151" y="1307178"/>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6" name="Picture Placeholder 6"/>
          <p:cNvSpPr>
            <a:spLocks noGrp="1"/>
          </p:cNvSpPr>
          <p:nvPr>
            <p:ph type="pic" sz="quarter" idx="14"/>
          </p:nvPr>
        </p:nvSpPr>
        <p:spPr>
          <a:xfrm>
            <a:off x="2697518" y="2405288"/>
            <a:ext cx="973180" cy="972954"/>
          </a:xfrm>
          <a:prstGeom prst="ellipse">
            <a:avLst/>
          </a:prstGeom>
          <a:solidFill>
            <a:schemeClr val="bg1">
              <a:lumMod val="95000"/>
            </a:schemeClr>
          </a:solidFill>
          <a:ln w="28575">
            <a:solidFill>
              <a:schemeClr val="accent1"/>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4043914" y="1033042"/>
            <a:ext cx="973180" cy="972954"/>
          </a:xfrm>
          <a:prstGeom prst="ellipse">
            <a:avLst/>
          </a:prstGeom>
          <a:solidFill>
            <a:schemeClr val="bg1">
              <a:lumMod val="95000"/>
            </a:schemeClr>
          </a:solidFill>
          <a:ln w="28575">
            <a:solidFill>
              <a:schemeClr val="accent2"/>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5418560" y="2398767"/>
            <a:ext cx="973180" cy="972954"/>
          </a:xfrm>
          <a:prstGeom prst="ellipse">
            <a:avLst/>
          </a:prstGeom>
          <a:solidFill>
            <a:schemeClr val="bg1">
              <a:lumMod val="95000"/>
            </a:schemeClr>
          </a:solidFill>
          <a:ln w="28575">
            <a:solidFill>
              <a:schemeClr val="accent3"/>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4049373" y="3759287"/>
            <a:ext cx="973180" cy="972954"/>
          </a:xfrm>
          <a:prstGeom prst="ellipse">
            <a:avLst/>
          </a:prstGeom>
          <a:solidFill>
            <a:schemeClr val="bg1">
              <a:lumMod val="95000"/>
            </a:schemeClr>
          </a:solidFill>
          <a:ln w="28575">
            <a:solidFill>
              <a:schemeClr val="accent4"/>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ight Triangle 3"/>
          <p:cNvSpPr/>
          <p:nvPr userDrawn="1"/>
        </p:nvSpPr>
        <p:spPr bwMode="auto">
          <a:xfrm>
            <a:off x="6" y="4724406"/>
            <a:ext cx="419094" cy="419094"/>
          </a:xfrm>
          <a:prstGeom prst="rtTriangle">
            <a:avLst/>
          </a:prstGeom>
          <a:solidFill>
            <a:schemeClr val="bg1">
              <a:lumMod val="50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solidFill>
                <a:schemeClr val="accent1"/>
              </a:solidFill>
            </a:endParaRPr>
          </a:p>
        </p:txBody>
      </p:sp>
      <p:sp>
        <p:nvSpPr>
          <p:cNvPr id="5" name="TextBox 4"/>
          <p:cNvSpPr txBox="1"/>
          <p:nvPr userDrawn="1"/>
        </p:nvSpPr>
        <p:spPr bwMode="gray">
          <a:xfrm>
            <a:off x="0" y="4976815"/>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bg1"/>
                </a:solidFill>
                <a:latin typeface="HP Simplified"/>
                <a:ea typeface="+mn-ea"/>
                <a:cs typeface="HP Simplified"/>
              </a:rPr>
              <a:pPr marL="0" algn="ctr" defTabSz="914400" rtl="0" eaLnBrk="1" latinLnBrk="0" hangingPunct="1"/>
              <a:t>‹nr.›</a:t>
            </a:fld>
            <a:endParaRPr lang="en-US" sz="1000" b="0" i="0" kern="1200" dirty="0">
              <a:solidFill>
                <a:schemeClr val="bg1"/>
              </a:solidFill>
              <a:latin typeface="HP Simplified"/>
              <a:ea typeface="+mn-ea"/>
              <a:cs typeface="HP Simplified"/>
            </a:endParaRPr>
          </a:p>
        </p:txBody>
      </p:sp>
      <p:sp>
        <p:nvSpPr>
          <p:cNvPr id="6" name="Rechthoek 5">
            <a:extLst>
              <a:ext uri="{FF2B5EF4-FFF2-40B4-BE49-F238E27FC236}">
                <a16:creationId xmlns:a16="http://schemas.microsoft.com/office/drawing/2014/main" id="{CA430E06-7131-944C-A8B4-9407D8B5171E}"/>
              </a:ext>
            </a:extLst>
          </p:cNvPr>
          <p:cNvSpPr/>
          <p:nvPr userDrawn="1"/>
        </p:nvSpPr>
        <p:spPr>
          <a:xfrm>
            <a:off x="0" y="152256"/>
            <a:ext cx="9144000" cy="369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18DF42F7-90A4-5A49-AD05-84FACEF8B6A4}"/>
              </a:ext>
            </a:extLst>
          </p:cNvPr>
          <p:cNvSpPr/>
          <p:nvPr userDrawn="1"/>
        </p:nvSpPr>
        <p:spPr>
          <a:xfrm>
            <a:off x="41234" y="190121"/>
            <a:ext cx="3897089" cy="307777"/>
          </a:xfrm>
          <a:prstGeom prst="rect">
            <a:avLst/>
          </a:prstGeom>
          <a:noFill/>
        </p:spPr>
        <p:txBody>
          <a:bodyPr wrap="square">
            <a:spAutoFit/>
          </a:bodyPr>
          <a:lstStyle/>
          <a:p>
            <a:pPr algn="ctr"/>
            <a:r>
              <a:rPr lang="en-US" sz="1400" b="1" dirty="0">
                <a:solidFill>
                  <a:schemeClr val="bg1"/>
                </a:solidFill>
                <a:latin typeface="Arial" panose="020B0604020202020204" pitchFamily="34" charset="0"/>
                <a:cs typeface="Arial" panose="020B0604020202020204" pitchFamily="34" charset="0"/>
              </a:rPr>
              <a:t>INTEGRAAL VEILIGHEIDSPLAN 2019-2022</a:t>
            </a:r>
          </a:p>
        </p:txBody>
      </p:sp>
      <p:grpSp>
        <p:nvGrpSpPr>
          <p:cNvPr id="8" name="Groep 7">
            <a:extLst>
              <a:ext uri="{FF2B5EF4-FFF2-40B4-BE49-F238E27FC236}">
                <a16:creationId xmlns:a16="http://schemas.microsoft.com/office/drawing/2014/main" id="{15FED868-AAA2-BE45-B528-C1465C32A381}"/>
              </a:ext>
            </a:extLst>
          </p:cNvPr>
          <p:cNvGrpSpPr/>
          <p:nvPr userDrawn="1"/>
        </p:nvGrpSpPr>
        <p:grpSpPr>
          <a:xfrm>
            <a:off x="4229598" y="69891"/>
            <a:ext cx="684803" cy="716042"/>
            <a:chOff x="4046870" y="71218"/>
            <a:chExt cx="684803" cy="716042"/>
          </a:xfrm>
        </p:grpSpPr>
        <p:sp>
          <p:nvSpPr>
            <p:cNvPr id="9" name="Down Arrow 15">
              <a:extLst>
                <a:ext uri="{FF2B5EF4-FFF2-40B4-BE49-F238E27FC236}">
                  <a16:creationId xmlns:a16="http://schemas.microsoft.com/office/drawing/2014/main" id="{EFCF8F8B-E489-D849-84BB-66EF113D5159}"/>
                </a:ext>
              </a:extLst>
            </p:cNvPr>
            <p:cNvSpPr/>
            <p:nvPr/>
          </p:nvSpPr>
          <p:spPr>
            <a:xfrm>
              <a:off x="4127708" y="96772"/>
              <a:ext cx="523125" cy="690488"/>
            </a:xfrm>
            <a:prstGeom prst="downArrow">
              <a:avLst>
                <a:gd name="adj1" fmla="val 100000"/>
                <a:gd name="adj2" fmla="val 3582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kstvak 9">
              <a:extLst>
                <a:ext uri="{FF2B5EF4-FFF2-40B4-BE49-F238E27FC236}">
                  <a16:creationId xmlns:a16="http://schemas.microsoft.com/office/drawing/2014/main" id="{6F132FE3-C86F-AA48-AA5F-FE45213F27CE}"/>
                </a:ext>
              </a:extLst>
            </p:cNvPr>
            <p:cNvSpPr txBox="1"/>
            <p:nvPr/>
          </p:nvSpPr>
          <p:spPr>
            <a:xfrm>
              <a:off x="4046870" y="71218"/>
              <a:ext cx="684803" cy="190770"/>
            </a:xfrm>
            <a:prstGeom prst="rect">
              <a:avLst/>
            </a:prstGeom>
            <a:noFill/>
          </p:spPr>
          <p:txBody>
            <a:bodyPr wrap="none" rtlCol="0">
              <a:spAutoFit/>
            </a:bodyPr>
            <a:lstStyle/>
            <a:p>
              <a:r>
                <a:rPr lang="nl-NL" sz="900" b="1" dirty="0">
                  <a:solidFill>
                    <a:schemeClr val="bg1"/>
                  </a:solidFill>
                  <a:latin typeface="Arial Rounded MT Bold" panose="020F0704030504030204" pitchFamily="34" charset="77"/>
                </a:rPr>
                <a:t>KEMPEN</a:t>
              </a:r>
              <a:endParaRPr lang="nl-NL" sz="1050" b="1" dirty="0">
                <a:solidFill>
                  <a:schemeClr val="bg1"/>
                </a:solidFill>
                <a:latin typeface="Arial Rounded MT Bold" panose="020F0704030504030204" pitchFamily="34" charset="77"/>
              </a:endParaRPr>
            </a:p>
          </p:txBody>
        </p:sp>
        <p:sp>
          <p:nvSpPr>
            <p:cNvPr id="11" name="Tekstvak 10">
              <a:extLst>
                <a:ext uri="{FF2B5EF4-FFF2-40B4-BE49-F238E27FC236}">
                  <a16:creationId xmlns:a16="http://schemas.microsoft.com/office/drawing/2014/main" id="{97F849CC-6E26-8741-9EF9-164AABFACE65}"/>
                </a:ext>
              </a:extLst>
            </p:cNvPr>
            <p:cNvSpPr txBox="1"/>
            <p:nvPr/>
          </p:nvSpPr>
          <p:spPr>
            <a:xfrm>
              <a:off x="4160568" y="140929"/>
              <a:ext cx="316208" cy="646331"/>
            </a:xfrm>
            <a:prstGeom prst="rect">
              <a:avLst/>
            </a:prstGeom>
            <a:noFill/>
          </p:spPr>
          <p:txBody>
            <a:bodyPr wrap="square" rtlCol="0">
              <a:spAutoFit/>
            </a:bodyPr>
            <a:lstStyle/>
            <a:p>
              <a:r>
                <a:rPr lang="nl-NL" sz="3600" dirty="0">
                  <a:solidFill>
                    <a:schemeClr val="bg1"/>
                  </a:solidFill>
                  <a:latin typeface="Arial Rounded MT Bold" panose="020F0704030504030204" pitchFamily="34" charset="77"/>
                </a:rPr>
                <a:t>8</a:t>
              </a:r>
            </a:p>
          </p:txBody>
        </p:sp>
      </p:grpSp>
    </p:spTree>
  </p:cSld>
  <p:clrMap bg1="lt1" tx1="dk1" bg2="lt2" tx2="dk2" accent1="accent1" accent2="accent2" accent3="accent3" accent4="accent4" accent5="accent5" accent6="accent6" hlink="hlink" folHlink="folHlink"/>
  <p:sldLayoutIdLst>
    <p:sldLayoutId id="2147483695" r:id="rId1"/>
    <p:sldLayoutId id="2147483706" r:id="rId2"/>
    <p:sldLayoutId id="2147483722" r:id="rId3"/>
    <p:sldLayoutId id="2147483723" r:id="rId4"/>
    <p:sldLayoutId id="2147483724" r:id="rId5"/>
    <p:sldLayoutId id="2147483725" r:id="rId6"/>
    <p:sldLayoutId id="2147483726" r:id="rId7"/>
    <p:sldLayoutId id="2147483727" r:id="rId8"/>
    <p:sldLayoutId id="2147483728" r:id="rId9"/>
    <p:sldLayoutId id="2147483710" r:id="rId10"/>
    <p:sldLayoutId id="2147483717" r:id="rId11"/>
    <p:sldLayoutId id="2147483718" r:id="rId12"/>
    <p:sldLayoutId id="2147483740" r:id="rId13"/>
    <p:sldLayoutId id="2147483730" r:id="rId14"/>
    <p:sldLayoutId id="2147483720" r:id="rId15"/>
    <p:sldLayoutId id="2147483739" r:id="rId16"/>
    <p:sldLayoutId id="2147483729" r:id="rId17"/>
    <p:sldLayoutId id="2147483707" r:id="rId18"/>
    <p:sldLayoutId id="2147483715" r:id="rId19"/>
    <p:sldLayoutId id="2147483700" r:id="rId20"/>
    <p:sldLayoutId id="2147483694" r:id="rId21"/>
    <p:sldLayoutId id="2147483697" r:id="rId22"/>
    <p:sldLayoutId id="2147483741" r:id="rId23"/>
    <p:sldLayoutId id="2147483705" r:id="rId24"/>
    <p:sldLayoutId id="2147483703" r:id="rId25"/>
    <p:sldLayoutId id="2147483698" r:id="rId26"/>
    <p:sldLayoutId id="2147483734" r:id="rId27"/>
    <p:sldLayoutId id="2147483735" r:id="rId28"/>
    <p:sldLayoutId id="2147483736" r:id="rId29"/>
    <p:sldLayoutId id="2147483737" r:id="rId30"/>
    <p:sldLayoutId id="2147483759" r:id="rId31"/>
    <p:sldLayoutId id="2147483760" r:id="rId32"/>
    <p:sldLayoutId id="2147483764" r:id="rId33"/>
    <p:sldLayoutId id="2147483765" r:id="rId34"/>
    <p:sldLayoutId id="2147483761" r:id="rId3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5.png"/><Relationship Id="rId11" Type="http://schemas.openxmlformats.org/officeDocument/2006/relationships/image" Target="../media/image10.tiff"/><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0DA5C8C-8943-4747-99A8-394E14F39E31}"/>
              </a:ext>
            </a:extLst>
          </p:cNvPr>
          <p:cNvSpPr/>
          <p:nvPr/>
        </p:nvSpPr>
        <p:spPr>
          <a:xfrm>
            <a:off x="0" y="0"/>
            <a:ext cx="9238167" cy="772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Down Arrow 15">
            <a:extLst>
              <a:ext uri="{FF2B5EF4-FFF2-40B4-BE49-F238E27FC236}">
                <a16:creationId xmlns:a16="http://schemas.microsoft.com/office/drawing/2014/main" id="{F9B31B20-5595-0347-9D8F-18781C78EB67}"/>
              </a:ext>
            </a:extLst>
          </p:cNvPr>
          <p:cNvSpPr>
            <a:spLocks noChangeAspect="1"/>
          </p:cNvSpPr>
          <p:nvPr/>
        </p:nvSpPr>
        <p:spPr>
          <a:xfrm>
            <a:off x="3016612" y="872039"/>
            <a:ext cx="2931226" cy="4017893"/>
          </a:xfrm>
          <a:prstGeom prst="downArrow">
            <a:avLst>
              <a:gd name="adj1" fmla="val 100000"/>
              <a:gd name="adj2" fmla="val 35829"/>
            </a:avLst>
          </a:prstGeom>
          <a:solidFill>
            <a:srgbClr val="0198CD">
              <a:alpha val="50196"/>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2861403" y="933096"/>
            <a:ext cx="2987234" cy="3942934"/>
          </a:xfrm>
          <a:prstGeom prst="downArrow">
            <a:avLst>
              <a:gd name="adj1" fmla="val 100000"/>
              <a:gd name="adj2" fmla="val 3582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lowchart: Off-page Connector 20"/>
          <p:cNvSpPr/>
          <p:nvPr/>
        </p:nvSpPr>
        <p:spPr>
          <a:xfrm>
            <a:off x="3980087" y="627399"/>
            <a:ext cx="783825" cy="703686"/>
          </a:xfrm>
          <a:prstGeom prst="flowChartOffpageConnector">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5"/>
              </a:solidFill>
              <a:latin typeface="FontAwesome" pitchFamily="2" charset="0"/>
            </a:endParaRPr>
          </a:p>
        </p:txBody>
      </p:sp>
      <p:sp>
        <p:nvSpPr>
          <p:cNvPr id="29" name="Freeform 29">
            <a:extLst>
              <a:ext uri="{FF2B5EF4-FFF2-40B4-BE49-F238E27FC236}">
                <a16:creationId xmlns:a16="http://schemas.microsoft.com/office/drawing/2014/main" id="{FB0ECCF2-9499-7142-85CA-7F544B028F38}"/>
              </a:ext>
            </a:extLst>
          </p:cNvPr>
          <p:cNvSpPr>
            <a:spLocks/>
          </p:cNvSpPr>
          <p:nvPr/>
        </p:nvSpPr>
        <p:spPr bwMode="auto">
          <a:xfrm>
            <a:off x="4182683" y="772308"/>
            <a:ext cx="443874" cy="342516"/>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30" name="Tekstvak 29">
            <a:extLst>
              <a:ext uri="{FF2B5EF4-FFF2-40B4-BE49-F238E27FC236}">
                <a16:creationId xmlns:a16="http://schemas.microsoft.com/office/drawing/2014/main" id="{41BEBD42-7070-4F41-9DB0-699C0A62B650}"/>
              </a:ext>
            </a:extLst>
          </p:cNvPr>
          <p:cNvSpPr txBox="1"/>
          <p:nvPr/>
        </p:nvSpPr>
        <p:spPr>
          <a:xfrm>
            <a:off x="2864943" y="1222290"/>
            <a:ext cx="3082895" cy="830997"/>
          </a:xfrm>
          <a:prstGeom prst="rect">
            <a:avLst/>
          </a:prstGeom>
          <a:noFill/>
        </p:spPr>
        <p:txBody>
          <a:bodyPr wrap="none" rtlCol="0">
            <a:spAutoFit/>
          </a:bodyPr>
          <a:lstStyle/>
          <a:p>
            <a:r>
              <a:rPr lang="nl-NL" sz="4800" b="1" spc="300" dirty="0">
                <a:solidFill>
                  <a:schemeClr val="bg1"/>
                </a:solidFill>
                <a:latin typeface="Arial Rounded MT Bold" panose="020F0704030504030204" pitchFamily="34" charset="77"/>
              </a:rPr>
              <a:t>KEMPEN</a:t>
            </a:r>
            <a:endParaRPr lang="nl-NL" sz="6000" b="1" spc="300" dirty="0">
              <a:solidFill>
                <a:schemeClr val="bg1"/>
              </a:solidFill>
              <a:latin typeface="Arial Rounded MT Bold" panose="020F0704030504030204" pitchFamily="34" charset="77"/>
            </a:endParaRPr>
          </a:p>
        </p:txBody>
      </p:sp>
      <p:sp>
        <p:nvSpPr>
          <p:cNvPr id="31" name="Tekstvak 30">
            <a:extLst>
              <a:ext uri="{FF2B5EF4-FFF2-40B4-BE49-F238E27FC236}">
                <a16:creationId xmlns:a16="http://schemas.microsoft.com/office/drawing/2014/main" id="{7C269527-48AF-B44C-8E33-189220A2FFDC}"/>
              </a:ext>
            </a:extLst>
          </p:cNvPr>
          <p:cNvSpPr txBox="1"/>
          <p:nvPr/>
        </p:nvSpPr>
        <p:spPr>
          <a:xfrm>
            <a:off x="3698609" y="1428576"/>
            <a:ext cx="1855895" cy="2662267"/>
          </a:xfrm>
          <a:prstGeom prst="rect">
            <a:avLst/>
          </a:prstGeom>
          <a:noFill/>
        </p:spPr>
        <p:txBody>
          <a:bodyPr wrap="square" rtlCol="0">
            <a:spAutoFit/>
          </a:bodyPr>
          <a:lstStyle/>
          <a:p>
            <a:r>
              <a:rPr lang="nl-NL" sz="16700" dirty="0">
                <a:solidFill>
                  <a:schemeClr val="bg1"/>
                </a:solidFill>
                <a:latin typeface="Arial Rounded MT Bold" panose="020F0704030504030204" pitchFamily="34" charset="77"/>
              </a:rPr>
              <a:t>8</a:t>
            </a:r>
          </a:p>
        </p:txBody>
      </p:sp>
      <p:sp>
        <p:nvSpPr>
          <p:cNvPr id="5" name="Tekstvak 4">
            <a:extLst>
              <a:ext uri="{FF2B5EF4-FFF2-40B4-BE49-F238E27FC236}">
                <a16:creationId xmlns:a16="http://schemas.microsoft.com/office/drawing/2014/main" id="{80191715-3F84-8D42-8951-94F99C8525A3}"/>
              </a:ext>
            </a:extLst>
          </p:cNvPr>
          <p:cNvSpPr txBox="1"/>
          <p:nvPr/>
        </p:nvSpPr>
        <p:spPr>
          <a:xfrm>
            <a:off x="2960603" y="3666283"/>
            <a:ext cx="2888034" cy="584775"/>
          </a:xfrm>
          <a:prstGeom prst="rect">
            <a:avLst/>
          </a:prstGeom>
          <a:noFill/>
        </p:spPr>
        <p:txBody>
          <a:bodyPr wrap="square" rtlCol="0">
            <a:spAutoFit/>
          </a:bodyPr>
          <a:lstStyle/>
          <a:p>
            <a:pPr algn="ctr"/>
            <a:r>
              <a:rPr lang="nl-NL" sz="1600" b="1" dirty="0">
                <a:solidFill>
                  <a:schemeClr val="bg1"/>
                </a:solidFill>
              </a:rPr>
              <a:t>EENDRACHT, AANDACHT </a:t>
            </a:r>
            <a:br>
              <a:rPr lang="nl-NL" sz="1600" b="1" dirty="0">
                <a:solidFill>
                  <a:schemeClr val="bg1"/>
                </a:solidFill>
              </a:rPr>
            </a:br>
            <a:r>
              <a:rPr lang="nl-NL" sz="1600" b="1" dirty="0">
                <a:solidFill>
                  <a:schemeClr val="bg1"/>
                </a:solidFill>
              </a:rPr>
              <a:t>EN DAADKRACHT</a:t>
            </a:r>
          </a:p>
        </p:txBody>
      </p:sp>
      <p:sp>
        <p:nvSpPr>
          <p:cNvPr id="4" name="Rechthoek 3">
            <a:extLst>
              <a:ext uri="{FF2B5EF4-FFF2-40B4-BE49-F238E27FC236}">
                <a16:creationId xmlns:a16="http://schemas.microsoft.com/office/drawing/2014/main" id="{DA01E74E-7038-DF42-AB2E-648B285C6337}"/>
              </a:ext>
            </a:extLst>
          </p:cNvPr>
          <p:cNvSpPr/>
          <p:nvPr/>
        </p:nvSpPr>
        <p:spPr>
          <a:xfrm>
            <a:off x="481903" y="2044599"/>
            <a:ext cx="1827722" cy="1015663"/>
          </a:xfrm>
          <a:prstGeom prst="rect">
            <a:avLst/>
          </a:prstGeom>
        </p:spPr>
        <p:txBody>
          <a:bodyPr wrap="square">
            <a:spAutoFit/>
          </a:bodyPr>
          <a:lstStyle/>
          <a:p>
            <a:pPr algn="ctr"/>
            <a:r>
              <a:rPr lang="nl-NL" b="1" dirty="0"/>
              <a:t>ACHT KEMPEN GEMEENTEN </a:t>
            </a:r>
            <a:endParaRPr lang="nl-NL" dirty="0"/>
          </a:p>
        </p:txBody>
      </p:sp>
      <p:sp>
        <p:nvSpPr>
          <p:cNvPr id="6" name="Rechthoek 5">
            <a:extLst>
              <a:ext uri="{FF2B5EF4-FFF2-40B4-BE49-F238E27FC236}">
                <a16:creationId xmlns:a16="http://schemas.microsoft.com/office/drawing/2014/main" id="{7AA74652-5EAD-0042-B59E-63C3803B596A}"/>
              </a:ext>
            </a:extLst>
          </p:cNvPr>
          <p:cNvSpPr/>
          <p:nvPr/>
        </p:nvSpPr>
        <p:spPr>
          <a:xfrm>
            <a:off x="6400415" y="2044598"/>
            <a:ext cx="2248796" cy="1015663"/>
          </a:xfrm>
          <a:prstGeom prst="rect">
            <a:avLst/>
          </a:prstGeom>
        </p:spPr>
        <p:txBody>
          <a:bodyPr wrap="square">
            <a:spAutoFit/>
          </a:bodyPr>
          <a:lstStyle/>
          <a:p>
            <a:pPr algn="ctr"/>
            <a:r>
              <a:rPr lang="nl-NL" b="1" dirty="0"/>
              <a:t>SAMEN VOOR VEILIGHEID  IN DE KEMPEN</a:t>
            </a:r>
            <a:endParaRPr lang="nl-NL" dirty="0"/>
          </a:p>
        </p:txBody>
      </p:sp>
      <p:sp>
        <p:nvSpPr>
          <p:cNvPr id="17" name="Rechthoek 16">
            <a:extLst>
              <a:ext uri="{FF2B5EF4-FFF2-40B4-BE49-F238E27FC236}">
                <a16:creationId xmlns:a16="http://schemas.microsoft.com/office/drawing/2014/main" id="{609EE208-CC9A-1543-BB10-8DB2C916EFB4}"/>
              </a:ext>
            </a:extLst>
          </p:cNvPr>
          <p:cNvSpPr/>
          <p:nvPr/>
        </p:nvSpPr>
        <p:spPr>
          <a:xfrm>
            <a:off x="0" y="152256"/>
            <a:ext cx="9144000" cy="369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8" name="Rechthoek 17">
            <a:extLst>
              <a:ext uri="{FF2B5EF4-FFF2-40B4-BE49-F238E27FC236}">
                <a16:creationId xmlns:a16="http://schemas.microsoft.com/office/drawing/2014/main" id="{9854CCA9-F633-4843-B40B-64574978AD99}"/>
              </a:ext>
            </a:extLst>
          </p:cNvPr>
          <p:cNvSpPr/>
          <p:nvPr/>
        </p:nvSpPr>
        <p:spPr>
          <a:xfrm>
            <a:off x="1420595" y="147336"/>
            <a:ext cx="5902808" cy="369332"/>
          </a:xfrm>
          <a:prstGeom prst="rect">
            <a:avLst/>
          </a:prstGeom>
          <a:noFill/>
        </p:spPr>
        <p:txBody>
          <a:bodyPr wrap="square">
            <a:spAutoFit/>
          </a:bodyPr>
          <a:lstStyle/>
          <a:p>
            <a:pPr algn="ctr"/>
            <a:r>
              <a:rPr lang="en-US" sz="1800" b="1" dirty="0">
                <a:solidFill>
                  <a:schemeClr val="bg1"/>
                </a:solidFill>
                <a:latin typeface="Arial" panose="020B0604020202020204" pitchFamily="34" charset="0"/>
                <a:cs typeface="Arial" panose="020B0604020202020204" pitchFamily="34" charset="0"/>
              </a:rPr>
              <a:t>INTEGRAAL VEILIGHEIDSPLAN 2019-2022</a:t>
            </a:r>
          </a:p>
        </p:txBody>
      </p:sp>
    </p:spTree>
    <p:extLst>
      <p:ext uri="{BB962C8B-B14F-4D97-AF65-F5344CB8AC3E}">
        <p14:creationId xmlns:p14="http://schemas.microsoft.com/office/powerpoint/2010/main" val="43538754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p:cNvSpPr txBox="1">
            <a:spLocks/>
          </p:cNvSpPr>
          <p:nvPr/>
        </p:nvSpPr>
        <p:spPr>
          <a:xfrm>
            <a:off x="666668" y="728326"/>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1"/>
                </a:solidFill>
                <a:latin typeface="+mj-lt"/>
              </a:rPr>
              <a:t>Prioriteiten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962563"/>
            <a:ext cx="3685064" cy="4462760"/>
          </a:xfrm>
          <a:prstGeom prst="rect">
            <a:avLst/>
          </a:prstGeom>
          <a:noFill/>
        </p:spPr>
        <p:txBody>
          <a:bodyPr wrap="square" lIns="0" tIns="0" rIns="0" bIns="0" rtlCol="0">
            <a:spAutoFit/>
          </a:bodyPr>
          <a:lstStyle/>
          <a:p>
            <a:pPr algn="just"/>
            <a:r>
              <a:rPr lang="en-US" sz="1000" b="1" dirty="0">
                <a:solidFill>
                  <a:srgbClr val="727272"/>
                </a:solidFill>
              </a:rPr>
              <a:t>Cybercrime en cybersecurity</a:t>
            </a:r>
          </a:p>
          <a:p>
            <a:pPr algn="just"/>
            <a:r>
              <a:rPr lang="en-US" sz="1000" dirty="0" err="1">
                <a:solidFill>
                  <a:schemeClr val="tx1">
                    <a:lumMod val="50000"/>
                    <a:lumOff val="50000"/>
                  </a:schemeClr>
                </a:solidFill>
              </a:rPr>
              <a:t>Ambitie</a:t>
            </a:r>
            <a:r>
              <a:rPr lang="en-US" sz="1000" dirty="0">
                <a:solidFill>
                  <a:schemeClr val="tx1">
                    <a:lumMod val="50000"/>
                    <a:lumOff val="50000"/>
                  </a:schemeClr>
                </a:solidFill>
              </a:rPr>
              <a:t>: Het vergroten van de weerbaarheid van onze inwoners, organisaties en ondernemers in het digitale domein. </a:t>
            </a:r>
            <a:br>
              <a:rPr lang="en-US" sz="1000" dirty="0">
                <a:solidFill>
                  <a:schemeClr val="tx1">
                    <a:lumMod val="50000"/>
                    <a:lumOff val="50000"/>
                  </a:schemeClr>
                </a:solidFill>
              </a:rPr>
            </a:br>
            <a:endParaRPr lang="en-US" sz="1000" dirty="0">
              <a:solidFill>
                <a:schemeClr val="tx1">
                  <a:lumMod val="50000"/>
                  <a:lumOff val="50000"/>
                </a:schemeClr>
              </a:solidFill>
            </a:endParaRPr>
          </a:p>
          <a:p>
            <a:pPr algn="just"/>
            <a:r>
              <a:rPr lang="en-US" sz="1000" b="1" dirty="0" err="1">
                <a:solidFill>
                  <a:srgbClr val="727272"/>
                </a:solidFill>
              </a:rPr>
              <a:t>Verbinding</a:t>
            </a:r>
            <a:r>
              <a:rPr lang="en-US" sz="1000" b="1" dirty="0">
                <a:solidFill>
                  <a:srgbClr val="727272"/>
                </a:solidFill>
              </a:rPr>
              <a:t> </a:t>
            </a:r>
            <a:r>
              <a:rPr lang="en-US" sz="1000" b="1" dirty="0" err="1">
                <a:solidFill>
                  <a:srgbClr val="727272"/>
                </a:solidFill>
              </a:rPr>
              <a:t>zorg</a:t>
            </a:r>
            <a:r>
              <a:rPr lang="en-US" sz="1000" b="1" dirty="0">
                <a:solidFill>
                  <a:srgbClr val="727272"/>
                </a:solidFill>
              </a:rPr>
              <a:t> en </a:t>
            </a:r>
            <a:r>
              <a:rPr lang="en-US" sz="1000" b="1" dirty="0" err="1">
                <a:solidFill>
                  <a:srgbClr val="727272"/>
                </a:solidFill>
              </a:rPr>
              <a:t>veiligheid</a:t>
            </a:r>
            <a:r>
              <a:rPr lang="en-US" sz="1000" b="1" dirty="0">
                <a:solidFill>
                  <a:srgbClr val="727272"/>
                </a:solidFill>
              </a:rPr>
              <a:t> </a:t>
            </a:r>
            <a:r>
              <a:rPr lang="en-US" sz="1000" dirty="0">
                <a:solidFill>
                  <a:schemeClr val="tx1">
                    <a:lumMod val="50000"/>
                    <a:lumOff val="50000"/>
                  </a:schemeClr>
                </a:solidFill>
              </a:rPr>
              <a:t>(thema's: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gevend</a:t>
            </a:r>
            <a:r>
              <a:rPr lang="en-US" sz="1000" dirty="0">
                <a:solidFill>
                  <a:schemeClr val="tx1">
                    <a:lumMod val="50000"/>
                    <a:lumOff val="50000"/>
                  </a:schemeClr>
                </a:solidFill>
              </a:rPr>
              <a:t> en /of </a:t>
            </a:r>
            <a:r>
              <a:rPr lang="en-US" sz="1000" dirty="0" err="1">
                <a:solidFill>
                  <a:schemeClr val="tx1">
                    <a:lumMod val="50000"/>
                    <a:lumOff val="50000"/>
                  </a:schemeClr>
                </a:solidFill>
              </a:rPr>
              <a:t>verward</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a:t>
            </a:r>
            <a:r>
              <a:rPr lang="en-US" sz="1000" dirty="0" err="1">
                <a:solidFill>
                  <a:schemeClr val="tx1">
                    <a:lumMod val="50000"/>
                    <a:lumOff val="50000"/>
                  </a:schemeClr>
                </a:solidFill>
              </a:rPr>
              <a:t>jeugd</a:t>
            </a:r>
            <a:r>
              <a:rPr lang="en-US" sz="1000" dirty="0">
                <a:solidFill>
                  <a:schemeClr val="tx1">
                    <a:lumMod val="50000"/>
                    <a:lumOff val="50000"/>
                  </a:schemeClr>
                </a:solidFill>
              </a:rPr>
              <a:t> in </a:t>
            </a:r>
            <a:r>
              <a:rPr lang="en-US" sz="1000" dirty="0" err="1">
                <a:solidFill>
                  <a:schemeClr val="tx1">
                    <a:lumMod val="50000"/>
                    <a:lumOff val="50000"/>
                  </a:schemeClr>
                </a:solidFill>
              </a:rPr>
              <a:t>relatie</a:t>
            </a:r>
            <a:r>
              <a:rPr lang="en-US" sz="1000" dirty="0">
                <a:solidFill>
                  <a:schemeClr val="tx1">
                    <a:lumMod val="50000"/>
                    <a:lumOff val="50000"/>
                  </a:schemeClr>
                </a:solidFill>
              </a:rPr>
              <a:t> tot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middelen</a:t>
            </a:r>
            <a:r>
              <a:rPr lang="en-US" sz="1000" dirty="0">
                <a:solidFill>
                  <a:schemeClr val="tx1">
                    <a:lumMod val="50000"/>
                    <a:lumOff val="50000"/>
                  </a:schemeClr>
                </a:solidFill>
              </a:rPr>
              <a:t> </a:t>
            </a:r>
            <a:r>
              <a:rPr lang="en-US" sz="1000" dirty="0" err="1">
                <a:solidFill>
                  <a:schemeClr val="tx1">
                    <a:lumMod val="50000"/>
                    <a:lumOff val="50000"/>
                  </a:schemeClr>
                </a:solidFill>
              </a:rPr>
              <a:t>gebruik</a:t>
            </a:r>
            <a:r>
              <a:rPr lang="en-US" sz="1000" dirty="0">
                <a:solidFill>
                  <a:schemeClr val="tx1">
                    <a:lumMod val="50000"/>
                    <a:lumOff val="50000"/>
                  </a:schemeClr>
                </a:solidFill>
              </a:rPr>
              <a:t>; </a:t>
            </a:r>
            <a:r>
              <a:rPr lang="en-US" sz="1000" dirty="0" err="1">
                <a:solidFill>
                  <a:schemeClr val="tx1">
                    <a:lumMod val="50000"/>
                    <a:lumOff val="50000"/>
                  </a:schemeClr>
                </a:solidFill>
              </a:rPr>
              <a:t>polarisatie</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en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onrust</a:t>
            </a:r>
            <a:r>
              <a:rPr lang="en-US" sz="1000" dirty="0">
                <a:solidFill>
                  <a:schemeClr val="tx1">
                    <a:lumMod val="50000"/>
                    <a:lumOff val="50000"/>
                  </a:schemeClr>
                </a:solidFill>
              </a:rPr>
              <a:t>).</a:t>
            </a:r>
          </a:p>
          <a:p>
            <a:pPr algn="just"/>
            <a:r>
              <a:rPr lang="en-US" sz="1000" dirty="0" err="1">
                <a:solidFill>
                  <a:schemeClr val="tx1">
                    <a:lumMod val="50000"/>
                    <a:lumOff val="50000"/>
                  </a:schemeClr>
                </a:solidFill>
              </a:rPr>
              <a:t>Ambitie</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iemand</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buitengesloten</a:t>
            </a:r>
            <a:r>
              <a:rPr lang="en-US" sz="1000" dirty="0">
                <a:solidFill>
                  <a:schemeClr val="tx1">
                    <a:lumMod val="50000"/>
                    <a:lumOff val="50000"/>
                  </a:schemeClr>
                </a:solidFill>
              </a:rPr>
              <a:t> </a:t>
            </a:r>
            <a:r>
              <a:rPr lang="en-US" sz="1000" dirty="0" err="1">
                <a:solidFill>
                  <a:schemeClr val="tx1">
                    <a:lumMod val="50000"/>
                    <a:lumOff val="50000"/>
                  </a:schemeClr>
                </a:solidFill>
              </a:rPr>
              <a:t>voelt</a:t>
            </a:r>
            <a:r>
              <a:rPr lang="en-US" sz="1000" dirty="0">
                <a:solidFill>
                  <a:schemeClr val="tx1">
                    <a:lumMod val="50000"/>
                    <a:lumOff val="50000"/>
                  </a:schemeClr>
                </a:solidFill>
              </a:rPr>
              <a:t> of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wal</a:t>
            </a:r>
            <a:r>
              <a:rPr lang="en-US" sz="1000" dirty="0">
                <a:solidFill>
                  <a:schemeClr val="tx1">
                    <a:lumMod val="50000"/>
                    <a:lumOff val="50000"/>
                  </a:schemeClr>
                </a:solidFill>
              </a:rPr>
              <a:t> en </a:t>
            </a:r>
            <a:r>
              <a:rPr lang="en-US" sz="1000" dirty="0" err="1">
                <a:solidFill>
                  <a:schemeClr val="tx1">
                    <a:lumMod val="50000"/>
                    <a:lumOff val="50000"/>
                  </a:schemeClr>
                </a:solidFill>
              </a:rPr>
              <a:t>schip</a:t>
            </a:r>
            <a:r>
              <a:rPr lang="en-US" sz="1000" dirty="0">
                <a:solidFill>
                  <a:schemeClr val="tx1">
                    <a:lumMod val="50000"/>
                    <a:lumOff val="50000"/>
                  </a:schemeClr>
                </a:solidFill>
              </a:rPr>
              <a:t> </a:t>
            </a:r>
            <a:r>
              <a:rPr lang="en-US" sz="1000" dirty="0" err="1">
                <a:solidFill>
                  <a:schemeClr val="tx1">
                    <a:lumMod val="50000"/>
                    <a:lumOff val="50000"/>
                  </a:schemeClr>
                </a:solidFill>
              </a:rPr>
              <a:t>terecht</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tolereren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mensen</a:t>
            </a:r>
            <a:r>
              <a:rPr lang="en-US" sz="1000" dirty="0">
                <a:solidFill>
                  <a:schemeClr val="tx1">
                    <a:lumMod val="50000"/>
                    <a:lumOff val="50000"/>
                  </a:schemeClr>
                </a:solidFill>
              </a:rPr>
              <a:t> </a:t>
            </a:r>
            <a:r>
              <a:rPr lang="en-US" sz="1000" dirty="0" err="1">
                <a:solidFill>
                  <a:schemeClr val="tx1">
                    <a:lumMod val="50000"/>
                    <a:lumOff val="50000"/>
                  </a:schemeClr>
                </a:solidFill>
              </a:rPr>
              <a:t>elkaar</a:t>
            </a:r>
            <a:r>
              <a:rPr lang="en-US" sz="1000" dirty="0">
                <a:solidFill>
                  <a:schemeClr val="tx1">
                    <a:lumMod val="50000"/>
                    <a:lumOff val="50000"/>
                  </a:schemeClr>
                </a:solidFill>
              </a:rPr>
              <a:t> </a:t>
            </a:r>
            <a:r>
              <a:rPr lang="en-US" sz="1000" dirty="0" err="1">
                <a:solidFill>
                  <a:schemeClr val="tx1">
                    <a:lumMod val="50000"/>
                    <a:lumOff val="50000"/>
                  </a:schemeClr>
                </a:solidFill>
              </a:rPr>
              <a:t>discrimineren</a:t>
            </a:r>
            <a:r>
              <a:rPr lang="en-US" sz="1000" dirty="0">
                <a:solidFill>
                  <a:schemeClr val="tx1">
                    <a:lumMod val="50000"/>
                    <a:lumOff val="50000"/>
                  </a:schemeClr>
                </a:solidFill>
              </a:rPr>
              <a:t>, </a:t>
            </a:r>
            <a:r>
              <a:rPr lang="en-US" sz="1000" dirty="0" err="1">
                <a:solidFill>
                  <a:schemeClr val="tx1">
                    <a:lumMod val="50000"/>
                    <a:lumOff val="50000"/>
                  </a:schemeClr>
                </a:solidFill>
              </a:rPr>
              <a:t>intimideren</a:t>
            </a:r>
            <a:r>
              <a:rPr lang="en-US" sz="1000" dirty="0">
                <a:solidFill>
                  <a:schemeClr val="tx1">
                    <a:lumMod val="50000"/>
                    <a:lumOff val="50000"/>
                  </a:schemeClr>
                </a:solidFill>
              </a:rPr>
              <a:t> of </a:t>
            </a:r>
            <a:r>
              <a:rPr lang="en-US" sz="1000" dirty="0" err="1">
                <a:solidFill>
                  <a:schemeClr val="tx1">
                    <a:lumMod val="50000"/>
                    <a:lumOff val="50000"/>
                  </a:schemeClr>
                </a:solidFill>
              </a:rPr>
              <a:t>bedreigen</a:t>
            </a:r>
            <a:r>
              <a:rPr lang="en-US" sz="1000" dirty="0">
                <a:solidFill>
                  <a:schemeClr val="tx1">
                    <a:lumMod val="50000"/>
                    <a:lumOff val="50000"/>
                  </a:schemeClr>
                </a:solidFill>
              </a:rPr>
              <a:t>. </a:t>
            </a:r>
            <a:r>
              <a:rPr lang="en-US" sz="1000" dirty="0" err="1">
                <a:solidFill>
                  <a:schemeClr val="tx1">
                    <a:lumMod val="50000"/>
                    <a:lumOff val="50000"/>
                  </a:schemeClr>
                </a:solidFill>
              </a:rPr>
              <a:t>Kinderen</a:t>
            </a:r>
            <a:r>
              <a:rPr lang="en-US" sz="1000" dirty="0">
                <a:solidFill>
                  <a:schemeClr val="tx1">
                    <a:lumMod val="50000"/>
                    <a:lumOff val="50000"/>
                  </a:schemeClr>
                </a:solidFill>
              </a:rPr>
              <a:t> </a:t>
            </a:r>
            <a:r>
              <a:rPr lang="en-US" sz="1000" dirty="0" err="1">
                <a:solidFill>
                  <a:schemeClr val="tx1">
                    <a:lumMod val="50000"/>
                    <a:lumOff val="50000"/>
                  </a:schemeClr>
                </a:solidFill>
              </a:rPr>
              <a:t>moeten</a:t>
            </a:r>
            <a:r>
              <a:rPr lang="en-US" sz="1000" dirty="0">
                <a:solidFill>
                  <a:schemeClr val="tx1">
                    <a:lumMod val="50000"/>
                    <a:lumOff val="50000"/>
                  </a:schemeClr>
                </a:solidFill>
              </a:rPr>
              <a:t> </a:t>
            </a:r>
            <a:r>
              <a:rPr lang="en-US" sz="1000" dirty="0" err="1">
                <a:solidFill>
                  <a:schemeClr val="tx1">
                    <a:lumMod val="50000"/>
                    <a:lumOff val="50000"/>
                  </a:schemeClr>
                </a:solidFill>
              </a:rPr>
              <a:t>veilig</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opgroeien</a:t>
            </a:r>
            <a:r>
              <a:rPr lang="en-US" sz="1000" dirty="0">
                <a:solidFill>
                  <a:schemeClr val="tx1">
                    <a:lumMod val="50000"/>
                    <a:lumOff val="50000"/>
                  </a:schemeClr>
                </a:solidFill>
              </a:rPr>
              <a:t> in de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en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ondersteuning</a:t>
            </a:r>
            <a:r>
              <a:rPr lang="en-US" sz="1000" dirty="0">
                <a:solidFill>
                  <a:schemeClr val="tx1">
                    <a:lumMod val="50000"/>
                    <a:lumOff val="50000"/>
                  </a:schemeClr>
                </a:solidFill>
              </a:rPr>
              <a:t> </a:t>
            </a:r>
            <a:r>
              <a:rPr lang="en-US" sz="1000" dirty="0" err="1">
                <a:solidFill>
                  <a:schemeClr val="tx1">
                    <a:lumMod val="50000"/>
                    <a:lumOff val="50000"/>
                  </a:schemeClr>
                </a:solidFill>
              </a:rPr>
              <a:t>krijgen</a:t>
            </a:r>
            <a:r>
              <a:rPr lang="en-US" sz="1000" dirty="0">
                <a:solidFill>
                  <a:schemeClr val="tx1">
                    <a:lumMod val="50000"/>
                    <a:lumOff val="50000"/>
                  </a:schemeClr>
                </a:solidFill>
              </a:rPr>
              <a:t>. </a:t>
            </a:r>
            <a:r>
              <a:rPr lang="en-US" sz="1000" dirty="0" err="1">
                <a:solidFill>
                  <a:schemeClr val="tx1">
                    <a:lumMod val="50000"/>
                    <a:lumOff val="50000"/>
                  </a:schemeClr>
                </a:solidFill>
              </a:rPr>
              <a:t>Problematische</a:t>
            </a:r>
            <a:r>
              <a:rPr lang="en-US" sz="1000" dirty="0">
                <a:solidFill>
                  <a:schemeClr val="tx1">
                    <a:lumMod val="50000"/>
                    <a:lumOff val="50000"/>
                  </a:schemeClr>
                </a:solidFill>
              </a:rPr>
              <a:t> </a:t>
            </a:r>
            <a:r>
              <a:rPr lang="en-US" sz="1000" dirty="0" err="1">
                <a:solidFill>
                  <a:schemeClr val="tx1">
                    <a:lumMod val="50000"/>
                    <a:lumOff val="50000"/>
                  </a:schemeClr>
                </a:solidFill>
              </a:rPr>
              <a:t>jeugdgroepen</a:t>
            </a:r>
            <a:r>
              <a:rPr lang="en-US" sz="1000" dirty="0">
                <a:solidFill>
                  <a:schemeClr val="tx1">
                    <a:lumMod val="50000"/>
                    <a:lumOff val="50000"/>
                  </a:schemeClr>
                </a:solidFill>
              </a:rPr>
              <a:t> en </a:t>
            </a:r>
            <a:r>
              <a:rPr lang="en-US" sz="1000" dirty="0" err="1">
                <a:solidFill>
                  <a:schemeClr val="tx1">
                    <a:lumMod val="50000"/>
                    <a:lumOff val="50000"/>
                  </a:schemeClr>
                </a:solidFill>
              </a:rPr>
              <a:t>jeugdcriminaliteit</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a:t>
            </a:r>
            <a:r>
              <a:rPr lang="en-US" sz="1000" dirty="0" err="1">
                <a:solidFill>
                  <a:schemeClr val="tx1">
                    <a:lumMod val="50000"/>
                    <a:lumOff val="50000"/>
                  </a:schemeClr>
                </a:solidFill>
              </a:rPr>
              <a:t>dan</a:t>
            </a:r>
            <a:r>
              <a:rPr lang="en-US" sz="1000" dirty="0">
                <a:solidFill>
                  <a:schemeClr val="tx1">
                    <a:lumMod val="50000"/>
                    <a:lumOff val="50000"/>
                  </a:schemeClr>
                </a:solidFill>
              </a:rPr>
              <a:t> </a:t>
            </a:r>
            <a:r>
              <a:rPr lang="en-US" sz="1000" dirty="0" err="1">
                <a:solidFill>
                  <a:schemeClr val="tx1">
                    <a:lumMod val="50000"/>
                    <a:lumOff val="50000"/>
                  </a:schemeClr>
                </a:solidFill>
              </a:rPr>
              <a:t>wel</a:t>
            </a:r>
            <a:r>
              <a:rPr lang="en-US" sz="1000" dirty="0">
                <a:solidFill>
                  <a:schemeClr val="tx1">
                    <a:lumMod val="50000"/>
                    <a:lumOff val="50000"/>
                  </a:schemeClr>
                </a:solidFill>
              </a:rPr>
              <a:t> </a:t>
            </a:r>
            <a:r>
              <a:rPr lang="en-US" sz="1000" dirty="0" err="1">
                <a:solidFill>
                  <a:schemeClr val="tx1">
                    <a:lumMod val="50000"/>
                    <a:lumOff val="50000"/>
                  </a:schemeClr>
                </a:solidFill>
              </a:rPr>
              <a:t>aangepakt</a:t>
            </a:r>
            <a:r>
              <a:rPr lang="en-US" sz="1000" dirty="0">
                <a:solidFill>
                  <a:schemeClr val="tx1">
                    <a:lumMod val="50000"/>
                    <a:lumOff val="50000"/>
                  </a:schemeClr>
                </a:solidFill>
              </a:rPr>
              <a:t>. We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a:t>
            </a:r>
            <a:r>
              <a:rPr lang="en-US" sz="1000" dirty="0" err="1">
                <a:solidFill>
                  <a:schemeClr val="tx1">
                    <a:lumMod val="50000"/>
                    <a:lumOff val="50000"/>
                  </a:schemeClr>
                </a:solidFill>
              </a:rPr>
              <a:t>normalisatie</a:t>
            </a:r>
            <a:r>
              <a:rPr lang="en-US" sz="1000" dirty="0">
                <a:solidFill>
                  <a:schemeClr val="tx1">
                    <a:lumMod val="50000"/>
                    <a:lumOff val="50000"/>
                  </a:schemeClr>
                </a:solidFill>
              </a:rPr>
              <a:t> van </a:t>
            </a:r>
            <a:r>
              <a:rPr lang="en-US" sz="1000" dirty="0" err="1">
                <a:solidFill>
                  <a:schemeClr val="tx1">
                    <a:lumMod val="50000"/>
                    <a:lumOff val="50000"/>
                  </a:schemeClr>
                </a:solidFill>
              </a:rPr>
              <a:t>drugsgebruik</a:t>
            </a:r>
            <a:r>
              <a:rPr lang="en-US" sz="1000" dirty="0">
                <a:solidFill>
                  <a:schemeClr val="tx1">
                    <a:lumMod val="50000"/>
                    <a:lumOff val="50000"/>
                  </a:schemeClr>
                </a:solidFill>
              </a:rPr>
              <a:t> en </a:t>
            </a:r>
            <a:r>
              <a:rPr lang="en-US" sz="1000" dirty="0" err="1">
                <a:solidFill>
                  <a:schemeClr val="tx1">
                    <a:lumMod val="50000"/>
                    <a:lumOff val="50000"/>
                  </a:schemeClr>
                </a:solidFill>
              </a:rPr>
              <a:t>willen</a:t>
            </a:r>
            <a:r>
              <a:rPr lang="en-US" sz="1000" dirty="0">
                <a:solidFill>
                  <a:schemeClr val="tx1">
                    <a:lumMod val="50000"/>
                    <a:lumOff val="50000"/>
                  </a:schemeClr>
                </a:solidFill>
              </a:rPr>
              <a:t> </a:t>
            </a:r>
            <a:r>
              <a:rPr lang="en-US" sz="1000" dirty="0" err="1">
                <a:solidFill>
                  <a:schemeClr val="tx1">
                    <a:lumMod val="50000"/>
                    <a:lumOff val="50000"/>
                  </a:schemeClr>
                </a:solidFill>
              </a:rPr>
              <a:t>daarmee</a:t>
            </a:r>
            <a:r>
              <a:rPr lang="en-US" sz="1000" dirty="0">
                <a:solidFill>
                  <a:schemeClr val="tx1">
                    <a:lumMod val="50000"/>
                    <a:lumOff val="50000"/>
                  </a:schemeClr>
                </a:solidFill>
              </a:rPr>
              <a:t>  het </a:t>
            </a:r>
            <a:r>
              <a:rPr lang="en-US" sz="1000" dirty="0" err="1">
                <a:solidFill>
                  <a:schemeClr val="tx1">
                    <a:lumMod val="50000"/>
                    <a:lumOff val="50000"/>
                  </a:schemeClr>
                </a:solidFill>
              </a:rPr>
              <a:t>gebruik</a:t>
            </a:r>
            <a:r>
              <a:rPr lang="en-US" sz="1000" dirty="0">
                <a:solidFill>
                  <a:schemeClr val="tx1">
                    <a:lumMod val="50000"/>
                    <a:lumOff val="50000"/>
                  </a:schemeClr>
                </a:solidFill>
              </a:rPr>
              <a:t> van </a:t>
            </a:r>
            <a:r>
              <a:rPr lang="en-US" sz="1000" dirty="0" err="1">
                <a:solidFill>
                  <a:schemeClr val="tx1">
                    <a:lumMod val="50000"/>
                    <a:lumOff val="50000"/>
                  </a:schemeClr>
                </a:solidFill>
              </a:rPr>
              <a:t>zowel</a:t>
            </a:r>
            <a:r>
              <a:rPr lang="en-US" sz="1000" dirty="0">
                <a:solidFill>
                  <a:schemeClr val="tx1">
                    <a:lumMod val="50000"/>
                    <a:lumOff val="50000"/>
                  </a:schemeClr>
                </a:solidFill>
              </a:rPr>
              <a:t> soft-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harddrugs</a:t>
            </a:r>
            <a:r>
              <a:rPr lang="en-US" sz="1000" dirty="0">
                <a:solidFill>
                  <a:schemeClr val="tx1">
                    <a:lumMod val="50000"/>
                    <a:lumOff val="50000"/>
                  </a:schemeClr>
                </a:solidFill>
              </a:rPr>
              <a:t> </a:t>
            </a:r>
            <a:r>
              <a:rPr lang="en-US" sz="1000" dirty="0" err="1">
                <a:solidFill>
                  <a:schemeClr val="tx1">
                    <a:lumMod val="50000"/>
                    <a:lumOff val="50000"/>
                  </a:schemeClr>
                </a:solidFill>
              </a:rPr>
              <a:t>terugdringen</a:t>
            </a:r>
            <a:r>
              <a:rPr lang="en-US" sz="1000" dirty="0">
                <a:solidFill>
                  <a:schemeClr val="tx1">
                    <a:lumMod val="50000"/>
                    <a:lumOff val="50000"/>
                  </a:schemeClr>
                </a:solidFill>
              </a:rPr>
              <a:t>. </a:t>
            </a:r>
          </a:p>
          <a:p>
            <a:pPr algn="just"/>
            <a:endParaRPr lang="en-US" sz="1000" dirty="0">
              <a:solidFill>
                <a:schemeClr val="tx1">
                  <a:lumMod val="50000"/>
                  <a:lumOff val="50000"/>
                </a:schemeClr>
              </a:solidFill>
            </a:endParaRPr>
          </a:p>
          <a:p>
            <a:pPr algn="just"/>
            <a:r>
              <a:rPr lang="en-US" sz="1000" b="1" dirty="0" err="1">
                <a:solidFill>
                  <a:srgbClr val="727272"/>
                </a:solidFill>
              </a:rPr>
              <a:t>Fysieke</a:t>
            </a:r>
            <a:r>
              <a:rPr lang="en-US" sz="1000" b="1" dirty="0">
                <a:solidFill>
                  <a:srgbClr val="727272"/>
                </a:solidFill>
              </a:rPr>
              <a:t> </a:t>
            </a:r>
            <a:r>
              <a:rPr lang="en-US" sz="1000" b="1" dirty="0" err="1">
                <a:solidFill>
                  <a:srgbClr val="727272"/>
                </a:solidFill>
              </a:rPr>
              <a:t>veiligheid</a:t>
            </a:r>
            <a:r>
              <a:rPr lang="en-US" sz="1000" b="1" dirty="0">
                <a:solidFill>
                  <a:srgbClr val="727272"/>
                </a:solidFill>
              </a:rPr>
              <a:t> </a:t>
            </a:r>
            <a:r>
              <a:rPr lang="en-US" sz="1000" dirty="0">
                <a:solidFill>
                  <a:srgbClr val="727272"/>
                </a:solidFill>
              </a:rPr>
              <a:t>(thema's: </a:t>
            </a:r>
            <a:r>
              <a:rPr lang="en-US" sz="1000" dirty="0" err="1">
                <a:solidFill>
                  <a:srgbClr val="727272"/>
                </a:solidFill>
              </a:rPr>
              <a:t>brandveiligheid</a:t>
            </a:r>
            <a:r>
              <a:rPr lang="en-US" sz="1000" dirty="0">
                <a:solidFill>
                  <a:srgbClr val="727272"/>
                </a:solidFill>
              </a:rPr>
              <a:t> en </a:t>
            </a:r>
            <a:r>
              <a:rPr lang="en-US" sz="1000" dirty="0" err="1">
                <a:solidFill>
                  <a:srgbClr val="727272"/>
                </a:solidFill>
              </a:rPr>
              <a:t>crisisbeheersing</a:t>
            </a:r>
            <a:r>
              <a:rPr lang="en-US" sz="1000" dirty="0">
                <a:solidFill>
                  <a:srgbClr val="727272"/>
                </a:solidFill>
              </a:rPr>
              <a:t>)</a:t>
            </a:r>
          </a:p>
          <a:p>
            <a:pPr algn="just"/>
            <a:r>
              <a:rPr lang="en-US" sz="1000" dirty="0" err="1">
                <a:solidFill>
                  <a:schemeClr val="tx1">
                    <a:lumMod val="50000"/>
                    <a:lumOff val="50000"/>
                  </a:schemeClr>
                </a:solidFill>
              </a:rPr>
              <a:t>Ambitie</a:t>
            </a:r>
            <a:r>
              <a:rPr lang="en-US" sz="1000" dirty="0">
                <a:solidFill>
                  <a:schemeClr val="tx1">
                    <a:lumMod val="50000"/>
                    <a:lumOff val="50000"/>
                  </a:schemeClr>
                </a:solidFill>
              </a:rPr>
              <a:t>: </a:t>
            </a:r>
            <a:r>
              <a:rPr lang="en-US" sz="1000" dirty="0" err="1">
                <a:solidFill>
                  <a:schemeClr val="tx1">
                    <a:lumMod val="50000"/>
                    <a:lumOff val="50000"/>
                  </a:schemeClr>
                </a:solidFill>
              </a:rPr>
              <a:t>Risicobewustzijn</a:t>
            </a:r>
            <a:r>
              <a:rPr lang="en-US" sz="1000" dirty="0">
                <a:solidFill>
                  <a:schemeClr val="tx1">
                    <a:lumMod val="50000"/>
                    <a:lumOff val="50000"/>
                  </a:schemeClr>
                </a:solidFill>
              </a:rPr>
              <a:t> en </a:t>
            </a:r>
            <a:r>
              <a:rPr lang="en-US" sz="1000" dirty="0" err="1">
                <a:solidFill>
                  <a:schemeClr val="tx1">
                    <a:lumMod val="50000"/>
                    <a:lumOff val="50000"/>
                  </a:schemeClr>
                </a:solidFill>
              </a:rPr>
              <a:t>zelfredzaamheid</a:t>
            </a:r>
            <a:r>
              <a:rPr lang="en-US" sz="1000" dirty="0">
                <a:solidFill>
                  <a:schemeClr val="tx1">
                    <a:lumMod val="50000"/>
                    <a:lumOff val="50000"/>
                  </a:schemeClr>
                </a:solidFill>
              </a:rPr>
              <a:t> met </a:t>
            </a:r>
            <a:r>
              <a:rPr lang="en-US" sz="1000" dirty="0" err="1">
                <a:solidFill>
                  <a:schemeClr val="tx1">
                    <a:lumMod val="50000"/>
                    <a:lumOff val="50000"/>
                  </a:schemeClr>
                </a:solidFill>
              </a:rPr>
              <a:t>betrekking</a:t>
            </a:r>
            <a:r>
              <a:rPr lang="en-US" sz="1000" dirty="0">
                <a:solidFill>
                  <a:schemeClr val="tx1">
                    <a:lumMod val="50000"/>
                    <a:lumOff val="50000"/>
                  </a:schemeClr>
                </a:solidFill>
              </a:rPr>
              <a:t> tot </a:t>
            </a:r>
            <a:r>
              <a:rPr lang="en-US" sz="1000" dirty="0" err="1">
                <a:solidFill>
                  <a:schemeClr val="tx1">
                    <a:lumMod val="50000"/>
                    <a:lumOff val="50000"/>
                  </a:schemeClr>
                </a:solidFill>
              </a:rPr>
              <a:t>brandveiligheid</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en  </a:t>
            </a:r>
            <a:r>
              <a:rPr lang="en-US" sz="1000" dirty="0" err="1">
                <a:solidFill>
                  <a:schemeClr val="tx1">
                    <a:lumMod val="50000"/>
                    <a:lumOff val="50000"/>
                  </a:schemeClr>
                </a:solidFill>
              </a:rPr>
              <a:t>zorgen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professionele</a:t>
            </a:r>
            <a:r>
              <a:rPr lang="en-US" sz="1000" dirty="0">
                <a:solidFill>
                  <a:schemeClr val="tx1">
                    <a:lumMod val="50000"/>
                    <a:lumOff val="50000"/>
                  </a:schemeClr>
                </a:solidFill>
              </a:rPr>
              <a:t> </a:t>
            </a:r>
            <a:r>
              <a:rPr lang="en-US" sz="1000" dirty="0" err="1">
                <a:solidFill>
                  <a:schemeClr val="tx1">
                    <a:lumMod val="50000"/>
                    <a:lumOff val="50000"/>
                  </a:schemeClr>
                </a:solidFill>
              </a:rPr>
              <a:t>crisisbeheersingsorganisatie</a:t>
            </a:r>
            <a:r>
              <a:rPr lang="en-US" sz="1000" dirty="0">
                <a:solidFill>
                  <a:schemeClr val="tx1">
                    <a:lumMod val="50000"/>
                    <a:lumOff val="50000"/>
                  </a:schemeClr>
                </a:solidFill>
              </a:rPr>
              <a:t> die op </a:t>
            </a:r>
            <a:r>
              <a:rPr lang="en-US" sz="1000" dirty="0" err="1">
                <a:solidFill>
                  <a:schemeClr val="tx1">
                    <a:lumMod val="50000"/>
                    <a:lumOff val="50000"/>
                  </a:schemeClr>
                </a:solidFill>
              </a:rPr>
              <a:t>haar</a:t>
            </a:r>
            <a:r>
              <a:rPr lang="en-US" sz="1000" dirty="0">
                <a:solidFill>
                  <a:schemeClr val="tx1">
                    <a:lumMod val="50000"/>
                    <a:lumOff val="50000"/>
                  </a:schemeClr>
                </a:solidFill>
              </a:rPr>
              <a:t> </a:t>
            </a:r>
            <a:r>
              <a:rPr lang="en-US" sz="1000" dirty="0" err="1">
                <a:solidFill>
                  <a:schemeClr val="tx1">
                    <a:lumMod val="50000"/>
                    <a:lumOff val="50000"/>
                  </a:schemeClr>
                </a:solidFill>
              </a:rPr>
              <a:t>taak</a:t>
            </a:r>
            <a:r>
              <a:rPr lang="en-US" sz="1000" dirty="0">
                <a:solidFill>
                  <a:schemeClr val="tx1">
                    <a:lumMod val="50000"/>
                    <a:lumOff val="50000"/>
                  </a:schemeClr>
                </a:solidFill>
              </a:rPr>
              <a:t> is </a:t>
            </a:r>
            <a:r>
              <a:rPr lang="en-US" sz="1000" dirty="0" err="1">
                <a:solidFill>
                  <a:schemeClr val="tx1">
                    <a:lumMod val="50000"/>
                    <a:lumOff val="50000"/>
                  </a:schemeClr>
                </a:solidFill>
              </a:rPr>
              <a:t>toegerust</a:t>
            </a:r>
            <a:r>
              <a:rPr lang="en-US" sz="1000" dirty="0">
                <a:solidFill>
                  <a:schemeClr val="tx1">
                    <a:lumMod val="50000"/>
                    <a:lumOff val="50000"/>
                  </a:schemeClr>
                </a:solidFill>
              </a:rPr>
              <a:t>. </a:t>
            </a:r>
          </a:p>
          <a:p>
            <a:pPr algn="just"/>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veiligheidsthema’s</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in het twee </a:t>
            </a:r>
            <a:r>
              <a:rPr lang="en-US" sz="1000" dirty="0" err="1">
                <a:solidFill>
                  <a:schemeClr val="tx1">
                    <a:lumMod val="50000"/>
                    <a:lumOff val="50000"/>
                  </a:schemeClr>
                </a:solidFill>
              </a:rPr>
              <a:t>jaarlijks</a:t>
            </a:r>
            <a:r>
              <a:rPr lang="en-US" sz="1000" dirty="0">
                <a:solidFill>
                  <a:schemeClr val="tx1">
                    <a:lumMod val="50000"/>
                    <a:lumOff val="50000"/>
                  </a:schemeClr>
                </a:solidFill>
              </a:rPr>
              <a:t> op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a:t>
            </a:r>
            <a:r>
              <a:rPr lang="en-US" sz="1000" dirty="0" err="1">
                <a:solidFill>
                  <a:schemeClr val="tx1">
                    <a:lumMod val="50000"/>
                    <a:lumOff val="50000"/>
                  </a:schemeClr>
                </a:solidFill>
              </a:rPr>
              <a:t>nader</a:t>
            </a:r>
            <a:r>
              <a:rPr lang="en-US" sz="1000" dirty="0">
                <a:solidFill>
                  <a:schemeClr val="tx1">
                    <a:lumMod val="50000"/>
                    <a:lumOff val="50000"/>
                  </a:schemeClr>
                </a:solidFill>
              </a:rPr>
              <a:t> </a:t>
            </a:r>
            <a:r>
              <a:rPr lang="en-US" sz="1000" dirty="0" err="1">
                <a:solidFill>
                  <a:schemeClr val="tx1">
                    <a:lumMod val="50000"/>
                    <a:lumOff val="50000"/>
                  </a:schemeClr>
                </a:solidFill>
              </a:rPr>
              <a:t>uitgewerkt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a:t>
            </a:r>
            <a:r>
              <a:rPr lang="en-US" sz="1000" dirty="0" err="1">
                <a:solidFill>
                  <a:schemeClr val="tx1">
                    <a:lumMod val="50000"/>
                    <a:lumOff val="50000"/>
                  </a:schemeClr>
                </a:solidFill>
              </a:rPr>
              <a:t>geen</a:t>
            </a:r>
            <a:r>
              <a:rPr lang="en-US" sz="1000" dirty="0">
                <a:solidFill>
                  <a:schemeClr val="tx1">
                    <a:lumMod val="50000"/>
                    <a:lumOff val="50000"/>
                  </a:schemeClr>
                </a:solidFill>
              </a:rPr>
              <a:t> </a:t>
            </a:r>
            <a:r>
              <a:rPr lang="en-US" sz="1000" dirty="0" err="1">
                <a:solidFill>
                  <a:schemeClr val="tx1">
                    <a:lumMod val="50000"/>
                    <a:lumOff val="50000"/>
                  </a:schemeClr>
                </a:solidFill>
              </a:rPr>
              <a:t>onderdeel</a:t>
            </a:r>
            <a:r>
              <a:rPr lang="en-US" sz="1000" dirty="0">
                <a:solidFill>
                  <a:schemeClr val="tx1">
                    <a:lumMod val="50000"/>
                    <a:lumOff val="50000"/>
                  </a:schemeClr>
                </a:solidFill>
              </a:rPr>
              <a:t> </a:t>
            </a:r>
            <a:r>
              <a:rPr lang="en-US" sz="1000" dirty="0" err="1">
                <a:solidFill>
                  <a:schemeClr val="tx1">
                    <a:lumMod val="50000"/>
                    <a:lumOff val="50000"/>
                  </a:schemeClr>
                </a:solidFill>
              </a:rPr>
              <a:t>uit</a:t>
            </a:r>
            <a:r>
              <a:rPr lang="en-US" sz="1000" dirty="0">
                <a:solidFill>
                  <a:schemeClr val="tx1">
                    <a:lumMod val="50000"/>
                    <a:lumOff val="50000"/>
                  </a:schemeClr>
                </a:solidFill>
              </a:rPr>
              <a:t> van </a:t>
            </a:r>
            <a:r>
              <a:rPr lang="en-US" sz="1000" dirty="0" err="1">
                <a:solidFill>
                  <a:schemeClr val="tx1">
                    <a:lumMod val="50000"/>
                    <a:lumOff val="50000"/>
                  </a:schemeClr>
                </a:solidFill>
              </a:rPr>
              <a:t>dit</a:t>
            </a:r>
            <a:r>
              <a:rPr lang="en-US" sz="1000" dirty="0">
                <a:solidFill>
                  <a:schemeClr val="tx1">
                    <a:lumMod val="50000"/>
                    <a:lumOff val="50000"/>
                  </a:schemeClr>
                </a:solidFill>
              </a:rPr>
              <a:t> plan.</a:t>
            </a:r>
          </a:p>
          <a:p>
            <a:pPr algn="just"/>
            <a:endParaRPr lang="en-US" sz="1000" dirty="0">
              <a:solidFill>
                <a:schemeClr val="tx1">
                  <a:lumMod val="50000"/>
                  <a:lumOff val="50000"/>
                </a:schemeClr>
              </a:solidFill>
            </a:endParaRPr>
          </a:p>
          <a:p>
            <a:pPr algn="just"/>
            <a:endParaRPr lang="en-US" sz="1000" dirty="0">
              <a:solidFill>
                <a:schemeClr val="tx1">
                  <a:lumMod val="50000"/>
                  <a:lumOff val="50000"/>
                </a:schemeClr>
              </a:solidFill>
            </a:endParaRPr>
          </a:p>
          <a:p>
            <a:pPr algn="just"/>
            <a:endParaRPr lang="en-US" sz="1000" dirty="0">
              <a:solidFill>
                <a:schemeClr val="tx1">
                  <a:lumMod val="50000"/>
                  <a:lumOff val="50000"/>
                </a:schemeClr>
              </a:solidFill>
            </a:endParaRPr>
          </a:p>
        </p:txBody>
      </p:sp>
      <p:sp>
        <p:nvSpPr>
          <p:cNvPr id="23" name="Text Placeholder 8"/>
          <p:cNvSpPr txBox="1">
            <a:spLocks/>
          </p:cNvSpPr>
          <p:nvPr/>
        </p:nvSpPr>
        <p:spPr>
          <a:xfrm>
            <a:off x="4773982" y="332327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a:solidFill>
                  <a:schemeClr val="accent3"/>
                </a:solidFill>
                <a:latin typeface="+mj-lt"/>
              </a:rPr>
              <a:t>Monitoring van het </a:t>
            </a:r>
            <a:r>
              <a:rPr lang="en-US" sz="1400" b="1" dirty="0" err="1">
                <a:solidFill>
                  <a:schemeClr val="accent3"/>
                </a:solidFill>
                <a:latin typeface="+mj-lt"/>
              </a:rPr>
              <a:t>veiligheidsbeleid</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9" name="TextBox 8"/>
          <p:cNvSpPr txBox="1"/>
          <p:nvPr/>
        </p:nvSpPr>
        <p:spPr>
          <a:xfrm>
            <a:off x="4773982" y="962737"/>
            <a:ext cx="3685064" cy="2616101"/>
          </a:xfrm>
          <a:prstGeom prst="rect">
            <a:avLst/>
          </a:prstGeom>
          <a:noFill/>
        </p:spPr>
        <p:txBody>
          <a:bodyPr wrap="square" lIns="0" tIns="0" rIns="0" bIns="0" rtlCol="0">
            <a:spAutoFit/>
          </a:bodyPr>
          <a:lstStyle/>
          <a:p>
            <a:pPr algn="just"/>
            <a:r>
              <a:rPr lang="en-US" sz="1000" b="1" dirty="0" err="1">
                <a:solidFill>
                  <a:srgbClr val="727272"/>
                </a:solidFill>
              </a:rPr>
              <a:t>Lokale</a:t>
            </a:r>
            <a:r>
              <a:rPr lang="en-US" sz="1000" b="1" dirty="0">
                <a:solidFill>
                  <a:srgbClr val="727272"/>
                </a:solidFill>
              </a:rPr>
              <a:t> </a:t>
            </a:r>
            <a:r>
              <a:rPr lang="en-US" sz="1000" b="1" dirty="0" err="1">
                <a:solidFill>
                  <a:srgbClr val="727272"/>
                </a:solidFill>
              </a:rPr>
              <a:t>veiligheidsthema’s</a:t>
            </a:r>
            <a:r>
              <a:rPr lang="en-US" sz="1000" dirty="0">
                <a:solidFill>
                  <a:schemeClr val="tx1">
                    <a:lumMod val="50000"/>
                    <a:lumOff val="50000"/>
                  </a:schemeClr>
                </a:solidFill>
              </a:rPr>
              <a:t> </a:t>
            </a:r>
          </a:p>
          <a:p>
            <a:pPr algn="just"/>
            <a:r>
              <a:rPr lang="en-US" sz="1000" b="1" dirty="0" err="1">
                <a:solidFill>
                  <a:schemeClr val="tx1">
                    <a:lumMod val="50000"/>
                    <a:lumOff val="50000"/>
                  </a:schemeClr>
                </a:solidFill>
              </a:rPr>
              <a:t>Uitvoeringsprogramma</a:t>
            </a:r>
            <a:endParaRPr lang="en-US" sz="1000" b="1" dirty="0">
              <a:solidFill>
                <a:schemeClr val="tx1">
                  <a:lumMod val="50000"/>
                  <a:lumOff val="50000"/>
                </a:schemeClr>
              </a:solidFill>
            </a:endParaRPr>
          </a:p>
          <a:p>
            <a:pPr algn="just"/>
            <a:r>
              <a:rPr lang="en-US" sz="1000" dirty="0">
                <a:solidFill>
                  <a:schemeClr val="tx1">
                    <a:lumMod val="50000"/>
                    <a:lumOff val="50000"/>
                  </a:schemeClr>
                </a:solidFill>
              </a:rPr>
              <a:t>In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Integraal</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alleen</a:t>
            </a:r>
            <a:r>
              <a:rPr lang="en-US" sz="1000" dirty="0">
                <a:solidFill>
                  <a:schemeClr val="tx1">
                    <a:lumMod val="50000"/>
                    <a:lumOff val="50000"/>
                  </a:schemeClr>
                </a:solidFill>
              </a:rPr>
              <a:t> die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opgenomen</a:t>
            </a:r>
            <a:r>
              <a:rPr lang="en-US" sz="1000" dirty="0">
                <a:solidFill>
                  <a:schemeClr val="tx1">
                    <a:lumMod val="50000"/>
                    <a:lumOff val="50000"/>
                  </a:schemeClr>
                </a:solidFill>
              </a:rPr>
              <a:t> die door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basisteamgemeenten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prioritair</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aangemerkt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In het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(UVP)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zowel</a:t>
            </a:r>
            <a:r>
              <a:rPr lang="en-US" sz="1000" dirty="0">
                <a:solidFill>
                  <a:schemeClr val="tx1">
                    <a:lumMod val="50000"/>
                    <a:lumOff val="50000"/>
                  </a:schemeClr>
                </a:solidFill>
              </a:rPr>
              <a:t> de </a:t>
            </a:r>
            <a:r>
              <a:rPr lang="en-US" sz="1000" dirty="0" err="1">
                <a:solidFill>
                  <a:schemeClr val="tx1">
                    <a:lumMod val="50000"/>
                    <a:lumOff val="50000"/>
                  </a:schemeClr>
                </a:solidFill>
              </a:rPr>
              <a:t>prioritaire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uitgewerkt</a:t>
            </a:r>
            <a:r>
              <a:rPr lang="en-US" sz="1000" dirty="0">
                <a:solidFill>
                  <a:schemeClr val="tx1">
                    <a:lumMod val="50000"/>
                    <a:lumOff val="50000"/>
                  </a:schemeClr>
                </a:solidFill>
              </a:rPr>
              <a:t> in concrete </a:t>
            </a:r>
            <a:r>
              <a:rPr lang="en-US" sz="1000" dirty="0" err="1">
                <a:solidFill>
                  <a:schemeClr val="tx1">
                    <a:lumMod val="50000"/>
                    <a:lumOff val="50000"/>
                  </a:schemeClr>
                </a:solidFill>
              </a:rPr>
              <a:t>acties</a:t>
            </a:r>
            <a:r>
              <a:rPr lang="en-US" sz="1000" dirty="0">
                <a:solidFill>
                  <a:schemeClr val="tx1">
                    <a:lumMod val="50000"/>
                    <a:lumOff val="50000"/>
                  </a:schemeClr>
                </a:solidFill>
              </a:rPr>
              <a:t> en </a:t>
            </a:r>
            <a:r>
              <a:rPr lang="en-US" sz="1000" dirty="0" err="1">
                <a:solidFill>
                  <a:schemeClr val="tx1">
                    <a:lumMod val="50000"/>
                    <a:lumOff val="50000"/>
                  </a:schemeClr>
                </a:solidFill>
              </a:rPr>
              <a:t>maatregelen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twee </a:t>
            </a:r>
            <a:r>
              <a:rPr lang="en-US" sz="1000" dirty="0" err="1">
                <a:solidFill>
                  <a:schemeClr val="tx1">
                    <a:lumMod val="50000"/>
                    <a:lumOff val="50000"/>
                  </a:schemeClr>
                </a:solidFill>
              </a:rPr>
              <a:t>jaar</a:t>
            </a:r>
            <a:r>
              <a:rPr lang="en-US" sz="1000" dirty="0">
                <a:solidFill>
                  <a:schemeClr val="tx1">
                    <a:lumMod val="50000"/>
                    <a:lumOff val="50000"/>
                  </a:schemeClr>
                </a:solidFill>
              </a:rPr>
              <a:t>. Het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toegespitst</a:t>
            </a:r>
            <a:r>
              <a:rPr lang="en-US" sz="1000" dirty="0">
                <a:solidFill>
                  <a:schemeClr val="tx1">
                    <a:lumMod val="50000"/>
                    <a:lumOff val="50000"/>
                  </a:schemeClr>
                </a:solidFill>
              </a:rPr>
              <a:t> op het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bereiken</a:t>
            </a:r>
            <a:r>
              <a:rPr lang="en-US" sz="1000" dirty="0">
                <a:solidFill>
                  <a:schemeClr val="tx1">
                    <a:lumMod val="50000"/>
                    <a:lumOff val="50000"/>
                  </a:schemeClr>
                </a:solidFill>
              </a:rPr>
              <a:t> </a:t>
            </a:r>
            <a:r>
              <a:rPr lang="en-US" sz="1000" dirty="0" err="1">
                <a:solidFill>
                  <a:schemeClr val="tx1">
                    <a:lumMod val="50000"/>
                    <a:lumOff val="50000"/>
                  </a:schemeClr>
                </a:solidFill>
              </a:rPr>
              <a:t>maatschappelijk</a:t>
            </a:r>
            <a:r>
              <a:rPr lang="en-US" sz="1000" dirty="0">
                <a:solidFill>
                  <a:schemeClr val="tx1">
                    <a:lumMod val="50000"/>
                    <a:lumOff val="50000"/>
                  </a:schemeClr>
                </a:solidFill>
              </a:rPr>
              <a:t> effect en </a:t>
            </a:r>
            <a:r>
              <a:rPr lang="en-US" sz="1000" dirty="0" err="1">
                <a:solidFill>
                  <a:schemeClr val="tx1">
                    <a:lumMod val="50000"/>
                    <a:lumOff val="50000"/>
                  </a:schemeClr>
                </a:solidFill>
              </a:rPr>
              <a:t>hanteert</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belangrijk</a:t>
            </a:r>
            <a:r>
              <a:rPr lang="en-US" sz="1000" dirty="0">
                <a:solidFill>
                  <a:schemeClr val="tx1">
                    <a:lumMod val="50000"/>
                    <a:lumOff val="50000"/>
                  </a:schemeClr>
                </a:solidFill>
              </a:rPr>
              <a:t> </a:t>
            </a:r>
            <a:r>
              <a:rPr lang="en-US" sz="1000" dirty="0" err="1">
                <a:solidFill>
                  <a:schemeClr val="tx1">
                    <a:lumMod val="50000"/>
                    <a:lumOff val="50000"/>
                  </a:schemeClr>
                </a:solidFill>
              </a:rPr>
              <a:t>uitgangspunt</a:t>
            </a:r>
            <a:r>
              <a:rPr lang="en-US" sz="1000" dirty="0">
                <a:solidFill>
                  <a:schemeClr val="tx1">
                    <a:lumMod val="50000"/>
                    <a:lumOff val="50000"/>
                  </a:schemeClr>
                </a:solidFill>
              </a:rPr>
              <a:t> het </a:t>
            </a:r>
            <a:r>
              <a:rPr lang="en-US" sz="1000" dirty="0" err="1">
                <a:solidFill>
                  <a:schemeClr val="tx1">
                    <a:lumMod val="50000"/>
                    <a:lumOff val="50000"/>
                  </a:schemeClr>
                </a:solidFill>
              </a:rPr>
              <a:t>wijkgericht</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en </a:t>
            </a:r>
            <a:r>
              <a:rPr lang="en-US" sz="1000" dirty="0" err="1">
                <a:solidFill>
                  <a:schemeClr val="tx1">
                    <a:lumMod val="50000"/>
                    <a:lumOff val="50000"/>
                  </a:schemeClr>
                </a:solidFill>
              </a:rPr>
              <a:t>investering</a:t>
            </a:r>
            <a:r>
              <a:rPr lang="en-US" sz="1000" dirty="0">
                <a:solidFill>
                  <a:schemeClr val="tx1">
                    <a:lumMod val="50000"/>
                    <a:lumOff val="50000"/>
                  </a:schemeClr>
                </a:solidFill>
              </a:rPr>
              <a:t> in </a:t>
            </a:r>
            <a:r>
              <a:rPr lang="en-US" sz="1000" dirty="0" err="1">
                <a:solidFill>
                  <a:schemeClr val="tx1">
                    <a:lumMod val="50000"/>
                    <a:lumOff val="50000"/>
                  </a:schemeClr>
                </a:solidFill>
              </a:rPr>
              <a:t>bewustwording</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burgers en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Bewustwording</a:t>
            </a:r>
            <a:r>
              <a:rPr lang="en-US" sz="1000" dirty="0">
                <a:solidFill>
                  <a:schemeClr val="tx1">
                    <a:lumMod val="50000"/>
                    <a:lumOff val="50000"/>
                  </a:schemeClr>
                </a:solidFill>
              </a:rPr>
              <a:t> van </a:t>
            </a:r>
            <a:r>
              <a:rPr lang="en-US" sz="1000" dirty="0" err="1">
                <a:solidFill>
                  <a:schemeClr val="tx1">
                    <a:lumMod val="50000"/>
                    <a:lumOff val="50000"/>
                  </a:schemeClr>
                </a:solidFill>
              </a:rPr>
              <a:t>zowel</a:t>
            </a:r>
            <a:r>
              <a:rPr lang="en-US" sz="1000" dirty="0">
                <a:solidFill>
                  <a:schemeClr val="tx1">
                    <a:lumMod val="50000"/>
                    <a:lumOff val="50000"/>
                  </a:schemeClr>
                </a:solidFill>
              </a:rPr>
              <a:t> de </a:t>
            </a:r>
            <a:r>
              <a:rPr lang="en-US" sz="1000" dirty="0" err="1">
                <a:solidFill>
                  <a:schemeClr val="tx1">
                    <a:lumMod val="50000"/>
                    <a:lumOff val="50000"/>
                  </a:schemeClr>
                </a:solidFill>
              </a:rPr>
              <a:t>risico’s</a:t>
            </a:r>
            <a:r>
              <a:rPr lang="en-US" sz="1000" dirty="0">
                <a:solidFill>
                  <a:schemeClr val="tx1">
                    <a:lumMod val="50000"/>
                    <a:lumOff val="50000"/>
                  </a:schemeClr>
                </a:solidFill>
              </a:rPr>
              <a:t> die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lopen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de </a:t>
            </a:r>
            <a:r>
              <a:rPr lang="en-US" sz="1000" dirty="0" err="1">
                <a:solidFill>
                  <a:schemeClr val="tx1">
                    <a:lumMod val="50000"/>
                    <a:lumOff val="50000"/>
                  </a:schemeClr>
                </a:solidFill>
              </a:rPr>
              <a:t>maatregelen</a:t>
            </a:r>
            <a:r>
              <a:rPr lang="en-US" sz="1000" dirty="0">
                <a:solidFill>
                  <a:schemeClr val="tx1">
                    <a:lumMod val="50000"/>
                    <a:lumOff val="50000"/>
                  </a:schemeClr>
                </a:solidFill>
              </a:rPr>
              <a:t> die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treffen</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men </a:t>
            </a:r>
            <a:r>
              <a:rPr lang="en-US" sz="1000" dirty="0" err="1">
                <a:solidFill>
                  <a:schemeClr val="tx1">
                    <a:lumMod val="50000"/>
                    <a:lumOff val="50000"/>
                  </a:schemeClr>
                </a:solidFill>
              </a:rPr>
              <a:t>slachtoffer</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van </a:t>
            </a:r>
            <a:r>
              <a:rPr lang="en-US" sz="1000" dirty="0" err="1">
                <a:solidFill>
                  <a:schemeClr val="tx1">
                    <a:lumMod val="50000"/>
                    <a:lumOff val="50000"/>
                  </a:schemeClr>
                </a:solidFill>
              </a:rPr>
              <a:t>criminele</a:t>
            </a:r>
            <a:r>
              <a:rPr lang="en-US" sz="1000" dirty="0">
                <a:solidFill>
                  <a:schemeClr val="tx1">
                    <a:lumMod val="50000"/>
                    <a:lumOff val="50000"/>
                  </a:schemeClr>
                </a:solidFill>
              </a:rPr>
              <a:t> </a:t>
            </a:r>
            <a:r>
              <a:rPr lang="en-US" sz="1000" dirty="0" err="1">
                <a:solidFill>
                  <a:schemeClr val="tx1">
                    <a:lumMod val="50000"/>
                    <a:lumOff val="50000"/>
                  </a:schemeClr>
                </a:solidFill>
              </a:rPr>
              <a:t>praktijken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a:p>
            <a:pPr algn="just"/>
            <a:endParaRPr lang="en-US" sz="1000" i="1" dirty="0">
              <a:solidFill>
                <a:schemeClr val="tx1">
                  <a:lumMod val="50000"/>
                  <a:lumOff val="50000"/>
                </a:schemeClr>
              </a:solidFill>
            </a:endParaRPr>
          </a:p>
          <a:p>
            <a:pPr algn="just"/>
            <a:endParaRPr lang="en-US" sz="1000" i="1" dirty="0">
              <a:solidFill>
                <a:schemeClr val="tx1">
                  <a:lumMod val="50000"/>
                  <a:lumOff val="50000"/>
                </a:schemeClr>
              </a:solidFill>
            </a:endParaRPr>
          </a:p>
        </p:txBody>
      </p:sp>
      <p:sp>
        <p:nvSpPr>
          <p:cNvPr id="12" name="TextBox 8"/>
          <p:cNvSpPr txBox="1"/>
          <p:nvPr/>
        </p:nvSpPr>
        <p:spPr>
          <a:xfrm>
            <a:off x="4777226" y="3584605"/>
            <a:ext cx="3685064" cy="1384995"/>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In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IVP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de </a:t>
            </a:r>
            <a:r>
              <a:rPr lang="en-US" sz="1000" dirty="0" err="1">
                <a:solidFill>
                  <a:schemeClr val="tx1">
                    <a:lumMod val="50000"/>
                    <a:lumOff val="50000"/>
                  </a:schemeClr>
                </a:solidFill>
              </a:rPr>
              <a:t>hoofdlijnen</a:t>
            </a:r>
            <a:r>
              <a:rPr lang="en-US" sz="1000" dirty="0">
                <a:solidFill>
                  <a:schemeClr val="tx1">
                    <a:lumMod val="50000"/>
                    <a:lumOff val="50000"/>
                  </a:schemeClr>
                </a:solidFill>
              </a:rPr>
              <a:t> en </a:t>
            </a:r>
            <a:r>
              <a:rPr lang="en-US" sz="1000" dirty="0" err="1">
                <a:solidFill>
                  <a:schemeClr val="tx1">
                    <a:lumMod val="50000"/>
                    <a:lumOff val="50000"/>
                  </a:schemeClr>
                </a:solidFill>
              </a:rPr>
              <a:t>ambities</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a:t>
            </a:r>
            <a:r>
              <a:rPr lang="en-US" sz="1000" dirty="0" err="1">
                <a:solidFill>
                  <a:schemeClr val="tx1">
                    <a:lumMod val="50000"/>
                    <a:lumOff val="50000"/>
                  </a:schemeClr>
                </a:solidFill>
              </a:rPr>
              <a:t>vastgelegd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uitwerking</a:t>
            </a:r>
            <a:r>
              <a:rPr lang="en-US" sz="1000" dirty="0">
                <a:solidFill>
                  <a:schemeClr val="tx1">
                    <a:lumMod val="50000"/>
                    <a:lumOff val="50000"/>
                  </a:schemeClr>
                </a:solidFill>
              </a:rPr>
              <a:t> van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ambities</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in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de </a:t>
            </a:r>
            <a:r>
              <a:rPr lang="en-US" sz="1000" dirty="0" err="1">
                <a:solidFill>
                  <a:schemeClr val="tx1">
                    <a:lumMod val="50000"/>
                    <a:lumOff val="50000"/>
                  </a:schemeClr>
                </a:solidFill>
              </a:rPr>
              <a:t>politie</a:t>
            </a:r>
            <a:r>
              <a:rPr lang="en-US" sz="1000" dirty="0">
                <a:solidFill>
                  <a:schemeClr val="tx1">
                    <a:lumMod val="50000"/>
                    <a:lumOff val="50000"/>
                  </a:schemeClr>
                </a:solidFill>
              </a:rPr>
              <a:t>, het OM en </a:t>
            </a:r>
            <a:r>
              <a:rPr lang="en-US" sz="1000" dirty="0" err="1">
                <a:solidFill>
                  <a:schemeClr val="tx1">
                    <a:lumMod val="50000"/>
                    <a:lumOff val="50000"/>
                  </a:schemeClr>
                </a:solidFill>
              </a:rPr>
              <a:t>andere</a:t>
            </a:r>
            <a:r>
              <a:rPr lang="en-US" sz="1000" dirty="0">
                <a:solidFill>
                  <a:schemeClr val="tx1">
                    <a:lumMod val="50000"/>
                    <a:lumOff val="50000"/>
                  </a:schemeClr>
                </a:solidFill>
              </a:rPr>
              <a:t> stakeholders twee</a:t>
            </a:r>
            <a:r>
              <a:rPr lang="en-US" sz="1000" dirty="0" err="1">
                <a:solidFill>
                  <a:schemeClr val="tx1">
                    <a:lumMod val="50000"/>
                    <a:lumOff val="50000"/>
                  </a:schemeClr>
                </a:solidFill>
              </a:rPr>
              <a:t>jaarlijks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uitvoeringsplan</a:t>
            </a:r>
            <a:r>
              <a:rPr lang="en-US" sz="1000" dirty="0">
                <a:solidFill>
                  <a:schemeClr val="tx1">
                    <a:lumMod val="50000"/>
                    <a:lumOff val="50000"/>
                  </a:schemeClr>
                </a:solidFill>
              </a:rPr>
              <a:t> </a:t>
            </a:r>
            <a:r>
              <a:rPr lang="en-US" sz="1000" dirty="0" err="1">
                <a:solidFill>
                  <a:schemeClr val="tx1">
                    <a:lumMod val="50000"/>
                    <a:lumOff val="50000"/>
                  </a:schemeClr>
                </a:solidFill>
              </a:rPr>
              <a:t>vastgesteld</a:t>
            </a:r>
            <a:r>
              <a:rPr lang="en-US" sz="1000" dirty="0">
                <a:solidFill>
                  <a:schemeClr val="tx1">
                    <a:lumMod val="50000"/>
                    <a:lumOff val="50000"/>
                  </a:schemeClr>
                </a:solidFill>
              </a:rPr>
              <a:t>. Om </a:t>
            </a:r>
            <a:r>
              <a:rPr lang="en-US" sz="1000" dirty="0" err="1">
                <a:solidFill>
                  <a:schemeClr val="tx1">
                    <a:lumMod val="50000"/>
                    <a:lumOff val="50000"/>
                  </a:schemeClr>
                </a:solidFill>
              </a:rPr>
              <a:t>inzicht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krijgen</a:t>
            </a:r>
            <a:r>
              <a:rPr lang="en-US" sz="1000" dirty="0">
                <a:solidFill>
                  <a:schemeClr val="tx1">
                    <a:lumMod val="50000"/>
                    <a:lumOff val="50000"/>
                  </a:schemeClr>
                </a:solidFill>
              </a:rPr>
              <a:t> en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houden</a:t>
            </a:r>
            <a:r>
              <a:rPr lang="en-US" sz="1000" dirty="0">
                <a:solidFill>
                  <a:schemeClr val="tx1">
                    <a:lumMod val="50000"/>
                    <a:lumOff val="50000"/>
                  </a:schemeClr>
                </a:solidFill>
              </a:rPr>
              <a:t> in de mate </a:t>
            </a:r>
            <a:r>
              <a:rPr lang="en-US" sz="1000" dirty="0" err="1">
                <a:solidFill>
                  <a:schemeClr val="tx1">
                    <a:lumMod val="50000"/>
                    <a:lumOff val="50000"/>
                  </a:schemeClr>
                </a:solidFill>
              </a:rPr>
              <a:t>waarin</a:t>
            </a:r>
            <a:r>
              <a:rPr lang="en-US" sz="1000" dirty="0">
                <a:solidFill>
                  <a:schemeClr val="tx1">
                    <a:lumMod val="50000"/>
                    <a:lumOff val="50000"/>
                  </a:schemeClr>
                </a:solidFill>
              </a:rPr>
              <a:t> de </a:t>
            </a:r>
            <a:r>
              <a:rPr lang="en-US" sz="1000" dirty="0" err="1">
                <a:solidFill>
                  <a:schemeClr val="tx1">
                    <a:lumMod val="50000"/>
                    <a:lumOff val="50000"/>
                  </a:schemeClr>
                </a:solidFill>
              </a:rPr>
              <a:t>daarin</a:t>
            </a:r>
            <a:r>
              <a:rPr lang="en-US" sz="1000" dirty="0">
                <a:solidFill>
                  <a:schemeClr val="tx1">
                    <a:lumMod val="50000"/>
                    <a:lumOff val="50000"/>
                  </a:schemeClr>
                </a:solidFill>
              </a:rPr>
              <a:t> </a:t>
            </a:r>
            <a:r>
              <a:rPr lang="en-US" sz="1000" dirty="0" err="1">
                <a:solidFill>
                  <a:schemeClr val="tx1">
                    <a:lumMod val="50000"/>
                    <a:lumOff val="50000"/>
                  </a:schemeClr>
                </a:solidFill>
              </a:rPr>
              <a:t>opgenomen</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bereikt</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systematische</a:t>
            </a:r>
            <a:r>
              <a:rPr lang="en-US" sz="1000" dirty="0">
                <a:solidFill>
                  <a:schemeClr val="tx1">
                    <a:lumMod val="50000"/>
                    <a:lumOff val="50000"/>
                  </a:schemeClr>
                </a:solidFill>
              </a:rPr>
              <a:t> en </a:t>
            </a:r>
            <a:r>
              <a:rPr lang="en-US" sz="1000" dirty="0" err="1">
                <a:solidFill>
                  <a:schemeClr val="tx1">
                    <a:lumMod val="50000"/>
                    <a:lumOff val="50000"/>
                  </a:schemeClr>
                </a:solidFill>
              </a:rPr>
              <a:t>gedegen</a:t>
            </a:r>
            <a:r>
              <a:rPr lang="en-US" sz="1000" dirty="0">
                <a:solidFill>
                  <a:schemeClr val="tx1">
                    <a:lumMod val="50000"/>
                    <a:lumOff val="50000"/>
                  </a:schemeClr>
                </a:solidFill>
              </a:rPr>
              <a:t> monitoring </a:t>
            </a:r>
            <a:r>
              <a:rPr lang="en-US" sz="1000" dirty="0" err="1">
                <a:solidFill>
                  <a:schemeClr val="tx1">
                    <a:lumMod val="50000"/>
                    <a:lumOff val="50000"/>
                  </a:schemeClr>
                </a:solidFill>
              </a:rPr>
              <a:t>cruciaal</a:t>
            </a:r>
            <a:r>
              <a:rPr lang="en-US" sz="1000" dirty="0">
                <a:solidFill>
                  <a:schemeClr val="tx1">
                    <a:lumMod val="50000"/>
                    <a:lumOff val="50000"/>
                  </a:schemeClr>
                </a:solidFill>
              </a:rPr>
              <a:t>. Monitoring </a:t>
            </a:r>
            <a:r>
              <a:rPr lang="en-US" sz="1000" dirty="0" err="1">
                <a:solidFill>
                  <a:schemeClr val="tx1">
                    <a:lumMod val="50000"/>
                    <a:lumOff val="50000"/>
                  </a:schemeClr>
                </a:solidFill>
              </a:rPr>
              <a:t>vindt</a:t>
            </a:r>
            <a:r>
              <a:rPr lang="en-US" sz="1000" dirty="0">
                <a:solidFill>
                  <a:schemeClr val="tx1">
                    <a:lumMod val="50000"/>
                    <a:lumOff val="50000"/>
                  </a:schemeClr>
                </a:solidFill>
              </a:rPr>
              <a:t> </a:t>
            </a:r>
            <a:r>
              <a:rPr lang="en-US" sz="1000" dirty="0" err="1">
                <a:solidFill>
                  <a:schemeClr val="tx1">
                    <a:lumMod val="50000"/>
                    <a:lumOff val="50000"/>
                  </a:schemeClr>
                </a:solidFill>
              </a:rPr>
              <a:t>zowel</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afzonderlijke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in de </a:t>
            </a:r>
            <a:r>
              <a:rPr lang="en-US" sz="1000" dirty="0" err="1">
                <a:solidFill>
                  <a:schemeClr val="tx1">
                    <a:lumMod val="50000"/>
                    <a:lumOff val="50000"/>
                  </a:schemeClr>
                </a:solidFill>
              </a:rPr>
              <a:t>driehoek</a:t>
            </a:r>
            <a:r>
              <a:rPr lang="en-US" sz="1000" dirty="0">
                <a:solidFill>
                  <a:schemeClr val="tx1">
                    <a:lumMod val="50000"/>
                    <a:lumOff val="50000"/>
                  </a:schemeClr>
                </a:solidFill>
              </a:rPr>
              <a:t> van het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a:t>
            </a:r>
            <a:endParaRPr lang="en-US" sz="1000" i="1" dirty="0">
              <a:solidFill>
                <a:schemeClr val="tx1">
                  <a:lumMod val="50000"/>
                  <a:lumOff val="50000"/>
                </a:schemeClr>
              </a:solidFill>
            </a:endParaRPr>
          </a:p>
        </p:txBody>
      </p:sp>
      <p:sp>
        <p:nvSpPr>
          <p:cNvPr id="10"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Samenvatting (2)</a:t>
            </a:r>
          </a:p>
        </p:txBody>
      </p:sp>
    </p:spTree>
    <p:extLst>
      <p:ext uri="{BB962C8B-B14F-4D97-AF65-F5344CB8AC3E}">
        <p14:creationId xmlns:p14="http://schemas.microsoft.com/office/powerpoint/2010/main" val="2446484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p:cNvSpPr txBox="1">
            <a:spLocks/>
          </p:cNvSpPr>
          <p:nvPr/>
        </p:nvSpPr>
        <p:spPr>
          <a:xfrm>
            <a:off x="4777296" y="3000903"/>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err="1">
                <a:ln>
                  <a:noFill/>
                </a:ln>
                <a:solidFill>
                  <a:schemeClr val="accent1"/>
                </a:solidFill>
                <a:effectLst/>
                <a:uLnTx/>
                <a:uFillTx/>
                <a:latin typeface="+mj-lt"/>
                <a:ea typeface="+mn-ea"/>
                <a:cs typeface="+mn-cs"/>
              </a:rPr>
              <a:t>Samenwerken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1490487"/>
            <a:ext cx="3685064" cy="3385542"/>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In de </a:t>
            </a:r>
            <a:r>
              <a:rPr lang="en-US" sz="1000" dirty="0" err="1">
                <a:solidFill>
                  <a:schemeClr val="tx1">
                    <a:lumMod val="50000"/>
                    <a:lumOff val="50000"/>
                  </a:schemeClr>
                </a:solidFill>
              </a:rPr>
              <a:t>Politiewet</a:t>
            </a:r>
            <a:r>
              <a:rPr lang="en-US" sz="1000" dirty="0">
                <a:solidFill>
                  <a:schemeClr val="tx1">
                    <a:lumMod val="50000"/>
                    <a:lumOff val="50000"/>
                  </a:schemeClr>
                </a:solidFill>
              </a:rPr>
              <a:t> 2012 is </a:t>
            </a:r>
            <a:r>
              <a:rPr lang="en-US" sz="1000" dirty="0" err="1">
                <a:solidFill>
                  <a:schemeClr val="tx1">
                    <a:lumMod val="50000"/>
                    <a:lumOff val="50000"/>
                  </a:schemeClr>
                </a:solidFill>
              </a:rPr>
              <a:t>vastgesteld</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gemeenteraad</a:t>
            </a:r>
            <a:r>
              <a:rPr lang="en-US" sz="1000" dirty="0">
                <a:solidFill>
                  <a:schemeClr val="tx1">
                    <a:lumMod val="50000"/>
                    <a:lumOff val="50000"/>
                  </a:schemeClr>
                </a:solidFill>
              </a:rPr>
              <a:t> </a:t>
            </a:r>
            <a:r>
              <a:rPr lang="en-US" sz="1000" dirty="0" err="1">
                <a:solidFill>
                  <a:schemeClr val="tx1">
                    <a:lumMod val="50000"/>
                    <a:lumOff val="50000"/>
                  </a:schemeClr>
                </a:solidFill>
              </a:rPr>
              <a:t>minstens</a:t>
            </a:r>
            <a:r>
              <a:rPr lang="en-US" sz="1000" dirty="0">
                <a:solidFill>
                  <a:schemeClr val="tx1">
                    <a:lumMod val="50000"/>
                    <a:lumOff val="50000"/>
                  </a:schemeClr>
                </a:solidFill>
              </a:rPr>
              <a:t> </a:t>
            </a:r>
            <a:r>
              <a:rPr lang="en-US" sz="1000" dirty="0" err="1">
                <a:solidFill>
                  <a:schemeClr val="tx1">
                    <a:lumMod val="50000"/>
                    <a:lumOff val="50000"/>
                  </a:schemeClr>
                </a:solidFill>
              </a:rPr>
              <a:t>één</a:t>
            </a:r>
            <a:r>
              <a:rPr lang="en-US" sz="1000" dirty="0">
                <a:solidFill>
                  <a:schemeClr val="tx1">
                    <a:lumMod val="50000"/>
                    <a:lumOff val="50000"/>
                  </a:schemeClr>
                </a:solidFill>
              </a:rPr>
              <a:t> </a:t>
            </a:r>
            <a:r>
              <a:rPr lang="en-US" sz="1000" dirty="0" err="1">
                <a:solidFill>
                  <a:schemeClr val="tx1">
                    <a:lumMod val="50000"/>
                    <a:lumOff val="50000"/>
                  </a:schemeClr>
                </a:solidFill>
              </a:rPr>
              <a:t>maal</a:t>
            </a:r>
            <a:r>
              <a:rPr lang="en-US" sz="1000" dirty="0">
                <a:solidFill>
                  <a:schemeClr val="tx1">
                    <a:lumMod val="50000"/>
                    <a:lumOff val="50000"/>
                  </a:schemeClr>
                </a:solidFill>
              </a:rPr>
              <a:t> per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a:t>
            </a:r>
            <a:r>
              <a:rPr lang="en-US" sz="1000" dirty="0" err="1">
                <a:solidFill>
                  <a:schemeClr val="tx1">
                    <a:lumMod val="50000"/>
                    <a:lumOff val="50000"/>
                  </a:schemeClr>
                </a:solidFill>
              </a:rPr>
              <a:t>vaststelt</a:t>
            </a:r>
            <a:r>
              <a:rPr lang="en-US" sz="1000" dirty="0">
                <a:solidFill>
                  <a:schemeClr val="tx1">
                    <a:lumMod val="50000"/>
                    <a:lumOff val="50000"/>
                  </a:schemeClr>
                </a:solidFill>
              </a:rPr>
              <a:t> met de </a:t>
            </a:r>
            <a:r>
              <a:rPr lang="en-US" sz="1000" dirty="0" err="1">
                <a:solidFill>
                  <a:schemeClr val="tx1">
                    <a:lumMod val="50000"/>
                    <a:lumOff val="50000"/>
                  </a:schemeClr>
                </a:solidFill>
              </a:rPr>
              <a:t>visie</a:t>
            </a:r>
            <a:r>
              <a:rPr lang="en-US" sz="1000" dirty="0">
                <a:solidFill>
                  <a:schemeClr val="tx1">
                    <a:lumMod val="50000"/>
                    <a:lumOff val="50000"/>
                  </a:schemeClr>
                </a:solidFill>
              </a:rPr>
              <a:t>, </a:t>
            </a:r>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uitgangspunten</a:t>
            </a:r>
            <a:r>
              <a:rPr lang="en-US" sz="1000" dirty="0">
                <a:solidFill>
                  <a:schemeClr val="tx1">
                    <a:lumMod val="50000"/>
                    <a:lumOff val="50000"/>
                  </a:schemeClr>
                </a:solidFill>
              </a:rPr>
              <a:t> en </a:t>
            </a:r>
            <a:r>
              <a:rPr lang="en-US" sz="1000" dirty="0" err="1">
                <a:solidFill>
                  <a:schemeClr val="tx1">
                    <a:lumMod val="50000"/>
                    <a:lumOff val="50000"/>
                  </a:schemeClr>
                </a:solidFill>
              </a:rPr>
              <a:t>prioriteiten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De </a:t>
            </a:r>
            <a:r>
              <a:rPr lang="en-US" sz="1000" dirty="0" err="1">
                <a:solidFill>
                  <a:schemeClr val="tx1">
                    <a:lumMod val="50000"/>
                    <a:lumOff val="50000"/>
                  </a:schemeClr>
                </a:solidFill>
              </a:rPr>
              <a:t>gemeenteraad</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daarmee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middel</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sturen</a:t>
            </a:r>
            <a:r>
              <a:rPr lang="en-US" sz="1000" dirty="0">
                <a:solidFill>
                  <a:schemeClr val="tx1">
                    <a:lumMod val="50000"/>
                    <a:lumOff val="50000"/>
                  </a:schemeClr>
                </a:solidFill>
              </a:rPr>
              <a:t> op het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veiligheidsbeleid</a:t>
            </a:r>
            <a:r>
              <a:rPr lang="en-US" sz="1000" dirty="0">
                <a:solidFill>
                  <a:schemeClr val="tx1">
                    <a:lumMod val="50000"/>
                    <a:lumOff val="50000"/>
                  </a:schemeClr>
                </a:solidFill>
              </a:rPr>
              <a:t>.                                  In </a:t>
            </a:r>
            <a:r>
              <a:rPr lang="en-US" sz="1000" dirty="0" err="1">
                <a:solidFill>
                  <a:schemeClr val="tx1">
                    <a:lumMod val="50000"/>
                    <a:lumOff val="50000"/>
                  </a:schemeClr>
                </a:solidFill>
              </a:rPr>
              <a:t>dit</a:t>
            </a:r>
            <a:r>
              <a:rPr lang="en-US" sz="1000" dirty="0">
                <a:solidFill>
                  <a:schemeClr val="tx1">
                    <a:lumMod val="50000"/>
                    <a:lumOff val="50000"/>
                  </a:schemeClr>
                </a:solidFill>
              </a:rPr>
              <a:t> IVP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staan</a:t>
            </a:r>
            <a:r>
              <a:rPr lang="en-US" sz="1000" dirty="0">
                <a:solidFill>
                  <a:schemeClr val="tx1">
                    <a:lumMod val="50000"/>
                    <a:lumOff val="50000"/>
                  </a:schemeClr>
                </a:solidFill>
              </a:rPr>
              <a:t> de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die we </a:t>
            </a:r>
            <a:r>
              <a:rPr lang="en-US" sz="1000" dirty="0" err="1">
                <a:solidFill>
                  <a:schemeClr val="tx1">
                    <a:lumMod val="50000"/>
                    <a:lumOff val="50000"/>
                  </a:schemeClr>
                </a:solidFill>
              </a:rPr>
              <a:t>als</a:t>
            </a:r>
            <a:r>
              <a:rPr lang="en-US" sz="1000" dirty="0">
                <a:solidFill>
                  <a:schemeClr val="tx1">
                    <a:lumMod val="50000"/>
                    <a:lumOff val="50000"/>
                  </a:schemeClr>
                </a:solidFill>
              </a:rPr>
              <a:t> 8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Bergeijk</a:t>
            </a:r>
            <a:r>
              <a:rPr lang="en-US" sz="1000" dirty="0">
                <a:solidFill>
                  <a:schemeClr val="tx1">
                    <a:lumMod val="50000"/>
                    <a:lumOff val="50000"/>
                  </a:schemeClr>
                </a:solidFill>
              </a:rPr>
              <a:t>, Best, </a:t>
            </a:r>
            <a:r>
              <a:rPr lang="en-US" sz="1000" dirty="0" err="1">
                <a:solidFill>
                  <a:schemeClr val="tx1">
                    <a:lumMod val="50000"/>
                    <a:lumOff val="50000"/>
                  </a:schemeClr>
                </a:solidFill>
              </a:rPr>
              <a:t>Bladel</a:t>
            </a:r>
            <a:r>
              <a:rPr lang="en-US" sz="1000" dirty="0">
                <a:solidFill>
                  <a:schemeClr val="tx1">
                    <a:lumMod val="50000"/>
                    <a:lumOff val="50000"/>
                  </a:schemeClr>
                </a:solidFill>
              </a:rPr>
              <a:t>, </a:t>
            </a:r>
            <a:r>
              <a:rPr lang="en-US" sz="1000" dirty="0" err="1">
                <a:solidFill>
                  <a:schemeClr val="tx1">
                    <a:lumMod val="50000"/>
                    <a:lumOff val="50000"/>
                  </a:schemeClr>
                </a:solidFill>
              </a:rPr>
              <a:t>Eersel</a:t>
            </a:r>
            <a:r>
              <a:rPr lang="en-US" sz="1000" dirty="0">
                <a:solidFill>
                  <a:schemeClr val="tx1">
                    <a:lumMod val="50000"/>
                    <a:lumOff val="50000"/>
                  </a:schemeClr>
                </a:solidFill>
              </a:rPr>
              <a:t>, </a:t>
            </a:r>
            <a:r>
              <a:rPr lang="en-US" sz="1000" dirty="0" err="1">
                <a:solidFill>
                  <a:schemeClr val="tx1">
                    <a:lumMod val="50000"/>
                    <a:lumOff val="50000"/>
                  </a:schemeClr>
                </a:solidFill>
              </a:rPr>
              <a:t>Oirschot</a:t>
            </a:r>
            <a:r>
              <a:rPr lang="en-US" sz="1000" dirty="0">
                <a:solidFill>
                  <a:schemeClr val="tx1">
                    <a:lumMod val="50000"/>
                    <a:lumOff val="50000"/>
                  </a:schemeClr>
                </a:solidFill>
              </a:rPr>
              <a:t>, </a:t>
            </a:r>
            <a:r>
              <a:rPr lang="en-US" sz="1000" dirty="0" err="1">
                <a:solidFill>
                  <a:schemeClr val="tx1">
                    <a:lumMod val="50000"/>
                    <a:lumOff val="50000"/>
                  </a:schemeClr>
                </a:solidFill>
              </a:rPr>
              <a:t>Reusel</a:t>
            </a:r>
            <a:r>
              <a:rPr lang="en-US" sz="1000" dirty="0">
                <a:solidFill>
                  <a:schemeClr val="tx1">
                    <a:lumMod val="50000"/>
                    <a:lumOff val="50000"/>
                  </a:schemeClr>
                </a:solidFill>
              </a:rPr>
              <a:t>-De </a:t>
            </a:r>
            <a:r>
              <a:rPr lang="en-US" sz="1000" dirty="0" err="1">
                <a:solidFill>
                  <a:schemeClr val="tx1">
                    <a:lumMod val="50000"/>
                    <a:lumOff val="50000"/>
                  </a:schemeClr>
                </a:solidFill>
              </a:rPr>
              <a:t>Mierden</a:t>
            </a:r>
            <a:r>
              <a:rPr lang="en-US" sz="1000" dirty="0">
                <a:solidFill>
                  <a:schemeClr val="tx1">
                    <a:lumMod val="50000"/>
                    <a:lumOff val="50000"/>
                  </a:schemeClr>
                </a:solidFill>
              </a:rPr>
              <a:t>, </a:t>
            </a:r>
            <a:r>
              <a:rPr lang="en-US" sz="1000" dirty="0" err="1">
                <a:solidFill>
                  <a:schemeClr val="tx1">
                    <a:lumMod val="50000"/>
                    <a:lumOff val="50000"/>
                  </a:schemeClr>
                </a:solidFill>
              </a:rPr>
              <a:t>Veldhoven</a:t>
            </a:r>
            <a:r>
              <a:rPr lang="en-US" sz="1000" dirty="0">
                <a:solidFill>
                  <a:schemeClr val="tx1">
                    <a:lumMod val="50000"/>
                    <a:lumOff val="50000"/>
                  </a:schemeClr>
                </a:solidFill>
              </a:rPr>
              <a:t> en </a:t>
            </a:r>
            <a:r>
              <a:rPr lang="en-US" sz="1000" dirty="0" err="1">
                <a:solidFill>
                  <a:schemeClr val="tx1">
                    <a:lumMod val="50000"/>
                    <a:lumOff val="50000"/>
                  </a:schemeClr>
                </a:solidFill>
              </a:rPr>
              <a:t>Waalre</a:t>
            </a:r>
            <a:r>
              <a:rPr lang="en-US" sz="1000" dirty="0">
                <a:solidFill>
                  <a:schemeClr val="tx1">
                    <a:lumMod val="50000"/>
                    <a:lumOff val="50000"/>
                  </a:schemeClr>
                </a:solidFill>
              </a:rPr>
              <a:t>) in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nastreven</a:t>
            </a:r>
            <a:r>
              <a:rPr lang="en-US" sz="1000" dirty="0">
                <a:solidFill>
                  <a:schemeClr val="tx1">
                    <a:lumMod val="50000"/>
                    <a:lumOff val="50000"/>
                  </a:schemeClr>
                </a:solidFill>
              </a:rPr>
              <a:t> en de </a:t>
            </a:r>
            <a:r>
              <a:rPr lang="en-US" sz="1000" dirty="0" err="1">
                <a:solidFill>
                  <a:schemeClr val="tx1">
                    <a:lumMod val="50000"/>
                    <a:lumOff val="50000"/>
                  </a:schemeClr>
                </a:solidFill>
              </a:rPr>
              <a:t>prioriteiten</a:t>
            </a:r>
            <a:r>
              <a:rPr lang="en-US" sz="1000" dirty="0">
                <a:solidFill>
                  <a:schemeClr val="tx1">
                    <a:lumMod val="50000"/>
                    <a:lumOff val="50000"/>
                  </a:schemeClr>
                </a:solidFill>
              </a:rPr>
              <a:t> die we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kader</a:t>
            </a:r>
            <a:r>
              <a:rPr lang="en-US" sz="1000" dirty="0">
                <a:solidFill>
                  <a:schemeClr val="tx1">
                    <a:lumMod val="50000"/>
                    <a:lumOff val="50000"/>
                  </a:schemeClr>
                </a:solidFill>
              </a:rPr>
              <a:t> </a:t>
            </a:r>
            <a:r>
              <a:rPr lang="en-US" sz="1000" dirty="0" err="1">
                <a:solidFill>
                  <a:schemeClr val="tx1">
                    <a:lumMod val="50000"/>
                    <a:lumOff val="50000"/>
                  </a:schemeClr>
                </a:solidFill>
              </a:rPr>
              <a:t>vormt</a:t>
            </a:r>
            <a:r>
              <a:rPr lang="en-US" sz="1000" dirty="0">
                <a:solidFill>
                  <a:schemeClr val="tx1">
                    <a:lumMod val="50000"/>
                    <a:lumOff val="50000"/>
                  </a:schemeClr>
                </a:solidFill>
              </a:rPr>
              <a:t> de basis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veiligheidsaanpak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De </a:t>
            </a:r>
            <a:r>
              <a:rPr lang="en-US" sz="1000" dirty="0" err="1">
                <a:solidFill>
                  <a:schemeClr val="tx1">
                    <a:lumMod val="50000"/>
                    <a:lumOff val="50000"/>
                  </a:schemeClr>
                </a:solidFill>
              </a:rPr>
              <a:t>invulling</a:t>
            </a:r>
            <a:r>
              <a:rPr lang="en-US" sz="1000" dirty="0">
                <a:solidFill>
                  <a:schemeClr val="tx1">
                    <a:lumMod val="50000"/>
                    <a:lumOff val="50000"/>
                  </a:schemeClr>
                </a:solidFill>
              </a:rPr>
              <a:t> van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kader</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per </a:t>
            </a:r>
            <a:r>
              <a:rPr lang="en-US" sz="1000" dirty="0" err="1">
                <a:solidFill>
                  <a:schemeClr val="tx1">
                    <a:lumMod val="50000"/>
                    <a:lumOff val="50000"/>
                  </a:schemeClr>
                </a:solidFill>
              </a:rPr>
              <a:t>prioriteit</a:t>
            </a:r>
            <a:r>
              <a:rPr lang="en-US" sz="1000" dirty="0">
                <a:solidFill>
                  <a:schemeClr val="tx1">
                    <a:lumMod val="50000"/>
                    <a:lumOff val="50000"/>
                  </a:schemeClr>
                </a:solidFill>
              </a:rPr>
              <a:t> </a:t>
            </a:r>
            <a:r>
              <a:rPr lang="en-US" sz="1000" dirty="0" err="1">
                <a:solidFill>
                  <a:schemeClr val="tx1">
                    <a:lumMod val="50000"/>
                    <a:lumOff val="50000"/>
                  </a:schemeClr>
                </a:solidFill>
              </a:rPr>
              <a:t>nader</a:t>
            </a:r>
            <a:r>
              <a:rPr lang="en-US" sz="1000" dirty="0">
                <a:solidFill>
                  <a:schemeClr val="tx1">
                    <a:lumMod val="50000"/>
                    <a:lumOff val="50000"/>
                  </a:schemeClr>
                </a:solidFill>
              </a:rPr>
              <a:t> </a:t>
            </a:r>
            <a:r>
              <a:rPr lang="en-US" sz="1000" dirty="0" err="1">
                <a:solidFill>
                  <a:schemeClr val="tx1">
                    <a:lumMod val="50000"/>
                    <a:lumOff val="50000"/>
                  </a:schemeClr>
                </a:solidFill>
              </a:rPr>
              <a:t>uitgewerkt</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twee</a:t>
            </a:r>
            <a:r>
              <a:rPr lang="en-US" sz="1000" dirty="0" err="1">
                <a:solidFill>
                  <a:schemeClr val="tx1">
                    <a:lumMod val="50000"/>
                    <a:lumOff val="50000"/>
                  </a:schemeClr>
                </a:solidFill>
              </a:rPr>
              <a:t>jaarlijks</a:t>
            </a:r>
            <a:r>
              <a:rPr lang="en-US" sz="1000" dirty="0">
                <a:solidFill>
                  <a:schemeClr val="tx1">
                    <a:lumMod val="50000"/>
                    <a:lumOff val="50000"/>
                  </a:schemeClr>
                </a:solidFill>
              </a:rPr>
              <a:t> door het college vast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a:t>
            </a:r>
            <a:r>
              <a:rPr lang="en-US" sz="1000" dirty="0" err="1">
                <a:solidFill>
                  <a:schemeClr val="tx1">
                    <a:lumMod val="50000"/>
                    <a:lumOff val="50000"/>
                  </a:schemeClr>
                </a:solidFill>
              </a:rPr>
              <a:t>uitvoeringsplan</a:t>
            </a:r>
            <a:r>
              <a:rPr lang="en-US" sz="1000" dirty="0">
                <a:solidFill>
                  <a:schemeClr val="tx1">
                    <a:lumMod val="50000"/>
                    <a:lumOff val="50000"/>
                  </a:schemeClr>
                </a:solidFill>
              </a:rPr>
              <a:t>. </a:t>
            </a:r>
          </a:p>
          <a:p>
            <a:pPr algn="just"/>
            <a:r>
              <a:rPr lang="en-US" sz="1000" dirty="0">
                <a:solidFill>
                  <a:schemeClr val="tx1">
                    <a:lumMod val="50000"/>
                    <a:lumOff val="50000"/>
                  </a:schemeClr>
                </a:solidFill>
              </a:rPr>
              <a:t>Het IVP De </a:t>
            </a:r>
            <a:r>
              <a:rPr lang="en-US" sz="1000" dirty="0" err="1">
                <a:solidFill>
                  <a:schemeClr val="tx1">
                    <a:lumMod val="50000"/>
                    <a:lumOff val="50000"/>
                  </a:schemeClr>
                </a:solidFill>
              </a:rPr>
              <a:t>Kempen</a:t>
            </a:r>
            <a:r>
              <a:rPr lang="en-US" sz="1000" dirty="0">
                <a:solidFill>
                  <a:schemeClr val="tx1">
                    <a:lumMod val="50000"/>
                    <a:lumOff val="50000"/>
                  </a:schemeClr>
                </a:solidFill>
              </a:rPr>
              <a:t> is in </a:t>
            </a:r>
            <a:r>
              <a:rPr lang="en-US" sz="1000" dirty="0" err="1">
                <a:solidFill>
                  <a:schemeClr val="tx1">
                    <a:lumMod val="50000"/>
                    <a:lumOff val="50000"/>
                  </a:schemeClr>
                </a:solidFill>
              </a:rPr>
              <a:t>samenspraak</a:t>
            </a:r>
            <a:r>
              <a:rPr lang="en-US" sz="1000" dirty="0">
                <a:solidFill>
                  <a:schemeClr val="tx1">
                    <a:lumMod val="50000"/>
                    <a:lumOff val="50000"/>
                  </a:schemeClr>
                </a:solidFill>
              </a:rPr>
              <a:t> tot stand </a:t>
            </a:r>
            <a:r>
              <a:rPr lang="en-US" sz="1000" dirty="0" err="1">
                <a:solidFill>
                  <a:schemeClr val="tx1">
                    <a:lumMod val="50000"/>
                    <a:lumOff val="50000"/>
                  </a:schemeClr>
                </a:solidFill>
              </a:rPr>
              <a:t>gekomen</a:t>
            </a:r>
            <a:r>
              <a:rPr lang="en-US" sz="1000" dirty="0">
                <a:solidFill>
                  <a:schemeClr val="tx1">
                    <a:lumMod val="50000"/>
                    <a:lumOff val="50000"/>
                  </a:schemeClr>
                </a:solidFill>
              </a:rPr>
              <a:t> op basis van </a:t>
            </a:r>
            <a:r>
              <a:rPr lang="en-US" sz="1000" dirty="0" err="1">
                <a:solidFill>
                  <a:schemeClr val="tx1">
                    <a:lumMod val="50000"/>
                    <a:lumOff val="50000"/>
                  </a:schemeClr>
                </a:solidFill>
              </a:rPr>
              <a:t>veiligheidsanalyses</a:t>
            </a:r>
            <a:r>
              <a:rPr lang="en-US" sz="1000" dirty="0">
                <a:solidFill>
                  <a:schemeClr val="tx1">
                    <a:lumMod val="50000"/>
                    <a:lumOff val="50000"/>
                  </a:schemeClr>
                </a:solidFill>
              </a:rPr>
              <a:t> en input </a:t>
            </a:r>
            <a:r>
              <a:rPr lang="en-US" sz="1000" dirty="0" err="1">
                <a:solidFill>
                  <a:schemeClr val="tx1">
                    <a:lumMod val="50000"/>
                    <a:lumOff val="50000"/>
                  </a:schemeClr>
                </a:solidFill>
              </a:rPr>
              <a:t>verkregen</a:t>
            </a:r>
            <a:r>
              <a:rPr lang="en-US" sz="1000" dirty="0">
                <a:solidFill>
                  <a:schemeClr val="tx1">
                    <a:lumMod val="50000"/>
                    <a:lumOff val="50000"/>
                  </a:schemeClr>
                </a:solidFill>
              </a:rPr>
              <a:t> van </a:t>
            </a:r>
            <a:r>
              <a:rPr lang="en-US" sz="1000" dirty="0" err="1">
                <a:solidFill>
                  <a:schemeClr val="tx1">
                    <a:lumMod val="50000"/>
                    <a:lumOff val="50000"/>
                  </a:schemeClr>
                </a:solidFill>
              </a:rPr>
              <a:t>ketenpartners</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is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gebruik</a:t>
            </a:r>
            <a:r>
              <a:rPr lang="en-US" sz="1000" dirty="0">
                <a:solidFill>
                  <a:schemeClr val="tx1">
                    <a:lumMod val="50000"/>
                    <a:lumOff val="50000"/>
                  </a:schemeClr>
                </a:solidFill>
              </a:rPr>
              <a:t> </a:t>
            </a:r>
            <a:r>
              <a:rPr lang="en-US" sz="1000" dirty="0" err="1">
                <a:solidFill>
                  <a:schemeClr val="tx1">
                    <a:lumMod val="50000"/>
                    <a:lumOff val="50000"/>
                  </a:schemeClr>
                </a:solidFill>
              </a:rPr>
              <a:t>gemaakt</a:t>
            </a:r>
            <a:r>
              <a:rPr lang="en-US" sz="1000" dirty="0">
                <a:solidFill>
                  <a:schemeClr val="tx1">
                    <a:lumMod val="50000"/>
                    <a:lumOff val="50000"/>
                  </a:schemeClr>
                </a:solidFill>
              </a:rPr>
              <a:t> van </a:t>
            </a:r>
            <a:r>
              <a:rPr lang="en-US" sz="1000" dirty="0" err="1">
                <a:solidFill>
                  <a:schemeClr val="tx1">
                    <a:lumMod val="50000"/>
                    <a:lumOff val="50000"/>
                  </a:schemeClr>
                </a:solidFill>
              </a:rPr>
              <a:t>informatie </a:t>
            </a:r>
            <a:r>
              <a:rPr lang="en-US" sz="1000" dirty="0">
                <a:solidFill>
                  <a:schemeClr val="tx1">
                    <a:lumMod val="50000"/>
                    <a:lumOff val="50000"/>
                  </a:schemeClr>
                </a:solidFill>
              </a:rPr>
              <a:t>en </a:t>
            </a:r>
            <a:r>
              <a:rPr lang="en-US" sz="1000" dirty="0" err="1">
                <a:solidFill>
                  <a:schemeClr val="tx1">
                    <a:lumMod val="50000"/>
                    <a:lumOff val="50000"/>
                  </a:schemeClr>
                </a:solidFill>
              </a:rPr>
              <a:t>cijfers</a:t>
            </a:r>
            <a:r>
              <a:rPr lang="en-US" sz="1000" dirty="0">
                <a:solidFill>
                  <a:schemeClr val="tx1">
                    <a:lumMod val="50000"/>
                    <a:lumOff val="50000"/>
                  </a:schemeClr>
                </a:solidFill>
              </a:rPr>
              <a:t> van </a:t>
            </a:r>
            <a:r>
              <a:rPr lang="en-US" sz="1000" dirty="0" err="1">
                <a:solidFill>
                  <a:schemeClr val="tx1">
                    <a:lumMod val="50000"/>
                    <a:lumOff val="50000"/>
                  </a:schemeClr>
                </a:solidFill>
              </a:rPr>
              <a:t>politie</a:t>
            </a:r>
            <a:r>
              <a:rPr lang="en-US" sz="1000" dirty="0">
                <a:solidFill>
                  <a:schemeClr val="tx1">
                    <a:lumMod val="50000"/>
                    <a:lumOff val="50000"/>
                  </a:schemeClr>
                </a:solidFill>
              </a:rPr>
              <a:t> en Openbaar Ministerie (OM), de </a:t>
            </a:r>
            <a:r>
              <a:rPr lang="en-US" sz="1000" dirty="0" err="1">
                <a:solidFill>
                  <a:schemeClr val="tx1">
                    <a:lumMod val="50000"/>
                    <a:lumOff val="50000"/>
                  </a:schemeClr>
                </a:solidFill>
              </a:rPr>
              <a:t>landelijke</a:t>
            </a:r>
            <a:r>
              <a:rPr lang="en-US" sz="1000" dirty="0">
                <a:solidFill>
                  <a:schemeClr val="tx1">
                    <a:lumMod val="50000"/>
                    <a:lumOff val="50000"/>
                  </a:schemeClr>
                </a:solidFill>
              </a:rPr>
              <a:t> </a:t>
            </a:r>
            <a:r>
              <a:rPr lang="en-US" sz="1000" dirty="0" err="1">
                <a:solidFill>
                  <a:schemeClr val="tx1">
                    <a:lumMod val="50000"/>
                    <a:lumOff val="50000"/>
                  </a:schemeClr>
                </a:solidFill>
              </a:rPr>
              <a:t>Veiligheidsmonitor</a:t>
            </a:r>
            <a:r>
              <a:rPr lang="en-US" sz="1000" dirty="0">
                <a:solidFill>
                  <a:schemeClr val="tx1">
                    <a:lumMod val="50000"/>
                    <a:lumOff val="50000"/>
                  </a:schemeClr>
                </a:solidFill>
              </a:rPr>
              <a:t>,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veiligheidsenquêtes</a:t>
            </a:r>
            <a:r>
              <a:rPr lang="en-US" sz="1000" dirty="0">
                <a:solidFill>
                  <a:schemeClr val="tx1">
                    <a:lumMod val="50000"/>
                    <a:lumOff val="50000"/>
                  </a:schemeClr>
                </a:solidFill>
              </a:rPr>
              <a:t>, </a:t>
            </a:r>
            <a:r>
              <a:rPr lang="en-US" sz="1000" dirty="0" err="1">
                <a:solidFill>
                  <a:schemeClr val="tx1">
                    <a:lumMod val="50000"/>
                    <a:lumOff val="50000"/>
                  </a:schemeClr>
                </a:solidFill>
              </a:rPr>
              <a:t>gesprekken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vertegenwoordiging</a:t>
            </a:r>
            <a:r>
              <a:rPr lang="en-US" sz="1000" dirty="0">
                <a:solidFill>
                  <a:schemeClr val="tx1">
                    <a:lumMod val="50000"/>
                    <a:lumOff val="50000"/>
                  </a:schemeClr>
                </a:solidFill>
              </a:rPr>
              <a:t> van de </a:t>
            </a:r>
            <a:r>
              <a:rPr lang="en-US" sz="1000" dirty="0" err="1">
                <a:solidFill>
                  <a:schemeClr val="tx1">
                    <a:lumMod val="50000"/>
                    <a:lumOff val="50000"/>
                  </a:schemeClr>
                </a:solidFill>
              </a:rPr>
              <a:t>basisteampolitie</a:t>
            </a:r>
            <a:r>
              <a:rPr lang="en-US" sz="1000" dirty="0">
                <a:solidFill>
                  <a:schemeClr val="tx1">
                    <a:lumMod val="50000"/>
                    <a:lumOff val="50000"/>
                  </a:schemeClr>
                </a:solidFill>
              </a:rPr>
              <a:t>, </a:t>
            </a:r>
            <a:r>
              <a:rPr lang="en-US" sz="1000" dirty="0" err="1">
                <a:solidFill>
                  <a:schemeClr val="tx1">
                    <a:lumMod val="50000"/>
                    <a:lumOff val="50000"/>
                  </a:schemeClr>
                </a:solidFill>
              </a:rPr>
              <a:t>gegevens</a:t>
            </a:r>
            <a:r>
              <a:rPr lang="en-US" sz="1000" dirty="0">
                <a:solidFill>
                  <a:schemeClr val="tx1">
                    <a:lumMod val="50000"/>
                    <a:lumOff val="50000"/>
                  </a:schemeClr>
                </a:solidFill>
              </a:rPr>
              <a:t> van het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en Expertise Centrum (RIEC) en </a:t>
            </a:r>
            <a:r>
              <a:rPr lang="en-US" sz="1000" dirty="0" err="1">
                <a:solidFill>
                  <a:schemeClr val="tx1">
                    <a:lumMod val="50000"/>
                    <a:lumOff val="50000"/>
                  </a:schemeClr>
                </a:solidFill>
              </a:rPr>
              <a:t>informatie</a:t>
            </a:r>
            <a:r>
              <a:rPr lang="en-US" sz="1000" dirty="0">
                <a:solidFill>
                  <a:schemeClr val="tx1">
                    <a:lumMod val="50000"/>
                    <a:lumOff val="50000"/>
                  </a:schemeClr>
                </a:solidFill>
              </a:rPr>
              <a:t> van </a:t>
            </a:r>
            <a:r>
              <a:rPr lang="en-US" sz="1000" dirty="0" err="1">
                <a:solidFill>
                  <a:schemeClr val="tx1">
                    <a:lumMod val="50000"/>
                    <a:lumOff val="50000"/>
                  </a:schemeClr>
                </a:solidFill>
              </a:rPr>
              <a:t>gemeentelijke</a:t>
            </a:r>
            <a:r>
              <a:rPr lang="en-US" sz="1000" dirty="0">
                <a:solidFill>
                  <a:schemeClr val="tx1">
                    <a:lumMod val="50000"/>
                    <a:lumOff val="50000"/>
                  </a:schemeClr>
                </a:solidFill>
              </a:rPr>
              <a:t> stakeholders.</a:t>
            </a:r>
          </a:p>
          <a:p>
            <a:pPr algn="just"/>
            <a:endParaRPr lang="en-US" sz="1000" dirty="0">
              <a:solidFill>
                <a:schemeClr val="tx1">
                  <a:lumMod val="50000"/>
                  <a:lumOff val="50000"/>
                </a:schemeClr>
              </a:solidFill>
            </a:endParaRPr>
          </a:p>
        </p:txBody>
      </p:sp>
      <p:sp>
        <p:nvSpPr>
          <p:cNvPr id="23" name="Text Placeholder 8"/>
          <p:cNvSpPr txBox="1">
            <a:spLocks/>
          </p:cNvSpPr>
          <p:nvPr/>
        </p:nvSpPr>
        <p:spPr>
          <a:xfrm>
            <a:off x="4780609" y="106394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3"/>
                </a:solidFill>
                <a:latin typeface="+mj-lt"/>
              </a:rPr>
              <a:t>Aansluiting</a:t>
            </a:r>
            <a:r>
              <a:rPr lang="en-US" sz="1400" b="1" dirty="0">
                <a:solidFill>
                  <a:schemeClr val="accent3"/>
                </a:solidFill>
                <a:latin typeface="+mj-lt"/>
              </a:rPr>
              <a:t> op </a:t>
            </a:r>
            <a:r>
              <a:rPr lang="en-US" sz="1400" b="1" dirty="0" err="1">
                <a:solidFill>
                  <a:schemeClr val="accent3"/>
                </a:solidFill>
                <a:latin typeface="+mj-lt"/>
              </a:rPr>
              <a:t>landelijke</a:t>
            </a:r>
            <a:r>
              <a:rPr lang="en-US" sz="1400" b="1" dirty="0">
                <a:solidFill>
                  <a:schemeClr val="accent3"/>
                </a:solidFill>
                <a:latin typeface="+mj-lt"/>
              </a:rPr>
              <a:t> en </a:t>
            </a:r>
            <a:r>
              <a:rPr lang="en-US" sz="1400" b="1" dirty="0" err="1">
                <a:solidFill>
                  <a:schemeClr val="accent3"/>
                </a:solidFill>
                <a:latin typeface="+mj-lt"/>
              </a:rPr>
              <a:t>regionale</a:t>
            </a:r>
            <a:endParaRPr lang="en-US" sz="1400" b="1" dirty="0">
              <a:solidFill>
                <a:schemeClr val="accent3"/>
              </a:solidFill>
              <a:latin typeface="+mj-lt"/>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3"/>
                </a:solidFill>
                <a:latin typeface="+mj-lt"/>
              </a:rPr>
              <a:t>prioriteiten</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9" name="TextBox 8"/>
          <p:cNvSpPr txBox="1"/>
          <p:nvPr/>
        </p:nvSpPr>
        <p:spPr>
          <a:xfrm>
            <a:off x="4780609" y="1490487"/>
            <a:ext cx="3685064" cy="1384995"/>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Met </a:t>
            </a:r>
            <a:r>
              <a:rPr lang="en-US" sz="1000" dirty="0" err="1">
                <a:solidFill>
                  <a:schemeClr val="tx1">
                    <a:lumMod val="50000"/>
                    <a:lumOff val="50000"/>
                  </a:schemeClr>
                </a:solidFill>
              </a:rPr>
              <a:t>dit</a:t>
            </a:r>
            <a:r>
              <a:rPr lang="en-US" sz="1000" dirty="0">
                <a:solidFill>
                  <a:schemeClr val="tx1">
                    <a:lumMod val="50000"/>
                    <a:lumOff val="50000"/>
                  </a:schemeClr>
                </a:solidFill>
              </a:rPr>
              <a:t> IVP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sluiten</a:t>
            </a:r>
            <a:r>
              <a:rPr lang="en-US" sz="1000" dirty="0">
                <a:solidFill>
                  <a:schemeClr val="tx1">
                    <a:lumMod val="50000"/>
                    <a:lumOff val="50000"/>
                  </a:schemeClr>
                </a:solidFill>
              </a:rPr>
              <a:t> we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c.q</a:t>
            </a:r>
            <a:r>
              <a:rPr lang="en-US" sz="1000" dirty="0">
                <a:solidFill>
                  <a:schemeClr val="tx1">
                    <a:lumMod val="50000"/>
                    <a:lumOff val="50000"/>
                  </a:schemeClr>
                </a:solidFill>
              </a:rPr>
              <a:t>. </a:t>
            </a:r>
            <a:r>
              <a:rPr lang="en-US" sz="1000" dirty="0" err="1">
                <a:solidFill>
                  <a:schemeClr val="tx1">
                    <a:lumMod val="50000"/>
                    <a:lumOff val="50000"/>
                  </a:schemeClr>
                </a:solidFill>
              </a:rPr>
              <a:t>geven</a:t>
            </a:r>
            <a:r>
              <a:rPr lang="en-US" sz="1000" dirty="0">
                <a:solidFill>
                  <a:schemeClr val="tx1">
                    <a:lumMod val="50000"/>
                    <a:lumOff val="50000"/>
                  </a:schemeClr>
                </a:solidFill>
              </a:rPr>
              <a:t> we (</a:t>
            </a:r>
            <a:r>
              <a:rPr lang="en-US" sz="1000" dirty="0" err="1">
                <a:solidFill>
                  <a:schemeClr val="tx1">
                    <a:lumMod val="50000"/>
                    <a:lumOff val="50000"/>
                  </a:schemeClr>
                </a:solidFill>
              </a:rPr>
              <a:t>mede</a:t>
            </a:r>
            <a:r>
              <a:rPr lang="en-US" sz="1000" dirty="0">
                <a:solidFill>
                  <a:schemeClr val="tx1">
                    <a:lumMod val="50000"/>
                    <a:lumOff val="50000"/>
                  </a:schemeClr>
                </a:solidFill>
              </a:rPr>
              <a:t>) </a:t>
            </a:r>
            <a:r>
              <a:rPr lang="en-US" sz="1000" dirty="0" err="1">
                <a:solidFill>
                  <a:schemeClr val="tx1">
                    <a:lumMod val="50000"/>
                    <a:lumOff val="50000"/>
                  </a:schemeClr>
                </a:solidFill>
              </a:rPr>
              <a:t>uitvoering</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in het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a:t>
            </a:r>
            <a:r>
              <a:rPr lang="en-US" sz="1000" dirty="0" err="1">
                <a:solidFill>
                  <a:schemeClr val="tx1">
                    <a:lumMod val="50000"/>
                    <a:lumOff val="50000"/>
                  </a:schemeClr>
                </a:solidFill>
              </a:rPr>
              <a:t>Oost</a:t>
            </a:r>
            <a:r>
              <a:rPr lang="en-US" sz="1000" dirty="0">
                <a:solidFill>
                  <a:schemeClr val="tx1">
                    <a:lumMod val="50000"/>
                    <a:lumOff val="50000"/>
                  </a:schemeClr>
                </a:solidFill>
              </a:rPr>
              <a:t>-Brabant 2019-2022 (RVP) </a:t>
            </a:r>
            <a:r>
              <a:rPr lang="en-US" sz="1000" dirty="0" err="1">
                <a:solidFill>
                  <a:schemeClr val="tx1">
                    <a:lumMod val="50000"/>
                    <a:lumOff val="50000"/>
                  </a:schemeClr>
                </a:solidFill>
              </a:rPr>
              <a:t>benoemde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Het RVP is tot stand </a:t>
            </a:r>
            <a:r>
              <a:rPr lang="en-US" sz="1000" dirty="0" err="1">
                <a:solidFill>
                  <a:schemeClr val="tx1">
                    <a:lumMod val="50000"/>
                    <a:lumOff val="50000"/>
                  </a:schemeClr>
                </a:solidFill>
              </a:rPr>
              <a:t>gekomen</a:t>
            </a:r>
            <a:r>
              <a:rPr lang="en-US" sz="1000" dirty="0">
                <a:solidFill>
                  <a:schemeClr val="tx1">
                    <a:lumMod val="50000"/>
                    <a:lumOff val="50000"/>
                  </a:schemeClr>
                </a:solidFill>
              </a:rPr>
              <a:t> op basis van </a:t>
            </a:r>
            <a:r>
              <a:rPr lang="en-US" sz="1000" dirty="0" err="1">
                <a:solidFill>
                  <a:schemeClr val="tx1">
                    <a:lumMod val="50000"/>
                    <a:lumOff val="50000"/>
                  </a:schemeClr>
                </a:solidFill>
              </a:rPr>
              <a:t>landelijke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van de </a:t>
            </a:r>
            <a:r>
              <a:rPr lang="en-US" sz="1000" dirty="0" err="1">
                <a:solidFill>
                  <a:schemeClr val="tx1">
                    <a:lumMod val="50000"/>
                    <a:lumOff val="50000"/>
                  </a:schemeClr>
                </a:solidFill>
              </a:rPr>
              <a:t>politie</a:t>
            </a:r>
            <a:r>
              <a:rPr lang="en-US" sz="1000" dirty="0">
                <a:solidFill>
                  <a:schemeClr val="tx1">
                    <a:lumMod val="50000"/>
                    <a:lumOff val="50000"/>
                  </a:schemeClr>
                </a:solidFill>
              </a:rPr>
              <a:t> en het OM </a:t>
            </a:r>
            <a:r>
              <a:rPr lang="en-US" sz="1000" dirty="0" err="1">
                <a:solidFill>
                  <a:schemeClr val="tx1">
                    <a:lumMod val="50000"/>
                    <a:lumOff val="50000"/>
                  </a:schemeClr>
                </a:solidFill>
              </a:rPr>
              <a:t>aangevuld</a:t>
            </a:r>
            <a:r>
              <a:rPr lang="en-US" sz="1000" dirty="0">
                <a:solidFill>
                  <a:schemeClr val="tx1">
                    <a:lumMod val="50000"/>
                    <a:lumOff val="50000"/>
                  </a:schemeClr>
                </a:solidFill>
              </a:rPr>
              <a:t> met </a:t>
            </a:r>
            <a:r>
              <a:rPr lang="en-US" sz="1000" dirty="0" err="1">
                <a:solidFill>
                  <a:schemeClr val="tx1">
                    <a:lumMod val="50000"/>
                    <a:lumOff val="50000"/>
                  </a:schemeClr>
                </a:solidFill>
              </a:rPr>
              <a:t>prioriteiten</a:t>
            </a:r>
            <a:r>
              <a:rPr lang="en-US" sz="1000" dirty="0">
                <a:solidFill>
                  <a:schemeClr val="tx1">
                    <a:lumMod val="50000"/>
                    <a:lumOff val="50000"/>
                  </a:schemeClr>
                </a:solidFill>
              </a:rPr>
              <a:t> van de 38 </a:t>
            </a:r>
            <a:r>
              <a:rPr lang="en-US" sz="1000" dirty="0" err="1">
                <a:solidFill>
                  <a:schemeClr val="tx1">
                    <a:lumMod val="50000"/>
                    <a:lumOff val="50000"/>
                  </a:schemeClr>
                </a:solidFill>
              </a:rPr>
              <a:t>gemeenten</a:t>
            </a:r>
            <a:r>
              <a:rPr lang="en-US" sz="1000" dirty="0">
                <a:solidFill>
                  <a:schemeClr val="tx1">
                    <a:lumMod val="50000"/>
                    <a:lumOff val="50000"/>
                  </a:schemeClr>
                </a:solidFill>
              </a:rPr>
              <a:t> in </a:t>
            </a:r>
            <a:r>
              <a:rPr lang="en-US" sz="1000" dirty="0" err="1">
                <a:solidFill>
                  <a:schemeClr val="tx1">
                    <a:lumMod val="50000"/>
                    <a:lumOff val="50000"/>
                  </a:schemeClr>
                </a:solidFill>
              </a:rPr>
              <a:t>Oost</a:t>
            </a:r>
            <a:r>
              <a:rPr lang="en-US" sz="1000" dirty="0">
                <a:solidFill>
                  <a:schemeClr val="tx1">
                    <a:lumMod val="50000"/>
                    <a:lumOff val="50000"/>
                  </a:schemeClr>
                </a:solidFill>
              </a:rPr>
              <a:t>-Brabant. De </a:t>
            </a:r>
            <a:r>
              <a:rPr lang="en-US" sz="1000" dirty="0" err="1">
                <a:solidFill>
                  <a:schemeClr val="tx1">
                    <a:lumMod val="50000"/>
                    <a:lumOff val="50000"/>
                  </a:schemeClr>
                </a:solidFill>
              </a:rPr>
              <a:t>gemeenteraden</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a:t>
            </a:r>
            <a:r>
              <a:rPr lang="en-US" sz="1000" dirty="0" err="1">
                <a:solidFill>
                  <a:schemeClr val="tx1">
                    <a:lumMod val="50000"/>
                    <a:lumOff val="50000"/>
                  </a:schemeClr>
                </a:solidFill>
              </a:rPr>
              <a:t>kennisgenomen</a:t>
            </a:r>
            <a:r>
              <a:rPr lang="en-US" sz="1000" dirty="0">
                <a:solidFill>
                  <a:schemeClr val="tx1">
                    <a:lumMod val="50000"/>
                    <a:lumOff val="50000"/>
                  </a:schemeClr>
                </a:solidFill>
              </a:rPr>
              <a:t> van </a:t>
            </a:r>
            <a:r>
              <a:rPr lang="en-US" sz="1000" dirty="0" err="1">
                <a:solidFill>
                  <a:schemeClr val="tx1">
                    <a:lumMod val="50000"/>
                    <a:lumOff val="50000"/>
                  </a:schemeClr>
                </a:solidFill>
              </a:rPr>
              <a:t>dit</a:t>
            </a:r>
            <a:r>
              <a:rPr lang="en-US" sz="1000" dirty="0">
                <a:solidFill>
                  <a:schemeClr val="tx1">
                    <a:lumMod val="50000"/>
                    <a:lumOff val="50000"/>
                  </a:schemeClr>
                </a:solidFill>
              </a:rPr>
              <a:t> plan. De in het  RVP </a:t>
            </a:r>
            <a:r>
              <a:rPr lang="en-US" sz="1000" dirty="0" err="1">
                <a:solidFill>
                  <a:schemeClr val="tx1">
                    <a:lumMod val="50000"/>
                    <a:lumOff val="50000"/>
                  </a:schemeClr>
                </a:solidFill>
              </a:rPr>
              <a:t>benoemde</a:t>
            </a:r>
            <a:r>
              <a:rPr lang="en-US" sz="1000" dirty="0">
                <a:solidFill>
                  <a:schemeClr val="tx1">
                    <a:lumMod val="50000"/>
                    <a:lumOff val="50000"/>
                  </a:schemeClr>
                </a:solidFill>
              </a:rPr>
              <a:t> </a:t>
            </a:r>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Veilige</a:t>
            </a:r>
            <a:r>
              <a:rPr lang="en-US" sz="1000" dirty="0">
                <a:solidFill>
                  <a:schemeClr val="tx1">
                    <a:lumMod val="50000"/>
                    <a:lumOff val="50000"/>
                  </a:schemeClr>
                </a:solidFill>
              </a:rPr>
              <a:t> </a:t>
            </a:r>
            <a:r>
              <a:rPr lang="en-US" sz="1000" dirty="0" err="1">
                <a:solidFill>
                  <a:schemeClr val="tx1">
                    <a:lumMod val="50000"/>
                    <a:lumOff val="50000"/>
                  </a:schemeClr>
                </a:solidFill>
              </a:rPr>
              <a:t>woon</a:t>
            </a:r>
            <a:r>
              <a:rPr lang="en-US" sz="1000" dirty="0">
                <a:solidFill>
                  <a:schemeClr val="tx1">
                    <a:lumMod val="50000"/>
                    <a:lumOff val="50000"/>
                  </a:schemeClr>
                </a:solidFill>
              </a:rPr>
              <a:t>- en </a:t>
            </a:r>
            <a:r>
              <a:rPr lang="en-US" sz="1000" dirty="0" err="1">
                <a:solidFill>
                  <a:schemeClr val="tx1">
                    <a:lumMod val="50000"/>
                    <a:lumOff val="50000"/>
                  </a:schemeClr>
                </a:solidFill>
              </a:rPr>
              <a:t>leefomgeving</a:t>
            </a:r>
            <a:r>
              <a:rPr lang="en-US" sz="1000" dirty="0">
                <a:solidFill>
                  <a:schemeClr val="tx1">
                    <a:lumMod val="50000"/>
                    <a:lumOff val="50000"/>
                  </a:schemeClr>
                </a:solidFill>
              </a:rPr>
              <a:t>; </a:t>
            </a:r>
            <a:r>
              <a:rPr lang="en-US" sz="1000" dirty="0" err="1">
                <a:solidFill>
                  <a:schemeClr val="tx1">
                    <a:lumMod val="50000"/>
                    <a:lumOff val="50000"/>
                  </a:schemeClr>
                </a:solidFill>
              </a:rPr>
              <a:t>Ondermijnende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Verbinding</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Cybercrime en Cybersecurity. </a:t>
            </a:r>
          </a:p>
        </p:txBody>
      </p:sp>
      <p:sp>
        <p:nvSpPr>
          <p:cNvPr id="10" name="Text Placeholder 8"/>
          <p:cNvSpPr txBox="1">
            <a:spLocks/>
          </p:cNvSpPr>
          <p:nvPr/>
        </p:nvSpPr>
        <p:spPr>
          <a:xfrm>
            <a:off x="666668" y="946686"/>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1.1.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Algemeen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3" name="TextBox 8"/>
          <p:cNvSpPr txBox="1"/>
          <p:nvPr/>
        </p:nvSpPr>
        <p:spPr>
          <a:xfrm>
            <a:off x="4781915" y="3283216"/>
            <a:ext cx="3685064" cy="923330"/>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Onze</a:t>
            </a:r>
            <a:r>
              <a:rPr lang="en-US" sz="1000" dirty="0">
                <a:solidFill>
                  <a:schemeClr val="tx1">
                    <a:lumMod val="50000"/>
                    <a:lumOff val="50000"/>
                  </a:schemeClr>
                </a:solidFill>
              </a:rPr>
              <a:t> partners, burgers, </a:t>
            </a:r>
            <a:r>
              <a:rPr lang="en-US" sz="1000" dirty="0" err="1">
                <a:solidFill>
                  <a:schemeClr val="tx1">
                    <a:lumMod val="50000"/>
                    <a:lumOff val="50000"/>
                  </a:schemeClr>
                </a:solidFill>
              </a:rPr>
              <a:t>bedrijven</a:t>
            </a:r>
            <a:r>
              <a:rPr lang="en-US" sz="1000" dirty="0">
                <a:solidFill>
                  <a:schemeClr val="tx1">
                    <a:lumMod val="50000"/>
                    <a:lumOff val="50000"/>
                  </a:schemeClr>
                </a:solidFill>
              </a:rPr>
              <a:t> en </a:t>
            </a:r>
            <a:r>
              <a:rPr lang="en-US" sz="1000" dirty="0" err="1">
                <a:solidFill>
                  <a:schemeClr val="tx1">
                    <a:lumMod val="50000"/>
                    <a:lumOff val="50000"/>
                  </a:schemeClr>
                </a:solidFill>
              </a:rPr>
              <a:t>instellingen</a:t>
            </a:r>
            <a:r>
              <a:rPr lang="en-US" sz="1000" dirty="0">
                <a:solidFill>
                  <a:schemeClr val="tx1">
                    <a:lumMod val="50000"/>
                    <a:lumOff val="50000"/>
                  </a:schemeClr>
                </a:solidFill>
              </a:rPr>
              <a:t> </a:t>
            </a:r>
            <a:r>
              <a:rPr lang="en-US" sz="1000" dirty="0" err="1">
                <a:solidFill>
                  <a:schemeClr val="tx1">
                    <a:lumMod val="50000"/>
                    <a:lumOff val="50000"/>
                  </a:schemeClr>
                </a:solidFill>
              </a:rPr>
              <a:t>willen</a:t>
            </a:r>
            <a:r>
              <a:rPr lang="en-US" sz="1000" dirty="0">
                <a:solidFill>
                  <a:schemeClr val="tx1">
                    <a:lumMod val="50000"/>
                    <a:lumOff val="50000"/>
                  </a:schemeClr>
                </a:solidFill>
              </a:rPr>
              <a:t> en </a:t>
            </a:r>
            <a:r>
              <a:rPr lang="en-US" sz="1000" dirty="0" err="1">
                <a:solidFill>
                  <a:schemeClr val="tx1">
                    <a:lumMod val="50000"/>
                    <a:lumOff val="50000"/>
                  </a:schemeClr>
                </a:solidFill>
              </a:rPr>
              <a:t>kunnen</a:t>
            </a:r>
            <a:r>
              <a:rPr lang="en-US" sz="1000" dirty="0">
                <a:solidFill>
                  <a:schemeClr val="tx1">
                    <a:lumMod val="50000"/>
                    <a:lumOff val="50000"/>
                  </a:schemeClr>
                </a:solidFill>
              </a:rPr>
              <a:t> steeds </a:t>
            </a:r>
            <a:r>
              <a:rPr lang="en-US" sz="1000" dirty="0" err="1">
                <a:solidFill>
                  <a:schemeClr val="tx1">
                    <a:lumMod val="50000"/>
                    <a:lumOff val="50000"/>
                  </a:schemeClr>
                </a:solidFill>
              </a:rPr>
              <a:t>meer</a:t>
            </a:r>
            <a:r>
              <a:rPr lang="en-US" sz="1000" dirty="0">
                <a:solidFill>
                  <a:schemeClr val="tx1">
                    <a:lumMod val="50000"/>
                    <a:lumOff val="50000"/>
                  </a:schemeClr>
                </a:solidFill>
              </a:rPr>
              <a:t> op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kracht</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slag met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gerelateerde</a:t>
            </a:r>
            <a:r>
              <a:rPr lang="en-US" sz="1000" dirty="0">
                <a:solidFill>
                  <a:schemeClr val="tx1">
                    <a:lumMod val="50000"/>
                    <a:lumOff val="50000"/>
                  </a:schemeClr>
                </a:solidFill>
              </a:rPr>
              <a:t> </a:t>
            </a:r>
            <a:r>
              <a:rPr lang="en-US" sz="1000" dirty="0" err="1">
                <a:solidFill>
                  <a:schemeClr val="tx1">
                    <a:lumMod val="50000"/>
                    <a:lumOff val="50000"/>
                  </a:schemeClr>
                </a:solidFill>
              </a:rPr>
              <a:t>vraagstukken</a:t>
            </a:r>
            <a:r>
              <a:rPr lang="en-US" sz="1000" dirty="0">
                <a:solidFill>
                  <a:schemeClr val="tx1">
                    <a:lumMod val="50000"/>
                    <a:lumOff val="50000"/>
                  </a:schemeClr>
                </a:solidFill>
              </a:rPr>
              <a:t>. </a:t>
            </a:r>
            <a:r>
              <a:rPr lang="en-US" sz="1000" dirty="0" err="1">
                <a:solidFill>
                  <a:schemeClr val="tx1">
                    <a:lumMod val="50000"/>
                    <a:lumOff val="50000"/>
                  </a:schemeClr>
                </a:solidFill>
              </a:rPr>
              <a:t>Als gemeente moeten we samen blijven op trekken. Deze noodzakelijke ontwikkeling benutten we om samen, met de inzet van politie en OM, onze slagkracht op het gebied van veiligheid te vergroten. </a:t>
            </a:r>
            <a:endParaRPr lang="en-US" sz="1000" dirty="0">
              <a:solidFill>
                <a:schemeClr val="tx1">
                  <a:lumMod val="50000"/>
                  <a:lumOff val="50000"/>
                </a:schemeClr>
              </a:solidFill>
            </a:endParaRPr>
          </a:p>
        </p:txBody>
      </p:sp>
      <p:sp>
        <p:nvSpPr>
          <p:cNvPr id="14" name="Text Placeholder 8"/>
          <p:cNvSpPr txBox="1">
            <a:spLocks/>
          </p:cNvSpPr>
          <p:nvPr/>
        </p:nvSpPr>
        <p:spPr>
          <a:xfrm>
            <a:off x="666668" y="1199341"/>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err="1">
                <a:ln>
                  <a:noFill/>
                </a:ln>
                <a:solidFill>
                  <a:schemeClr val="accent1"/>
                </a:solidFill>
                <a:effectLst/>
                <a:uLnTx/>
                <a:uFillTx/>
                <a:latin typeface="+mj-lt"/>
                <a:ea typeface="+mn-ea"/>
                <a:cs typeface="+mn-cs"/>
              </a:rPr>
              <a:t>Minimaal</a:t>
            </a:r>
            <a:r>
              <a:rPr kumimoji="0" lang="en-US" sz="1400" b="1" i="0" u="none" strike="noStrike" kern="1200" cap="none" spc="0" normalizeH="0" baseline="0" noProof="0" dirty="0">
                <a:ln>
                  <a:noFill/>
                </a:ln>
                <a:solidFill>
                  <a:schemeClr val="accent1"/>
                </a:solidFill>
                <a:effectLst/>
                <a:uLnTx/>
                <a:uFillTx/>
                <a:latin typeface="+mj-lt"/>
                <a:ea typeface="+mn-ea"/>
                <a:cs typeface="+mn-cs"/>
              </a:rPr>
              <a:t> 1</a:t>
            </a:r>
            <a:r>
              <a:rPr kumimoji="0" lang="en-US" sz="1400" b="1" i="0" u="none" strike="noStrike" kern="1200" cap="none" spc="0" normalizeH="0" noProof="0" dirty="0">
                <a:ln>
                  <a:noFill/>
                </a:ln>
                <a:solidFill>
                  <a:schemeClr val="accent1"/>
                </a:solidFill>
                <a:effectLst/>
                <a:uLnTx/>
                <a:uFillTx/>
                <a:latin typeface="+mj-lt"/>
                <a:ea typeface="+mn-ea"/>
                <a:cs typeface="+mn-cs"/>
              </a:rPr>
              <a:t> x per 4 </a:t>
            </a:r>
            <a:r>
              <a:rPr kumimoji="0" lang="en-US" sz="1400" b="1" i="0" u="none" strike="noStrike" kern="1200" cap="none" spc="0" normalizeH="0" noProof="0" dirty="0" err="1">
                <a:ln>
                  <a:noFill/>
                </a:ln>
                <a:solidFill>
                  <a:schemeClr val="accent1"/>
                </a:solidFill>
                <a:effectLst/>
                <a:uLnTx/>
                <a:uFillTx/>
                <a:latin typeface="+mj-lt"/>
                <a:ea typeface="+mn-ea"/>
                <a:cs typeface="+mn-cs"/>
              </a:rPr>
              <a:t>jaar</a:t>
            </a:r>
            <a:r>
              <a:rPr kumimoji="0" lang="en-US" sz="1400" b="1" i="0" u="none" strike="noStrike" kern="1200" cap="none" spc="0" normalizeH="0" noProof="0" dirty="0">
                <a:ln>
                  <a:noFill/>
                </a:ln>
                <a:solidFill>
                  <a:schemeClr val="accent1"/>
                </a:solidFill>
                <a:effectLst/>
                <a:uLnTx/>
                <a:uFillTx/>
                <a:latin typeface="+mj-lt"/>
                <a:ea typeface="+mn-ea"/>
                <a:cs typeface="+mn-cs"/>
              </a:rPr>
              <a:t> </a:t>
            </a:r>
            <a:r>
              <a:rPr kumimoji="0" lang="en-US" sz="1400" b="1" i="0" u="none" strike="noStrike" kern="1200" cap="none" spc="0" normalizeH="0" noProof="0" dirty="0" err="1">
                <a:ln>
                  <a:noFill/>
                </a:ln>
                <a:solidFill>
                  <a:schemeClr val="accent1"/>
                </a:solidFill>
                <a:effectLst/>
                <a:uLnTx/>
                <a:uFillTx/>
                <a:latin typeface="+mj-lt"/>
                <a:ea typeface="+mn-ea"/>
                <a:cs typeface="+mn-cs"/>
              </a:rPr>
              <a:t>een</a:t>
            </a:r>
            <a:r>
              <a:rPr kumimoji="0" lang="en-US" sz="1400" b="1" i="0" u="none" strike="noStrike" kern="1200" cap="none" spc="0" normalizeH="0" noProof="0" dirty="0">
                <a:ln>
                  <a:noFill/>
                </a:ln>
                <a:solidFill>
                  <a:schemeClr val="accent1"/>
                </a:solidFill>
                <a:effectLst/>
                <a:uLnTx/>
                <a:uFillTx/>
                <a:latin typeface="+mj-lt"/>
                <a:ea typeface="+mn-ea"/>
                <a:cs typeface="+mn-cs"/>
              </a:rPr>
              <a:t> </a:t>
            </a:r>
            <a:r>
              <a:rPr kumimoji="0" lang="en-US" sz="1400" b="1" i="0" u="none" strike="noStrike" kern="1200" cap="none" spc="0" normalizeH="0" noProof="0" dirty="0" err="1">
                <a:ln>
                  <a:noFill/>
                </a:ln>
                <a:solidFill>
                  <a:schemeClr val="accent1"/>
                </a:solidFill>
                <a:effectLst/>
                <a:uLnTx/>
                <a:uFillTx/>
                <a:latin typeface="+mj-lt"/>
                <a:ea typeface="+mn-ea"/>
                <a:cs typeface="+mn-cs"/>
              </a:rPr>
              <a:t>veiligheidsplan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1. Inleiding (1)</a:t>
            </a:r>
          </a:p>
        </p:txBody>
      </p:sp>
    </p:spTree>
    <p:extLst>
      <p:ext uri="{BB962C8B-B14F-4D97-AF65-F5344CB8AC3E}">
        <p14:creationId xmlns:p14="http://schemas.microsoft.com/office/powerpoint/2010/main" val="23967921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8639" b="8639"/>
          <a:stretch>
            <a:fillRect/>
          </a:stretch>
        </p:blipFill>
        <p:spPr>
          <a:xfrm>
            <a:off x="5884582" y="3398798"/>
            <a:ext cx="2585870" cy="1606160"/>
          </a:xfrm>
        </p:spPr>
      </p:pic>
      <p:sp>
        <p:nvSpPr>
          <p:cNvPr id="20" name="Text Placeholder 8"/>
          <p:cNvSpPr txBox="1">
            <a:spLocks/>
          </p:cNvSpPr>
          <p:nvPr/>
        </p:nvSpPr>
        <p:spPr>
          <a:xfrm>
            <a:off x="6666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1.2 Trends &amp;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ontwikkelingen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1182711"/>
            <a:ext cx="3685064" cy="3847207"/>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opstellen</a:t>
            </a:r>
            <a:r>
              <a:rPr lang="en-US" sz="1000" dirty="0">
                <a:solidFill>
                  <a:schemeClr val="tx1">
                    <a:lumMod val="50000"/>
                    <a:lumOff val="50000"/>
                  </a:schemeClr>
                </a:solidFill>
              </a:rPr>
              <a:t> van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beleidsnota</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de </a:t>
            </a:r>
            <a:r>
              <a:rPr lang="en-US" sz="1000" dirty="0" err="1">
                <a:solidFill>
                  <a:schemeClr val="tx1">
                    <a:lumMod val="50000"/>
                    <a:lumOff val="50000"/>
                  </a:schemeClr>
                </a:solidFill>
              </a:rPr>
              <a:t>navolgende</a:t>
            </a:r>
            <a:r>
              <a:rPr lang="en-US" sz="1000" dirty="0">
                <a:solidFill>
                  <a:schemeClr val="tx1">
                    <a:lumMod val="50000"/>
                    <a:lumOff val="50000"/>
                  </a:schemeClr>
                </a:solidFill>
              </a:rPr>
              <a:t> trends en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gesignaleerd</a:t>
            </a:r>
            <a:r>
              <a:rPr lang="en-US" sz="1000" dirty="0">
                <a:solidFill>
                  <a:schemeClr val="tx1">
                    <a:lumMod val="50000"/>
                    <a:lumOff val="50000"/>
                  </a:schemeClr>
                </a:solidFill>
              </a:rPr>
              <a:t>:</a:t>
            </a:r>
          </a:p>
          <a:p>
            <a:pPr marL="171450" indent="-171450" algn="just">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geregistreerde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burgers </a:t>
            </a:r>
            <a:r>
              <a:rPr lang="en-US" sz="1000" dirty="0" err="1">
                <a:solidFill>
                  <a:schemeClr val="tx1">
                    <a:lumMod val="50000"/>
                    <a:lumOff val="50000"/>
                  </a:schemeClr>
                </a:solidFill>
              </a:rPr>
              <a:t>meest</a:t>
            </a:r>
            <a:r>
              <a:rPr lang="en-US" sz="1000" dirty="0">
                <a:solidFill>
                  <a:schemeClr val="tx1">
                    <a:lumMod val="50000"/>
                    <a:lumOff val="50000"/>
                  </a:schemeClr>
                </a:solidFill>
              </a:rPr>
              <a:t> </a:t>
            </a:r>
            <a:r>
              <a:rPr lang="en-US" sz="1000" dirty="0" err="1">
                <a:solidFill>
                  <a:schemeClr val="tx1">
                    <a:lumMod val="50000"/>
                    <a:lumOff val="50000"/>
                  </a:schemeClr>
                </a:solidFill>
              </a:rPr>
              <a:t>ingrijpende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(High Impact Crimes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woninginbraken</a:t>
            </a:r>
            <a:r>
              <a:rPr lang="en-US" sz="1000" dirty="0">
                <a:solidFill>
                  <a:schemeClr val="tx1">
                    <a:lumMod val="50000"/>
                    <a:lumOff val="50000"/>
                  </a:schemeClr>
                </a:solidFill>
              </a:rPr>
              <a:t>, </a:t>
            </a:r>
            <a:r>
              <a:rPr lang="en-US" sz="1000" dirty="0" err="1">
                <a:solidFill>
                  <a:schemeClr val="tx1">
                    <a:lumMod val="50000"/>
                    <a:lumOff val="50000"/>
                  </a:schemeClr>
                </a:solidFill>
              </a:rPr>
              <a:t>straatroven</a:t>
            </a:r>
            <a:r>
              <a:rPr lang="en-US" sz="1000" dirty="0">
                <a:solidFill>
                  <a:schemeClr val="tx1">
                    <a:lumMod val="50000"/>
                    <a:lumOff val="50000"/>
                  </a:schemeClr>
                </a:solidFill>
              </a:rPr>
              <a:t> en </a:t>
            </a:r>
            <a:r>
              <a:rPr lang="en-US" sz="1000" dirty="0" err="1">
                <a:solidFill>
                  <a:schemeClr val="tx1">
                    <a:lumMod val="50000"/>
                    <a:lumOff val="50000"/>
                  </a:schemeClr>
                </a:solidFill>
              </a:rPr>
              <a:t>overvallen</a:t>
            </a:r>
            <a:r>
              <a:rPr lang="en-US" sz="1000" dirty="0">
                <a:solidFill>
                  <a:schemeClr val="tx1">
                    <a:lumMod val="50000"/>
                    <a:lumOff val="50000"/>
                  </a:schemeClr>
                </a:solidFill>
              </a:rPr>
              <a:t>) </a:t>
            </a:r>
            <a:r>
              <a:rPr lang="en-US" sz="1000" dirty="0" err="1">
                <a:solidFill>
                  <a:schemeClr val="tx1">
                    <a:lumMod val="50000"/>
                    <a:lumOff val="50000"/>
                  </a:schemeClr>
                </a:solidFill>
              </a:rPr>
              <a:t>neemt</a:t>
            </a:r>
            <a:r>
              <a:rPr lang="en-US" sz="1000" dirty="0">
                <a:solidFill>
                  <a:schemeClr val="tx1">
                    <a:lumMod val="50000"/>
                    <a:lumOff val="50000"/>
                  </a:schemeClr>
                </a:solidFill>
              </a:rPr>
              <a:t> </a:t>
            </a:r>
            <a:r>
              <a:rPr lang="en-US" sz="1000" dirty="0" err="1">
                <a:solidFill>
                  <a:schemeClr val="tx1">
                    <a:lumMod val="50000"/>
                    <a:lumOff val="50000"/>
                  </a:schemeClr>
                </a:solidFill>
              </a:rPr>
              <a:t>af</a:t>
            </a:r>
            <a:r>
              <a:rPr lang="en-US" sz="1000" dirty="0">
                <a:solidFill>
                  <a:schemeClr val="tx1">
                    <a:lumMod val="50000"/>
                    <a:lumOff val="50000"/>
                  </a:schemeClr>
                </a:solidFill>
              </a:rPr>
              <a:t>;</a:t>
            </a:r>
          </a:p>
          <a:p>
            <a:pPr marL="171450" indent="-171450" algn="just">
              <a:buFont typeface="Arial" charset="0"/>
              <a:buChar char="•"/>
            </a:pPr>
            <a:r>
              <a:rPr lang="en-US" sz="1000" dirty="0">
                <a:solidFill>
                  <a:schemeClr val="tx1">
                    <a:lumMod val="50000"/>
                    <a:lumOff val="50000"/>
                  </a:schemeClr>
                </a:solidFill>
              </a:rPr>
              <a:t>De minder </a:t>
            </a:r>
            <a:r>
              <a:rPr lang="en-US" sz="1000" dirty="0" err="1">
                <a:solidFill>
                  <a:schemeClr val="tx1">
                    <a:lumMod val="50000"/>
                    <a:lumOff val="50000"/>
                  </a:schemeClr>
                </a:solidFill>
              </a:rPr>
              <a:t>zichtbare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cybercriminaliteit</a:t>
            </a:r>
            <a:r>
              <a:rPr lang="en-US" sz="1000" dirty="0">
                <a:solidFill>
                  <a:schemeClr val="tx1">
                    <a:lumMod val="50000"/>
                    <a:lumOff val="50000"/>
                  </a:schemeClr>
                </a:solidFill>
              </a:rPr>
              <a:t>, </a:t>
            </a:r>
            <a:r>
              <a:rPr lang="en-US" sz="1000" dirty="0" err="1">
                <a:solidFill>
                  <a:schemeClr val="tx1">
                    <a:lumMod val="50000"/>
                    <a:lumOff val="50000"/>
                  </a:schemeClr>
                </a:solidFill>
              </a:rPr>
              <a:t>fraude</a:t>
            </a:r>
            <a:r>
              <a:rPr lang="en-US" sz="1000" dirty="0">
                <a:solidFill>
                  <a:schemeClr val="tx1">
                    <a:lumMod val="50000"/>
                    <a:lumOff val="50000"/>
                  </a:schemeClr>
                </a:solidFill>
              </a:rPr>
              <a:t> en </a:t>
            </a:r>
            <a:r>
              <a:rPr lang="en-US" sz="1000" dirty="0" err="1">
                <a:solidFill>
                  <a:schemeClr val="tx1">
                    <a:lumMod val="50000"/>
                    <a:lumOff val="50000"/>
                  </a:schemeClr>
                </a:solidFill>
              </a:rPr>
              <a:t>oplichting</a:t>
            </a:r>
            <a:r>
              <a:rPr lang="en-US" sz="1000" dirty="0">
                <a:solidFill>
                  <a:schemeClr val="tx1">
                    <a:lumMod val="50000"/>
                    <a:lumOff val="50000"/>
                  </a:schemeClr>
                </a:solidFill>
              </a:rPr>
              <a:t>) </a:t>
            </a:r>
            <a:r>
              <a:rPr lang="en-US" sz="1000" dirty="0" err="1">
                <a:solidFill>
                  <a:schemeClr val="tx1">
                    <a:lumMod val="50000"/>
                    <a:lumOff val="50000"/>
                  </a:schemeClr>
                </a:solidFill>
              </a:rPr>
              <a:t>neemt</a:t>
            </a:r>
            <a:r>
              <a:rPr lang="en-US" sz="1000" dirty="0">
                <a:solidFill>
                  <a:schemeClr val="tx1">
                    <a:lumMod val="50000"/>
                    <a:lumOff val="50000"/>
                  </a:schemeClr>
                </a:solidFill>
              </a:rPr>
              <a:t> toe;</a:t>
            </a:r>
          </a:p>
          <a:p>
            <a:pPr marL="171450" indent="-171450" algn="just">
              <a:buFont typeface="Arial" charset="0"/>
              <a:buChar char="•"/>
            </a:pPr>
            <a:r>
              <a:rPr lang="en-US" sz="1000" dirty="0">
                <a:solidFill>
                  <a:schemeClr val="tx1">
                    <a:lumMod val="50000"/>
                    <a:lumOff val="50000"/>
                  </a:schemeClr>
                </a:solidFill>
              </a:rPr>
              <a:t>Cybersecurity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houdt</a:t>
            </a:r>
            <a:r>
              <a:rPr lang="en-US" sz="1000" dirty="0">
                <a:solidFill>
                  <a:schemeClr val="tx1">
                    <a:lumMod val="50000"/>
                    <a:lumOff val="50000"/>
                  </a:schemeClr>
                </a:solidFill>
              </a:rPr>
              <a:t> </a:t>
            </a:r>
            <a:r>
              <a:rPr lang="en-US" sz="1000" dirty="0" err="1">
                <a:solidFill>
                  <a:schemeClr val="tx1">
                    <a:lumMod val="50000"/>
                    <a:lumOff val="50000"/>
                  </a:schemeClr>
                </a:solidFill>
              </a:rPr>
              <a:t>geen</a:t>
            </a:r>
            <a:r>
              <a:rPr lang="en-US" sz="1000" dirty="0">
                <a:solidFill>
                  <a:schemeClr val="tx1">
                    <a:lumMod val="50000"/>
                    <a:lumOff val="50000"/>
                  </a:schemeClr>
                </a:solidFill>
              </a:rPr>
              <a:t> </a:t>
            </a:r>
            <a:r>
              <a:rPr lang="en-US" sz="1000" dirty="0" err="1">
                <a:solidFill>
                  <a:schemeClr val="tx1">
                    <a:lumMod val="50000"/>
                    <a:lumOff val="50000"/>
                  </a:schemeClr>
                </a:solidFill>
              </a:rPr>
              <a:t>gelijke</a:t>
            </a:r>
            <a:r>
              <a:rPr lang="en-US" sz="1000" dirty="0">
                <a:solidFill>
                  <a:schemeClr val="tx1">
                    <a:lumMod val="50000"/>
                    <a:lumOff val="50000"/>
                  </a:schemeClr>
                </a:solidFill>
              </a:rPr>
              <a:t> </a:t>
            </a:r>
            <a:r>
              <a:rPr lang="en-US" sz="1000" dirty="0" err="1">
                <a:solidFill>
                  <a:schemeClr val="tx1">
                    <a:lumMod val="50000"/>
                    <a:lumOff val="50000"/>
                  </a:schemeClr>
                </a:solidFill>
              </a:rPr>
              <a:t>tred</a:t>
            </a:r>
            <a:r>
              <a:rPr lang="en-US" sz="1000" dirty="0">
                <a:solidFill>
                  <a:schemeClr val="tx1">
                    <a:lumMod val="50000"/>
                    <a:lumOff val="50000"/>
                  </a:schemeClr>
                </a:solidFill>
              </a:rPr>
              <a:t> met de </a:t>
            </a:r>
            <a:r>
              <a:rPr lang="en-US" sz="1000" dirty="0" err="1">
                <a:solidFill>
                  <a:schemeClr val="tx1">
                    <a:lumMod val="50000"/>
                    <a:lumOff val="50000"/>
                  </a:schemeClr>
                </a:solidFill>
              </a:rPr>
              <a:t>cybercriminaliteit</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Betrokkenheid</a:t>
            </a:r>
            <a:r>
              <a:rPr lang="en-US" sz="1000" dirty="0">
                <a:solidFill>
                  <a:schemeClr val="tx1">
                    <a:lumMod val="50000"/>
                    <a:lumOff val="50000"/>
                  </a:schemeClr>
                </a:solidFill>
              </a:rPr>
              <a:t> en </a:t>
            </a:r>
            <a:r>
              <a:rPr lang="en-US" sz="1000" dirty="0" err="1">
                <a:solidFill>
                  <a:schemeClr val="tx1">
                    <a:lumMod val="50000"/>
                    <a:lumOff val="50000"/>
                  </a:schemeClr>
                </a:solidFill>
              </a:rPr>
              <a:t>actieve</a:t>
            </a:r>
            <a:r>
              <a:rPr lang="en-US" sz="1000" dirty="0">
                <a:solidFill>
                  <a:schemeClr val="tx1">
                    <a:lumMod val="50000"/>
                    <a:lumOff val="50000"/>
                  </a:schemeClr>
                </a:solidFill>
              </a:rPr>
              <a:t> </a:t>
            </a:r>
            <a:r>
              <a:rPr lang="en-US" sz="1000" dirty="0" err="1">
                <a:solidFill>
                  <a:schemeClr val="tx1">
                    <a:lumMod val="50000"/>
                    <a:lumOff val="50000"/>
                  </a:schemeClr>
                </a:solidFill>
              </a:rPr>
              <a:t>opstelling</a:t>
            </a:r>
            <a:r>
              <a:rPr lang="en-US" sz="1000" dirty="0">
                <a:solidFill>
                  <a:schemeClr val="tx1">
                    <a:lumMod val="50000"/>
                    <a:lumOff val="50000"/>
                  </a:schemeClr>
                </a:solidFill>
              </a:rPr>
              <a:t> van burgers </a:t>
            </a:r>
            <a:r>
              <a:rPr lang="en-US" sz="1000" dirty="0" err="1">
                <a:solidFill>
                  <a:schemeClr val="tx1">
                    <a:lumMod val="50000"/>
                    <a:lumOff val="50000"/>
                  </a:schemeClr>
                </a:solidFill>
              </a:rPr>
              <a:t>zijn</a:t>
            </a:r>
            <a:r>
              <a:rPr lang="en-US" sz="1000" dirty="0">
                <a:solidFill>
                  <a:schemeClr val="tx1">
                    <a:lumMod val="50000"/>
                    <a:lumOff val="50000"/>
                  </a:schemeClr>
                </a:solidFill>
              </a:rPr>
              <a:t> van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belang</a:t>
            </a:r>
            <a:r>
              <a:rPr lang="en-US" sz="1000" dirty="0">
                <a:solidFill>
                  <a:schemeClr val="tx1">
                    <a:lumMod val="50000"/>
                    <a:lumOff val="50000"/>
                  </a:schemeClr>
                </a:solidFill>
              </a:rPr>
              <a:t> om de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en de </a:t>
            </a:r>
            <a:r>
              <a:rPr lang="en-US" sz="1000" dirty="0" err="1">
                <a:solidFill>
                  <a:schemeClr val="tx1">
                    <a:lumMod val="50000"/>
                    <a:lumOff val="50000"/>
                  </a:schemeClr>
                </a:solidFill>
              </a:rPr>
              <a:t>onveiligheidsgevoelens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verminderen</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Nieuwe</a:t>
            </a:r>
            <a:r>
              <a:rPr lang="en-US" sz="1000" dirty="0">
                <a:solidFill>
                  <a:schemeClr val="tx1">
                    <a:lumMod val="50000"/>
                    <a:lumOff val="50000"/>
                  </a:schemeClr>
                </a:solidFill>
              </a:rPr>
              <a:t> </a:t>
            </a:r>
            <a:r>
              <a:rPr lang="en-US" sz="1000" dirty="0" err="1">
                <a:solidFill>
                  <a:schemeClr val="tx1">
                    <a:lumMod val="50000"/>
                    <a:lumOff val="50000"/>
                  </a:schemeClr>
                </a:solidFill>
              </a:rPr>
              <a:t>technologische</a:t>
            </a:r>
            <a:r>
              <a:rPr lang="en-US" sz="1000" dirty="0">
                <a:solidFill>
                  <a:schemeClr val="tx1">
                    <a:lumMod val="50000"/>
                    <a:lumOff val="50000"/>
                  </a:schemeClr>
                </a:solidFill>
              </a:rPr>
              <a:t> </a:t>
            </a:r>
            <a:r>
              <a:rPr lang="en-US" sz="1000" dirty="0" err="1">
                <a:solidFill>
                  <a:schemeClr val="tx1">
                    <a:lumMod val="50000"/>
                    <a:lumOff val="50000"/>
                  </a:schemeClr>
                </a:solidFill>
              </a:rPr>
              <a:t>mogelijkheden</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a:t>
            </a:r>
            <a:r>
              <a:rPr lang="en-US" sz="1000" dirty="0" err="1">
                <a:solidFill>
                  <a:schemeClr val="tx1">
                    <a:lumMod val="50000"/>
                    <a:lumOff val="50000"/>
                  </a:schemeClr>
                </a:solidFill>
              </a:rPr>
              <a:t>keuzes</a:t>
            </a:r>
            <a:r>
              <a:rPr lang="en-US" sz="1000" dirty="0">
                <a:solidFill>
                  <a:schemeClr val="tx1">
                    <a:lumMod val="50000"/>
                    <a:lumOff val="50000"/>
                  </a:schemeClr>
                </a:solidFill>
              </a:rPr>
              <a:t> </a:t>
            </a:r>
            <a:r>
              <a:rPr lang="en-US" sz="1000" dirty="0" err="1">
                <a:solidFill>
                  <a:schemeClr val="tx1">
                    <a:lumMod val="50000"/>
                    <a:lumOff val="50000"/>
                  </a:schemeClr>
                </a:solidFill>
              </a:rPr>
              <a:t>noodzakelijk</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privacy, </a:t>
            </a:r>
            <a:r>
              <a:rPr lang="en-US" sz="1000" dirty="0" err="1">
                <a:solidFill>
                  <a:schemeClr val="tx1">
                    <a:lumMod val="50000"/>
                    <a:lumOff val="50000"/>
                  </a:schemeClr>
                </a:solidFill>
              </a:rPr>
              <a:t>bescherming</a:t>
            </a:r>
            <a:r>
              <a:rPr lang="en-US" sz="1000" dirty="0">
                <a:solidFill>
                  <a:schemeClr val="tx1">
                    <a:lumMod val="50000"/>
                    <a:lumOff val="50000"/>
                  </a:schemeClr>
                </a:solidFill>
              </a:rPr>
              <a:t> van burgers, </a:t>
            </a:r>
            <a:r>
              <a:rPr lang="en-US" sz="1000" dirty="0" err="1">
                <a:solidFill>
                  <a:schemeClr val="tx1">
                    <a:lumMod val="50000"/>
                    <a:lumOff val="50000"/>
                  </a:schemeClr>
                </a:solidFill>
              </a:rPr>
              <a:t>gebruik</a:t>
            </a:r>
            <a:r>
              <a:rPr lang="en-US" sz="1000" dirty="0">
                <a:solidFill>
                  <a:schemeClr val="tx1">
                    <a:lumMod val="50000"/>
                    <a:lumOff val="50000"/>
                  </a:schemeClr>
                </a:solidFill>
              </a:rPr>
              <a:t> en </a:t>
            </a:r>
            <a:r>
              <a:rPr lang="en-US" sz="1000" dirty="0" err="1">
                <a:solidFill>
                  <a:schemeClr val="tx1">
                    <a:lumMod val="50000"/>
                    <a:lumOff val="50000"/>
                  </a:schemeClr>
                </a:solidFill>
              </a:rPr>
              <a:t>toegang</a:t>
            </a:r>
            <a:r>
              <a:rPr lang="en-US" sz="1000" dirty="0">
                <a:solidFill>
                  <a:schemeClr val="tx1">
                    <a:lumMod val="50000"/>
                    <a:lumOff val="50000"/>
                  </a:schemeClr>
                </a:solidFill>
              </a:rPr>
              <a:t> tot data;</a:t>
            </a:r>
          </a:p>
          <a:p>
            <a:pPr marL="171450" indent="-171450" algn="just">
              <a:buFont typeface="Arial" charset="0"/>
              <a:buChar char="•"/>
            </a:pPr>
            <a:r>
              <a:rPr lang="en-US" sz="1000" dirty="0">
                <a:solidFill>
                  <a:schemeClr val="tx1">
                    <a:lumMod val="50000"/>
                    <a:lumOff val="50000"/>
                  </a:schemeClr>
                </a:solidFill>
              </a:rPr>
              <a:t>Door </a:t>
            </a:r>
            <a:r>
              <a:rPr lang="en-US" sz="1000" dirty="0" err="1">
                <a:solidFill>
                  <a:schemeClr val="tx1">
                    <a:lumMod val="50000"/>
                    <a:lumOff val="50000"/>
                  </a:schemeClr>
                </a:solidFill>
              </a:rPr>
              <a:t>technologische</a:t>
            </a:r>
            <a:r>
              <a:rPr lang="en-US" sz="1000" dirty="0">
                <a:solidFill>
                  <a:schemeClr val="tx1">
                    <a:lumMod val="50000"/>
                    <a:lumOff val="50000"/>
                  </a:schemeClr>
                </a:solidFill>
              </a:rPr>
              <a:t> </a:t>
            </a:r>
            <a:r>
              <a:rPr lang="en-US" sz="1000" dirty="0" err="1">
                <a:solidFill>
                  <a:schemeClr val="tx1">
                    <a:lumMod val="50000"/>
                    <a:lumOff val="50000"/>
                  </a:schemeClr>
                </a:solidFill>
              </a:rPr>
              <a:t>ontwikkelingen</a:t>
            </a:r>
            <a:r>
              <a:rPr lang="en-US" sz="1000" dirty="0">
                <a:solidFill>
                  <a:schemeClr val="tx1">
                    <a:lumMod val="50000"/>
                    <a:lumOff val="50000"/>
                  </a:schemeClr>
                </a:solidFill>
              </a:rPr>
              <a:t> is </a:t>
            </a:r>
            <a:r>
              <a:rPr lang="en-US" sz="1000" dirty="0" err="1">
                <a:solidFill>
                  <a:schemeClr val="tx1">
                    <a:lumMod val="50000"/>
                    <a:lumOff val="50000"/>
                  </a:schemeClr>
                </a:solidFill>
              </a:rPr>
              <a:t>er</a:t>
            </a:r>
            <a:r>
              <a:rPr lang="en-US" sz="1000" dirty="0">
                <a:solidFill>
                  <a:schemeClr val="tx1">
                    <a:lumMod val="50000"/>
                    <a:lumOff val="50000"/>
                  </a:schemeClr>
                </a:solidFill>
              </a:rPr>
              <a:t> steeds </a:t>
            </a:r>
            <a:r>
              <a:rPr lang="en-US" sz="1000" dirty="0" err="1">
                <a:solidFill>
                  <a:schemeClr val="tx1">
                    <a:lumMod val="50000"/>
                    <a:lumOff val="50000"/>
                  </a:schemeClr>
                </a:solidFill>
              </a:rPr>
              <a:t>meer</a:t>
            </a:r>
            <a:r>
              <a:rPr lang="en-US" sz="1000" dirty="0">
                <a:solidFill>
                  <a:schemeClr val="tx1">
                    <a:lumMod val="50000"/>
                    <a:lumOff val="50000"/>
                  </a:schemeClr>
                </a:solidFill>
              </a:rPr>
              <a:t> data </a:t>
            </a:r>
            <a:r>
              <a:rPr lang="en-US" sz="1000" dirty="0" err="1">
                <a:solidFill>
                  <a:schemeClr val="tx1">
                    <a:lumMod val="50000"/>
                    <a:lumOff val="50000"/>
                  </a:schemeClr>
                </a:solidFill>
              </a:rPr>
              <a:t>beschikbaar</a:t>
            </a:r>
            <a:r>
              <a:rPr lang="en-US" sz="1000" dirty="0">
                <a:solidFill>
                  <a:schemeClr val="tx1">
                    <a:lumMod val="50000"/>
                    <a:lumOff val="50000"/>
                  </a:schemeClr>
                </a:solidFill>
              </a:rPr>
              <a:t> die </a:t>
            </a:r>
            <a:r>
              <a:rPr lang="en-US" sz="1000" dirty="0" err="1">
                <a:solidFill>
                  <a:schemeClr val="tx1">
                    <a:lumMod val="50000"/>
                    <a:lumOff val="50000"/>
                  </a:schemeClr>
                </a:solidFill>
              </a:rPr>
              <a:t>binnen</a:t>
            </a:r>
            <a:r>
              <a:rPr lang="en-US" sz="1000" dirty="0">
                <a:solidFill>
                  <a:schemeClr val="tx1">
                    <a:lumMod val="50000"/>
                    <a:lumOff val="50000"/>
                  </a:schemeClr>
                </a:solidFill>
              </a:rPr>
              <a:t> het </a:t>
            </a:r>
            <a:r>
              <a:rPr lang="en-US" sz="1000" dirty="0" err="1">
                <a:solidFill>
                  <a:schemeClr val="tx1">
                    <a:lumMod val="50000"/>
                    <a:lumOff val="50000"/>
                  </a:schemeClr>
                </a:solidFill>
              </a:rPr>
              <a:t>veiligheidsdomein</a:t>
            </a:r>
            <a:r>
              <a:rPr lang="en-US" sz="1000" dirty="0">
                <a:solidFill>
                  <a:schemeClr val="tx1">
                    <a:lumMod val="50000"/>
                    <a:lumOff val="50000"/>
                  </a:schemeClr>
                </a:solidFill>
              </a:rPr>
              <a:t> in de </a:t>
            </a:r>
            <a:r>
              <a:rPr lang="en-US" sz="1000" dirty="0" err="1">
                <a:solidFill>
                  <a:schemeClr val="tx1">
                    <a:lumMod val="50000"/>
                    <a:lumOff val="50000"/>
                  </a:schemeClr>
                </a:solidFill>
              </a:rPr>
              <a:t>Brainportregio</a:t>
            </a:r>
            <a:r>
              <a:rPr lang="en-US" sz="1000" dirty="0">
                <a:solidFill>
                  <a:schemeClr val="tx1">
                    <a:lumMod val="50000"/>
                    <a:lumOff val="50000"/>
                  </a:schemeClr>
                </a:solidFill>
              </a:rPr>
              <a:t> </a:t>
            </a:r>
            <a:r>
              <a:rPr lang="en-US" sz="1000" dirty="0" err="1">
                <a:solidFill>
                  <a:schemeClr val="tx1">
                    <a:lumMod val="50000"/>
                    <a:lumOff val="50000"/>
                  </a:schemeClr>
                </a:solidFill>
              </a:rPr>
              <a:t>ingezet</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(Big Data).</a:t>
            </a:r>
          </a:p>
          <a:p>
            <a:pPr marL="171450" indent="-171450" algn="just">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oprichten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gezamenlijk</a:t>
            </a:r>
            <a:r>
              <a:rPr lang="en-US" sz="1000" dirty="0">
                <a:solidFill>
                  <a:schemeClr val="tx1">
                    <a:lumMod val="50000"/>
                    <a:lumOff val="50000"/>
                  </a:schemeClr>
                </a:solidFill>
              </a:rPr>
              <a:t> </a:t>
            </a:r>
            <a:r>
              <a:rPr lang="en-US" sz="1000" dirty="0" err="1">
                <a:solidFill>
                  <a:schemeClr val="tx1">
                    <a:lumMod val="50000"/>
                    <a:lumOff val="50000"/>
                  </a:schemeClr>
                </a:solidFill>
              </a:rPr>
              <a:t>interventieteam</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de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en met </a:t>
            </a:r>
            <a:r>
              <a:rPr lang="en-US" sz="1000" dirty="0" err="1">
                <a:solidFill>
                  <a:schemeClr val="tx1">
                    <a:lumMod val="50000"/>
                    <a:lumOff val="50000"/>
                  </a:schemeClr>
                </a:solidFill>
              </a:rPr>
              <a:t>ketenpartners</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handhavingsknelpunten</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en </a:t>
            </a:r>
            <a:r>
              <a:rPr lang="en-US" sz="1000" dirty="0" err="1">
                <a:solidFill>
                  <a:schemeClr val="tx1">
                    <a:lumMod val="50000"/>
                    <a:lumOff val="50000"/>
                  </a:schemeClr>
                </a:solidFill>
              </a:rPr>
              <a:t>ondermijningszaken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voorbeeld</a:t>
            </a:r>
            <a:r>
              <a:rPr lang="en-US" sz="1000" dirty="0">
                <a:solidFill>
                  <a:schemeClr val="tx1">
                    <a:lumMod val="50000"/>
                    <a:lumOff val="50000"/>
                  </a:schemeClr>
                </a:solidFill>
              </a:rPr>
              <a:t> van het </a:t>
            </a:r>
            <a:r>
              <a:rPr lang="en-US" sz="1000" dirty="0" err="1">
                <a:solidFill>
                  <a:schemeClr val="tx1">
                    <a:lumMod val="50000"/>
                    <a:lumOff val="50000"/>
                  </a:schemeClr>
                </a:solidFill>
              </a:rPr>
              <a:t>Peelland</a:t>
            </a:r>
            <a:r>
              <a:rPr lang="en-US" sz="1000" dirty="0">
                <a:solidFill>
                  <a:schemeClr val="tx1">
                    <a:lumMod val="50000"/>
                    <a:lumOff val="50000"/>
                  </a:schemeClr>
                </a:solidFill>
              </a:rPr>
              <a:t> </a:t>
            </a:r>
            <a:r>
              <a:rPr lang="en-US" sz="1000" dirty="0" err="1">
                <a:solidFill>
                  <a:schemeClr val="tx1">
                    <a:lumMod val="50000"/>
                    <a:lumOff val="50000"/>
                  </a:schemeClr>
                </a:solidFill>
              </a:rPr>
              <a:t>Interventieteam</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op </a:t>
            </a:r>
            <a:r>
              <a:rPr lang="en-US" sz="1000" dirty="0" err="1">
                <a:solidFill>
                  <a:schemeClr val="tx1">
                    <a:lumMod val="50000"/>
                    <a:lumOff val="50000"/>
                  </a:schemeClr>
                </a:solidFill>
              </a:rPr>
              <a:t>succesvolle</a:t>
            </a:r>
            <a:r>
              <a:rPr lang="en-US" sz="1000" dirty="0">
                <a:solidFill>
                  <a:schemeClr val="tx1">
                    <a:lumMod val="50000"/>
                    <a:lumOff val="50000"/>
                  </a:schemeClr>
                </a:solidFill>
              </a:rPr>
              <a:t> </a:t>
            </a:r>
            <a:r>
              <a:rPr lang="en-US" sz="1000" dirty="0" err="1">
                <a:solidFill>
                  <a:schemeClr val="tx1">
                    <a:lumMod val="50000"/>
                    <a:lumOff val="50000"/>
                  </a:schemeClr>
                </a:solidFill>
              </a:rPr>
              <a:t>wijze</a:t>
            </a:r>
            <a:r>
              <a:rPr lang="en-US" sz="1000" dirty="0">
                <a:solidFill>
                  <a:schemeClr val="tx1">
                    <a:lumMod val="50000"/>
                    <a:lumOff val="50000"/>
                  </a:schemeClr>
                </a:solidFill>
              </a:rPr>
              <a:t> en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hoog</a:t>
            </a:r>
            <a:r>
              <a:rPr lang="en-US" sz="1000" dirty="0">
                <a:solidFill>
                  <a:schemeClr val="tx1">
                    <a:lumMod val="50000"/>
                    <a:lumOff val="50000"/>
                  </a:schemeClr>
                </a:solidFill>
              </a:rPr>
              <a:t> </a:t>
            </a:r>
            <a:r>
              <a:rPr lang="en-US" sz="1000" dirty="0" err="1">
                <a:solidFill>
                  <a:schemeClr val="tx1">
                    <a:lumMod val="50000"/>
                    <a:lumOff val="50000"/>
                  </a:schemeClr>
                </a:solidFill>
              </a:rPr>
              <a:t>rendement</a:t>
            </a:r>
            <a:r>
              <a:rPr lang="en-US" sz="1000" dirty="0">
                <a:solidFill>
                  <a:schemeClr val="tx1">
                    <a:lumMod val="50000"/>
                    <a:lumOff val="50000"/>
                  </a:schemeClr>
                </a:solidFill>
              </a:rPr>
              <a:t> </a:t>
            </a:r>
            <a:r>
              <a:rPr lang="en-US" sz="1000" dirty="0" err="1">
                <a:solidFill>
                  <a:schemeClr val="tx1">
                    <a:lumMod val="50000"/>
                    <a:lumOff val="50000"/>
                  </a:schemeClr>
                </a:solidFill>
              </a:rPr>
              <a:t>integraal</a:t>
            </a:r>
            <a:r>
              <a:rPr lang="en-US" sz="1000" dirty="0">
                <a:solidFill>
                  <a:schemeClr val="tx1">
                    <a:lumMod val="50000"/>
                    <a:lumOff val="50000"/>
                  </a:schemeClr>
                </a:solidFill>
              </a:rPr>
              <a:t> en </a:t>
            </a:r>
            <a:r>
              <a:rPr lang="en-US" sz="1000" dirty="0" err="1">
                <a:solidFill>
                  <a:schemeClr val="tx1">
                    <a:lumMod val="50000"/>
                    <a:lumOff val="50000"/>
                  </a:schemeClr>
                </a:solidFill>
              </a:rPr>
              <a:t>branchegericht</a:t>
            </a:r>
            <a:r>
              <a:rPr lang="en-US" sz="1000" dirty="0">
                <a:solidFill>
                  <a:schemeClr val="tx1">
                    <a:lumMod val="50000"/>
                    <a:lumOff val="50000"/>
                  </a:schemeClr>
                </a:solidFill>
              </a:rPr>
              <a:t> </a:t>
            </a:r>
            <a:r>
              <a:rPr lang="en-US" sz="1000" dirty="0" err="1">
                <a:solidFill>
                  <a:schemeClr val="tx1">
                    <a:lumMod val="50000"/>
                    <a:lumOff val="50000"/>
                  </a:schemeClr>
                </a:solidFill>
              </a:rPr>
              <a:t>toezicht</a:t>
            </a:r>
            <a:r>
              <a:rPr lang="en-US" sz="1000" dirty="0">
                <a:solidFill>
                  <a:schemeClr val="tx1">
                    <a:lumMod val="50000"/>
                    <a:lumOff val="50000"/>
                  </a:schemeClr>
                </a:solidFill>
              </a:rPr>
              <a:t> en </a:t>
            </a:r>
            <a:r>
              <a:rPr lang="en-US" sz="1000" dirty="0" err="1">
                <a:solidFill>
                  <a:schemeClr val="tx1">
                    <a:lumMod val="50000"/>
                    <a:lumOff val="50000"/>
                  </a:schemeClr>
                </a:solidFill>
              </a:rPr>
              <a:t>handhaving</a:t>
            </a:r>
            <a:r>
              <a:rPr lang="en-US" sz="1000" dirty="0">
                <a:solidFill>
                  <a:schemeClr val="tx1">
                    <a:lumMod val="50000"/>
                    <a:lumOff val="50000"/>
                  </a:schemeClr>
                </a:solidFill>
              </a:rPr>
              <a:t> </a:t>
            </a:r>
            <a:r>
              <a:rPr lang="en-US" sz="1000" dirty="0" err="1">
                <a:solidFill>
                  <a:schemeClr val="tx1">
                    <a:lumMod val="50000"/>
                    <a:lumOff val="50000"/>
                  </a:schemeClr>
                </a:solidFill>
              </a:rPr>
              <a:t>uitvoert</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p:txBody>
      </p:sp>
      <p:sp>
        <p:nvSpPr>
          <p:cNvPr id="9" name="TextBox 8"/>
          <p:cNvSpPr txBox="1"/>
          <p:nvPr/>
        </p:nvSpPr>
        <p:spPr>
          <a:xfrm>
            <a:off x="4785388" y="2629357"/>
            <a:ext cx="3685064" cy="769441"/>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opstellen</a:t>
            </a:r>
            <a:r>
              <a:rPr lang="en-US" sz="1000" dirty="0">
                <a:solidFill>
                  <a:schemeClr val="tx1">
                    <a:lumMod val="50000"/>
                    <a:lumOff val="50000"/>
                  </a:schemeClr>
                </a:solidFill>
              </a:rPr>
              <a:t> van het IVP De </a:t>
            </a:r>
            <a:r>
              <a:rPr lang="en-US" sz="1000" dirty="0" err="1">
                <a:solidFill>
                  <a:schemeClr val="tx1">
                    <a:lumMod val="50000"/>
                    <a:lumOff val="50000"/>
                  </a:schemeClr>
                </a:solidFill>
              </a:rPr>
              <a:t>Kempen</a:t>
            </a:r>
            <a:r>
              <a:rPr lang="en-US" sz="1000" dirty="0">
                <a:solidFill>
                  <a:schemeClr val="tx1">
                    <a:lumMod val="50000"/>
                    <a:lumOff val="50000"/>
                  </a:schemeClr>
                </a:solidFill>
              </a:rPr>
              <a:t> is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met </a:t>
            </a:r>
            <a:r>
              <a:rPr lang="en-US" sz="1000" dirty="0" err="1">
                <a:solidFill>
                  <a:schemeClr val="tx1">
                    <a:lumMod val="50000"/>
                    <a:lumOff val="50000"/>
                  </a:schemeClr>
                </a:solidFill>
              </a:rPr>
              <a:t>deze</a:t>
            </a:r>
            <a:r>
              <a:rPr lang="en-US" sz="1000" dirty="0">
                <a:solidFill>
                  <a:schemeClr val="tx1">
                    <a:lumMod val="50000"/>
                    <a:lumOff val="50000"/>
                  </a:schemeClr>
                </a:solidFill>
              </a:rPr>
              <a:t> trends en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rekening</a:t>
            </a:r>
            <a:r>
              <a:rPr lang="en-US" sz="1000" dirty="0">
                <a:solidFill>
                  <a:schemeClr val="tx1">
                    <a:lumMod val="50000"/>
                    <a:lumOff val="50000"/>
                  </a:schemeClr>
                </a:solidFill>
              </a:rPr>
              <a:t> </a:t>
            </a:r>
            <a:r>
              <a:rPr lang="en-US" sz="1000" dirty="0" err="1">
                <a:solidFill>
                  <a:schemeClr val="tx1">
                    <a:lumMod val="50000"/>
                    <a:lumOff val="50000"/>
                  </a:schemeClr>
                </a:solidFill>
              </a:rPr>
              <a:t>gehouden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in het uitvoeringsprogramma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trends en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verder</a:t>
            </a:r>
            <a:r>
              <a:rPr lang="en-US" sz="1000" dirty="0">
                <a:solidFill>
                  <a:schemeClr val="tx1">
                    <a:lumMod val="50000"/>
                    <a:lumOff val="50000"/>
                  </a:schemeClr>
                </a:solidFill>
              </a:rPr>
              <a:t> </a:t>
            </a:r>
            <a:r>
              <a:rPr lang="en-US" sz="1000" dirty="0" err="1">
                <a:solidFill>
                  <a:schemeClr val="tx1">
                    <a:lumMod val="50000"/>
                    <a:lumOff val="50000"/>
                  </a:schemeClr>
                </a:solidFill>
              </a:rPr>
              <a:t>vertaald</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veiligheidsaanpak en concrete doelstellingen</a:t>
            </a:r>
            <a:r>
              <a:rPr lang="en-US" sz="1000" dirty="0">
                <a:solidFill>
                  <a:schemeClr val="tx1">
                    <a:lumMod val="50000"/>
                    <a:lumOff val="50000"/>
                  </a:schemeClr>
                </a:solidFill>
              </a:rPr>
              <a:t>.</a:t>
            </a:r>
          </a:p>
        </p:txBody>
      </p:sp>
      <p:sp>
        <p:nvSpPr>
          <p:cNvPr id="8"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1. Inleiding (2)</a:t>
            </a:r>
          </a:p>
        </p:txBody>
      </p:sp>
      <p:sp>
        <p:nvSpPr>
          <p:cNvPr id="7" name="TextBox 8"/>
          <p:cNvSpPr txBox="1"/>
          <p:nvPr/>
        </p:nvSpPr>
        <p:spPr>
          <a:xfrm>
            <a:off x="4785388" y="1151316"/>
            <a:ext cx="3685064" cy="1384995"/>
          </a:xfrm>
          <a:prstGeom prst="rect">
            <a:avLst/>
          </a:prstGeom>
          <a:noFill/>
        </p:spPr>
        <p:txBody>
          <a:bodyPr wrap="square" lIns="0" tIns="0" rIns="0" bIns="0" rtlCol="0">
            <a:spAutoFit/>
          </a:bodyPr>
          <a:lstStyle/>
          <a:p>
            <a:pPr marL="171450" indent="-171450" algn="just">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professionaliseren</a:t>
            </a:r>
            <a:r>
              <a:rPr lang="en-US" sz="1000" dirty="0">
                <a:solidFill>
                  <a:schemeClr val="tx1">
                    <a:lumMod val="50000"/>
                    <a:lumOff val="50000"/>
                  </a:schemeClr>
                </a:solidFill>
              </a:rPr>
              <a:t> van de </a:t>
            </a:r>
            <a:r>
              <a:rPr lang="en-US" sz="1000" dirty="0" err="1">
                <a:solidFill>
                  <a:schemeClr val="tx1">
                    <a:lumMod val="50000"/>
                    <a:lumOff val="50000"/>
                  </a:schemeClr>
                </a:solidFill>
              </a:rPr>
              <a:t>samenwerking</a:t>
            </a:r>
            <a:r>
              <a:rPr lang="en-US" sz="1000" dirty="0">
                <a:solidFill>
                  <a:schemeClr val="tx1">
                    <a:lumMod val="50000"/>
                    <a:lumOff val="50000"/>
                  </a:schemeClr>
                </a:solidFill>
              </a:rPr>
              <a:t> op </a:t>
            </a:r>
            <a:r>
              <a:rPr lang="en-US" sz="1000" dirty="0" err="1">
                <a:solidFill>
                  <a:schemeClr val="tx1">
                    <a:lumMod val="50000"/>
                    <a:lumOff val="50000"/>
                  </a:schemeClr>
                </a:solidFill>
              </a:rPr>
              <a:t>basisteamniveau</a:t>
            </a:r>
            <a:r>
              <a:rPr lang="en-US" sz="1000" dirty="0">
                <a:solidFill>
                  <a:schemeClr val="tx1">
                    <a:lumMod val="50000"/>
                    <a:lumOff val="50000"/>
                  </a:schemeClr>
                </a:solidFill>
              </a:rPr>
              <a:t> door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andere</a:t>
            </a:r>
            <a:r>
              <a:rPr lang="en-US" sz="1000" dirty="0">
                <a:solidFill>
                  <a:schemeClr val="tx1">
                    <a:lumMod val="50000"/>
                    <a:lumOff val="50000"/>
                  </a:schemeClr>
                </a:solidFill>
              </a:rPr>
              <a:t> het </a:t>
            </a:r>
            <a:r>
              <a:rPr lang="en-US" sz="1000" dirty="0" err="1">
                <a:solidFill>
                  <a:schemeClr val="tx1">
                    <a:lumMod val="50000"/>
                    <a:lumOff val="50000"/>
                  </a:schemeClr>
                </a:solidFill>
              </a:rPr>
              <a:t>gezamenlijk</a:t>
            </a:r>
            <a:r>
              <a:rPr lang="en-US" sz="1000" dirty="0">
                <a:solidFill>
                  <a:schemeClr val="tx1">
                    <a:lumMod val="50000"/>
                    <a:lumOff val="50000"/>
                  </a:schemeClr>
                </a:solidFill>
              </a:rPr>
              <a:t> </a:t>
            </a:r>
            <a:r>
              <a:rPr lang="en-US" sz="1000" dirty="0" err="1">
                <a:solidFill>
                  <a:schemeClr val="tx1">
                    <a:lumMod val="50000"/>
                    <a:lumOff val="50000"/>
                  </a:schemeClr>
                </a:solidFill>
              </a:rPr>
              <a:t>aanstellen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basisteamprogrammaleider</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De </a:t>
            </a:r>
            <a:r>
              <a:rPr lang="en-US" sz="1000" dirty="0" err="1">
                <a:solidFill>
                  <a:schemeClr val="tx1">
                    <a:lumMod val="50000"/>
                    <a:lumOff val="50000"/>
                  </a:schemeClr>
                </a:solidFill>
              </a:rPr>
              <a:t>basisteamprogrammaleider</a:t>
            </a:r>
            <a:r>
              <a:rPr lang="en-US" sz="1000" dirty="0">
                <a:solidFill>
                  <a:schemeClr val="tx1">
                    <a:lumMod val="50000"/>
                    <a:lumOff val="50000"/>
                  </a:schemeClr>
                </a:solidFill>
              </a:rPr>
              <a:t> is </a:t>
            </a:r>
            <a:r>
              <a:rPr lang="en-US" sz="1000" dirty="0" err="1">
                <a:solidFill>
                  <a:schemeClr val="tx1">
                    <a:lumMod val="50000"/>
                    <a:lumOff val="50000"/>
                  </a:schemeClr>
                </a:solidFill>
              </a:rPr>
              <a:t>opdrachtnemer</a:t>
            </a:r>
            <a:r>
              <a:rPr lang="en-US" sz="1000" dirty="0">
                <a:solidFill>
                  <a:schemeClr val="tx1">
                    <a:lumMod val="50000"/>
                    <a:lumOff val="50000"/>
                  </a:schemeClr>
                </a:solidFill>
              </a:rPr>
              <a:t> van de </a:t>
            </a:r>
            <a:r>
              <a:rPr lang="en-US" sz="1000" dirty="0" err="1">
                <a:solidFill>
                  <a:schemeClr val="tx1">
                    <a:lumMod val="50000"/>
                    <a:lumOff val="50000"/>
                  </a:schemeClr>
                </a:solidFill>
              </a:rPr>
              <a:t>driehoek</a:t>
            </a:r>
            <a:r>
              <a:rPr lang="en-US" sz="1000" dirty="0">
                <a:solidFill>
                  <a:schemeClr val="tx1">
                    <a:lumMod val="50000"/>
                    <a:lumOff val="50000"/>
                  </a:schemeClr>
                </a:solidFill>
              </a:rPr>
              <a:t> ten </a:t>
            </a:r>
            <a:r>
              <a:rPr lang="en-US" sz="1000" dirty="0" err="1">
                <a:solidFill>
                  <a:schemeClr val="tx1">
                    <a:lumMod val="50000"/>
                    <a:lumOff val="50000"/>
                  </a:schemeClr>
                </a:solidFill>
              </a:rPr>
              <a:t>aanzien</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en </a:t>
            </a:r>
            <a:r>
              <a:rPr lang="en-US" sz="1000" dirty="0" err="1">
                <a:solidFill>
                  <a:schemeClr val="tx1">
                    <a:lumMod val="50000"/>
                    <a:lumOff val="50000"/>
                  </a:schemeClr>
                </a:solidFill>
              </a:rPr>
              <a:t>fungeert</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aanjager</a:t>
            </a:r>
            <a:r>
              <a:rPr lang="en-US" sz="1000" dirty="0">
                <a:solidFill>
                  <a:schemeClr val="tx1">
                    <a:lumMod val="50000"/>
                    <a:lumOff val="50000"/>
                  </a:schemeClr>
                </a:solidFill>
              </a:rPr>
              <a:t>, </a:t>
            </a:r>
            <a:r>
              <a:rPr lang="en-US" sz="1000" dirty="0" err="1">
                <a:solidFill>
                  <a:schemeClr val="tx1">
                    <a:lumMod val="50000"/>
                    <a:lumOff val="50000"/>
                  </a:schemeClr>
                </a:solidFill>
              </a:rPr>
              <a:t>adviseur</a:t>
            </a:r>
            <a:r>
              <a:rPr lang="en-US" sz="1000" dirty="0">
                <a:solidFill>
                  <a:schemeClr val="tx1">
                    <a:lumMod val="50000"/>
                    <a:lumOff val="50000"/>
                  </a:schemeClr>
                </a:solidFill>
              </a:rPr>
              <a:t> en </a:t>
            </a:r>
            <a:r>
              <a:rPr lang="en-US" sz="1000" dirty="0" err="1">
                <a:solidFill>
                  <a:schemeClr val="tx1">
                    <a:lumMod val="50000"/>
                    <a:lumOff val="50000"/>
                  </a:schemeClr>
                </a:solidFill>
              </a:rPr>
              <a:t>verbinder</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de partners, het </a:t>
            </a:r>
            <a:r>
              <a:rPr lang="en-US" sz="1000" dirty="0" err="1">
                <a:solidFill>
                  <a:schemeClr val="tx1">
                    <a:lumMod val="50000"/>
                    <a:lumOff val="50000"/>
                  </a:schemeClr>
                </a:solidFill>
              </a:rPr>
              <a:t>basisteam</a:t>
            </a:r>
            <a:r>
              <a:rPr lang="en-US" sz="1000" dirty="0">
                <a:solidFill>
                  <a:schemeClr val="tx1">
                    <a:lumMod val="50000"/>
                    <a:lumOff val="50000"/>
                  </a:schemeClr>
                </a:solidFill>
              </a:rPr>
              <a:t> en de </a:t>
            </a:r>
            <a:r>
              <a:rPr lang="en-US" sz="1000" dirty="0" err="1">
                <a:solidFill>
                  <a:schemeClr val="tx1">
                    <a:lumMod val="50000"/>
                    <a:lumOff val="50000"/>
                  </a:schemeClr>
                </a:solidFill>
              </a:rPr>
              <a:t>regio</a:t>
            </a:r>
            <a:r>
              <a:rPr lang="en-US" sz="1000" dirty="0">
                <a:solidFill>
                  <a:schemeClr val="tx1">
                    <a:lumMod val="50000"/>
                    <a:lumOff val="50000"/>
                  </a:schemeClr>
                </a:solidFill>
              </a:rPr>
              <a:t> en </a:t>
            </a:r>
            <a:r>
              <a:rPr lang="en-US" sz="1000" dirty="0" err="1">
                <a:solidFill>
                  <a:schemeClr val="tx1">
                    <a:lumMod val="50000"/>
                    <a:lumOff val="50000"/>
                  </a:schemeClr>
                </a:solidFill>
              </a:rPr>
              <a:t>ondersteunt</a:t>
            </a:r>
            <a:r>
              <a:rPr lang="en-US" sz="1000" dirty="0">
                <a:solidFill>
                  <a:schemeClr val="tx1">
                    <a:lumMod val="50000"/>
                    <a:lumOff val="50000"/>
                  </a:schemeClr>
                </a:solidFill>
              </a:rPr>
              <a:t> de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noodzakelijke</a:t>
            </a:r>
            <a:r>
              <a:rPr lang="en-US" sz="1000" dirty="0">
                <a:solidFill>
                  <a:schemeClr val="tx1">
                    <a:lumMod val="50000"/>
                    <a:lumOff val="50000"/>
                  </a:schemeClr>
                </a:solidFill>
              </a:rPr>
              <a:t> </a:t>
            </a:r>
            <a:r>
              <a:rPr lang="en-US" sz="1000" dirty="0" err="1">
                <a:solidFill>
                  <a:schemeClr val="tx1">
                    <a:lumMod val="50000"/>
                    <a:lumOff val="50000"/>
                  </a:schemeClr>
                </a:solidFill>
              </a:rPr>
              <a:t>professionalisering</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a:t>
            </a:r>
          </a:p>
        </p:txBody>
      </p:sp>
    </p:spTree>
    <p:extLst>
      <p:ext uri="{BB962C8B-B14F-4D97-AF65-F5344CB8AC3E}">
        <p14:creationId xmlns:p14="http://schemas.microsoft.com/office/powerpoint/2010/main" val="41825421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p:cNvSpPr txBox="1">
            <a:spLocks/>
          </p:cNvSpPr>
          <p:nvPr/>
        </p:nvSpPr>
        <p:spPr>
          <a:xfrm>
            <a:off x="4777499" y="3508228"/>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err="1">
                <a:ln>
                  <a:noFill/>
                </a:ln>
                <a:solidFill>
                  <a:schemeClr val="accent1"/>
                </a:solidFill>
                <a:effectLst/>
                <a:uLnTx/>
                <a:uFillTx/>
                <a:latin typeface="+mj-lt"/>
                <a:ea typeface="+mn-ea"/>
                <a:cs typeface="+mn-cs"/>
              </a:rPr>
              <a:t>Samenwerken</a:t>
            </a:r>
            <a:endParaRPr kumimoji="0" lang="en-US" sz="1200" b="1" i="1"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1182711"/>
            <a:ext cx="3685064" cy="3847207"/>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Het </a:t>
            </a:r>
            <a:r>
              <a:rPr lang="en-US" sz="1000" dirty="0" err="1">
                <a:solidFill>
                  <a:schemeClr val="tx1">
                    <a:lumMod val="50000"/>
                    <a:lumOff val="50000"/>
                  </a:schemeClr>
                </a:solidFill>
              </a:rPr>
              <a:t>gemeentelijk</a:t>
            </a:r>
            <a:r>
              <a:rPr lang="en-US" sz="1000" dirty="0">
                <a:solidFill>
                  <a:schemeClr val="tx1">
                    <a:lumMod val="50000"/>
                    <a:lumOff val="50000"/>
                  </a:schemeClr>
                </a:solidFill>
              </a:rPr>
              <a:t> </a:t>
            </a:r>
            <a:r>
              <a:rPr lang="en-US" sz="1000" dirty="0" err="1">
                <a:solidFill>
                  <a:schemeClr val="tx1">
                    <a:lumMod val="50000"/>
                    <a:lumOff val="50000"/>
                  </a:schemeClr>
                </a:solidFill>
              </a:rPr>
              <a:t>veiligheidsterrein</a:t>
            </a:r>
            <a:r>
              <a:rPr lang="en-US" sz="1000" dirty="0">
                <a:solidFill>
                  <a:schemeClr val="tx1">
                    <a:lumMod val="50000"/>
                    <a:lumOff val="50000"/>
                  </a:schemeClr>
                </a:solidFill>
              </a:rPr>
              <a:t> </a:t>
            </a:r>
            <a:r>
              <a:rPr lang="en-US" sz="1000" dirty="0" err="1">
                <a:solidFill>
                  <a:schemeClr val="tx1">
                    <a:lumMod val="50000"/>
                    <a:lumOff val="50000"/>
                  </a:schemeClr>
                </a:solidFill>
              </a:rPr>
              <a:t>kent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sociaal</a:t>
            </a:r>
            <a:r>
              <a:rPr lang="en-US" sz="1000" dirty="0">
                <a:solidFill>
                  <a:schemeClr val="tx1">
                    <a:lumMod val="50000"/>
                    <a:lumOff val="50000"/>
                  </a:schemeClr>
                </a:solidFill>
              </a:rPr>
              <a:t> en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fysiek</a:t>
            </a:r>
            <a:r>
              <a:rPr lang="en-US" sz="1000" dirty="0">
                <a:solidFill>
                  <a:schemeClr val="tx1">
                    <a:lumMod val="50000"/>
                    <a:lumOff val="50000"/>
                  </a:schemeClr>
                </a:solidFill>
              </a:rPr>
              <a:t> </a:t>
            </a:r>
            <a:r>
              <a:rPr lang="en-US" sz="1000" dirty="0" err="1">
                <a:solidFill>
                  <a:schemeClr val="tx1">
                    <a:lumMod val="50000"/>
                    <a:lumOff val="50000"/>
                  </a:schemeClr>
                </a:solidFill>
              </a:rPr>
              <a:t>deel</a:t>
            </a:r>
            <a:r>
              <a:rPr lang="en-US" sz="1000" dirty="0">
                <a:solidFill>
                  <a:schemeClr val="tx1">
                    <a:lumMod val="50000"/>
                    <a:lumOff val="50000"/>
                  </a:schemeClr>
                </a:solidFill>
              </a:rPr>
              <a:t>. </a:t>
            </a:r>
          </a:p>
          <a:p>
            <a:pPr algn="just"/>
            <a:r>
              <a:rPr lang="en-US" sz="1000" i="1" dirty="0" err="1">
                <a:solidFill>
                  <a:schemeClr val="tx1">
                    <a:lumMod val="50000"/>
                    <a:lumOff val="50000"/>
                  </a:schemeClr>
                </a:solidFill>
              </a:rPr>
              <a:t>Sociale</a:t>
            </a:r>
            <a:r>
              <a:rPr lang="en-US" sz="1000" i="1" dirty="0">
                <a:solidFill>
                  <a:schemeClr val="tx1">
                    <a:lumMod val="50000"/>
                    <a:lumOff val="50000"/>
                  </a:schemeClr>
                </a:solidFill>
              </a:rPr>
              <a:t> </a:t>
            </a:r>
            <a:r>
              <a:rPr lang="en-US" sz="1000" i="1" dirty="0" err="1">
                <a:solidFill>
                  <a:schemeClr val="tx1">
                    <a:lumMod val="50000"/>
                    <a:lumOff val="50000"/>
                  </a:schemeClr>
                </a:solidFill>
              </a:rPr>
              <a:t>veiligheid</a:t>
            </a:r>
            <a:endParaRPr lang="en-US" sz="1000" i="1" dirty="0">
              <a:solidFill>
                <a:schemeClr val="tx1">
                  <a:lumMod val="50000"/>
                  <a:lumOff val="50000"/>
                </a:schemeClr>
              </a:solidFill>
            </a:endParaRPr>
          </a:p>
          <a:p>
            <a:pPr algn="just"/>
            <a:r>
              <a:rPr lang="en-US" sz="1000" dirty="0">
                <a:solidFill>
                  <a:schemeClr val="tx1">
                    <a:lumMod val="50000"/>
                    <a:lumOff val="50000"/>
                  </a:schemeClr>
                </a:solidFill>
              </a:rPr>
              <a:t>Het </a:t>
            </a:r>
            <a:r>
              <a:rPr lang="en-US" sz="1000" dirty="0" err="1">
                <a:solidFill>
                  <a:schemeClr val="tx1">
                    <a:lumMod val="50000"/>
                    <a:lumOff val="50000"/>
                  </a:schemeClr>
                </a:solidFill>
              </a:rPr>
              <a:t>sociale</a:t>
            </a:r>
            <a:r>
              <a:rPr lang="en-US" sz="1000" dirty="0">
                <a:solidFill>
                  <a:schemeClr val="tx1">
                    <a:lumMod val="50000"/>
                    <a:lumOff val="50000"/>
                  </a:schemeClr>
                </a:solidFill>
              </a:rPr>
              <a:t> </a:t>
            </a:r>
            <a:r>
              <a:rPr lang="en-US" sz="1000" dirty="0" err="1">
                <a:solidFill>
                  <a:schemeClr val="tx1">
                    <a:lumMod val="50000"/>
                    <a:lumOff val="50000"/>
                  </a:schemeClr>
                </a:solidFill>
              </a:rPr>
              <a:t>deel</a:t>
            </a:r>
            <a:r>
              <a:rPr lang="en-US" sz="1000" dirty="0">
                <a:solidFill>
                  <a:schemeClr val="tx1">
                    <a:lumMod val="50000"/>
                    <a:lumOff val="50000"/>
                  </a:schemeClr>
                </a:solidFill>
              </a:rPr>
              <a:t> </a:t>
            </a:r>
            <a:r>
              <a:rPr lang="en-US" sz="1000" dirty="0" err="1">
                <a:solidFill>
                  <a:schemeClr val="tx1">
                    <a:lumMod val="50000"/>
                    <a:lumOff val="50000"/>
                  </a:schemeClr>
                </a:solidFill>
              </a:rPr>
              <a:t>betreft</a:t>
            </a:r>
            <a:r>
              <a:rPr lang="en-US" sz="1000" dirty="0">
                <a:solidFill>
                  <a:schemeClr val="tx1">
                    <a:lumMod val="50000"/>
                    <a:lumOff val="50000"/>
                  </a:schemeClr>
                </a:solidFill>
              </a:rPr>
              <a:t>, in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zin</a:t>
            </a:r>
            <a:r>
              <a:rPr lang="en-US" sz="1000" dirty="0">
                <a:solidFill>
                  <a:schemeClr val="tx1">
                    <a:lumMod val="50000"/>
                    <a:lumOff val="50000"/>
                  </a:schemeClr>
                </a:solidFill>
              </a:rPr>
              <a:t>, de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rond</a:t>
            </a:r>
            <a:r>
              <a:rPr lang="en-US" sz="1000" dirty="0">
                <a:solidFill>
                  <a:schemeClr val="tx1">
                    <a:lumMod val="50000"/>
                    <a:lumOff val="50000"/>
                  </a:schemeClr>
                </a:solidFill>
              </a:rPr>
              <a:t> </a:t>
            </a:r>
            <a:r>
              <a:rPr lang="en-US" sz="1000" dirty="0" err="1">
                <a:solidFill>
                  <a:schemeClr val="tx1">
                    <a:lumMod val="50000"/>
                    <a:lumOff val="50000"/>
                  </a:schemeClr>
                </a:solidFill>
              </a:rPr>
              <a:t>sociale</a:t>
            </a:r>
            <a:r>
              <a:rPr lang="en-US" sz="1000" dirty="0">
                <a:solidFill>
                  <a:schemeClr val="tx1">
                    <a:lumMod val="50000"/>
                    <a:lumOff val="50000"/>
                  </a:schemeClr>
                </a:solidFill>
              </a:rPr>
              <a:t> (</a:t>
            </a:r>
            <a:r>
              <a:rPr lang="en-US" sz="1000" dirty="0" err="1">
                <a:solidFill>
                  <a:schemeClr val="tx1">
                    <a:lumMod val="50000"/>
                    <a:lumOff val="50000"/>
                  </a:schemeClr>
                </a:solidFill>
              </a:rPr>
              <a:t>intermenselijke</a:t>
            </a:r>
            <a:r>
              <a:rPr lang="en-US" sz="1000" dirty="0">
                <a:solidFill>
                  <a:schemeClr val="tx1">
                    <a:lumMod val="50000"/>
                    <a:lumOff val="50000"/>
                  </a:schemeClr>
                </a:solidFill>
              </a:rPr>
              <a:t>) </a:t>
            </a:r>
            <a:r>
              <a:rPr lang="en-US" sz="1000" dirty="0" err="1">
                <a:solidFill>
                  <a:schemeClr val="tx1">
                    <a:lumMod val="50000"/>
                    <a:lumOff val="50000"/>
                  </a:schemeClr>
                </a:solidFill>
              </a:rPr>
              <a:t>relaties</a:t>
            </a:r>
            <a:r>
              <a:rPr lang="en-US" sz="1000" dirty="0">
                <a:solidFill>
                  <a:schemeClr val="tx1">
                    <a:lumMod val="50000"/>
                    <a:lumOff val="50000"/>
                  </a:schemeClr>
                </a:solidFill>
              </a:rPr>
              <a:t> en </a:t>
            </a:r>
            <a:r>
              <a:rPr lang="en-US" sz="1000" dirty="0" err="1">
                <a:solidFill>
                  <a:schemeClr val="tx1">
                    <a:lumMod val="50000"/>
                    <a:lumOff val="50000"/>
                  </a:schemeClr>
                </a:solidFill>
              </a:rPr>
              <a:t>activiteiten</a:t>
            </a:r>
            <a:r>
              <a:rPr lang="en-US" sz="1000" dirty="0">
                <a:solidFill>
                  <a:schemeClr val="tx1">
                    <a:lumMod val="50000"/>
                    <a:lumOff val="50000"/>
                  </a:schemeClr>
                </a:solidFill>
              </a:rPr>
              <a:t>. In die </a:t>
            </a:r>
            <a:r>
              <a:rPr lang="en-US" sz="1000" dirty="0" err="1">
                <a:solidFill>
                  <a:schemeClr val="tx1">
                    <a:lumMod val="50000"/>
                    <a:lumOff val="50000"/>
                  </a:schemeClr>
                </a:solidFill>
              </a:rPr>
              <a:t>zin</a:t>
            </a:r>
            <a:r>
              <a:rPr lang="en-US" sz="1000" dirty="0">
                <a:solidFill>
                  <a:schemeClr val="tx1">
                    <a:lumMod val="50000"/>
                    <a:lumOff val="50000"/>
                  </a:schemeClr>
                </a:solidFill>
              </a:rPr>
              <a:t> is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directe</a:t>
            </a:r>
            <a:r>
              <a:rPr lang="en-US" sz="1000" dirty="0">
                <a:solidFill>
                  <a:schemeClr val="tx1">
                    <a:lumMod val="50000"/>
                    <a:lumOff val="50000"/>
                  </a:schemeClr>
                </a:solidFill>
              </a:rPr>
              <a:t> </a:t>
            </a:r>
            <a:r>
              <a:rPr lang="en-US" sz="1000" dirty="0" err="1">
                <a:solidFill>
                  <a:schemeClr val="tx1">
                    <a:lumMod val="50000"/>
                    <a:lumOff val="50000"/>
                  </a:schemeClr>
                </a:solidFill>
              </a:rPr>
              <a:t>relatie</a:t>
            </a:r>
            <a:r>
              <a:rPr lang="en-US" sz="1000" dirty="0">
                <a:solidFill>
                  <a:schemeClr val="tx1">
                    <a:lumMod val="50000"/>
                    <a:lumOff val="50000"/>
                  </a:schemeClr>
                </a:solidFill>
              </a:rPr>
              <a:t> met de </a:t>
            </a:r>
            <a:r>
              <a:rPr lang="en-US" sz="1000" dirty="0" err="1">
                <a:solidFill>
                  <a:schemeClr val="tx1">
                    <a:lumMod val="50000"/>
                    <a:lumOff val="50000"/>
                  </a:schemeClr>
                </a:solidFill>
              </a:rPr>
              <a:t>beleidsterreinen</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het </a:t>
            </a:r>
            <a:r>
              <a:rPr lang="en-US" sz="1000" dirty="0" err="1">
                <a:solidFill>
                  <a:schemeClr val="tx1">
                    <a:lumMod val="50000"/>
                    <a:lumOff val="50000"/>
                  </a:schemeClr>
                </a:solidFill>
              </a:rPr>
              <a:t>sociaal</a:t>
            </a:r>
            <a:r>
              <a:rPr lang="en-US" sz="1000" dirty="0">
                <a:solidFill>
                  <a:schemeClr val="tx1">
                    <a:lumMod val="50000"/>
                    <a:lumOff val="50000"/>
                  </a:schemeClr>
                </a:solidFill>
              </a:rPr>
              <a:t> </a:t>
            </a:r>
            <a:r>
              <a:rPr lang="en-US" sz="1000" dirty="0" err="1">
                <a:solidFill>
                  <a:schemeClr val="tx1">
                    <a:lumMod val="50000"/>
                    <a:lumOff val="50000"/>
                  </a:schemeClr>
                </a:solidFill>
              </a:rPr>
              <a:t>domein</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op het </a:t>
            </a:r>
            <a:r>
              <a:rPr lang="en-US" sz="1000" dirty="0" err="1">
                <a:solidFill>
                  <a:schemeClr val="tx1">
                    <a:lumMod val="50000"/>
                    <a:lumOff val="50000"/>
                  </a:schemeClr>
                </a:solidFill>
              </a:rPr>
              <a:t>terrein</a:t>
            </a:r>
            <a:r>
              <a:rPr lang="en-US" sz="1000" dirty="0">
                <a:solidFill>
                  <a:schemeClr val="tx1">
                    <a:lumMod val="50000"/>
                    <a:lumOff val="50000"/>
                  </a:schemeClr>
                </a:solidFill>
              </a:rPr>
              <a:t> van </a:t>
            </a:r>
            <a:r>
              <a:rPr lang="en-US" sz="1000" dirty="0" err="1">
                <a:solidFill>
                  <a:schemeClr val="tx1">
                    <a:lumMod val="50000"/>
                    <a:lumOff val="50000"/>
                  </a:schemeClr>
                </a:solidFill>
              </a:rPr>
              <a:t>jeugd</a:t>
            </a:r>
            <a:r>
              <a:rPr lang="en-US" sz="1000" dirty="0">
                <a:solidFill>
                  <a:schemeClr val="tx1">
                    <a:lumMod val="50000"/>
                    <a:lumOff val="50000"/>
                  </a:schemeClr>
                </a:solidFill>
              </a:rPr>
              <a:t> en de WMO. De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het </a:t>
            </a:r>
            <a:r>
              <a:rPr lang="en-US" sz="1000" dirty="0" err="1">
                <a:solidFill>
                  <a:schemeClr val="tx1">
                    <a:lumMod val="50000"/>
                    <a:lumOff val="50000"/>
                  </a:schemeClr>
                </a:solidFill>
              </a:rPr>
              <a:t>sociaal</a:t>
            </a:r>
            <a:r>
              <a:rPr lang="en-US" sz="1000" dirty="0">
                <a:solidFill>
                  <a:schemeClr val="tx1">
                    <a:lumMod val="50000"/>
                    <a:lumOff val="50000"/>
                  </a:schemeClr>
                </a:solidFill>
              </a:rPr>
              <a:t> </a:t>
            </a:r>
            <a:r>
              <a:rPr lang="en-US" sz="1000" dirty="0" err="1">
                <a:solidFill>
                  <a:schemeClr val="tx1">
                    <a:lumMod val="50000"/>
                    <a:lumOff val="50000"/>
                  </a:schemeClr>
                </a:solidFill>
              </a:rPr>
              <a:t>domein</a:t>
            </a:r>
            <a:r>
              <a:rPr lang="en-US" sz="1000" dirty="0">
                <a:solidFill>
                  <a:schemeClr val="tx1">
                    <a:lumMod val="50000"/>
                    <a:lumOff val="50000"/>
                  </a:schemeClr>
                </a:solidFill>
              </a:rPr>
              <a:t> is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vroegsignalering</a:t>
            </a:r>
            <a:r>
              <a:rPr lang="en-US" sz="1000" dirty="0">
                <a:solidFill>
                  <a:schemeClr val="tx1">
                    <a:lumMod val="50000"/>
                    <a:lumOff val="50000"/>
                  </a:schemeClr>
                </a:solidFill>
              </a:rPr>
              <a:t> </a:t>
            </a:r>
            <a:r>
              <a:rPr lang="en-US" sz="1000" dirty="0" err="1">
                <a:solidFill>
                  <a:schemeClr val="tx1">
                    <a:lumMod val="50000"/>
                    <a:lumOff val="50000"/>
                  </a:schemeClr>
                </a:solidFill>
              </a:rPr>
              <a:t>begeleiding</a:t>
            </a:r>
            <a:r>
              <a:rPr lang="en-US" sz="1000" dirty="0">
                <a:solidFill>
                  <a:schemeClr val="tx1">
                    <a:lumMod val="50000"/>
                    <a:lumOff val="50000"/>
                  </a:schemeClr>
                </a:solidFill>
              </a:rPr>
              <a:t> en </a:t>
            </a:r>
            <a:r>
              <a:rPr lang="en-US" sz="1000" dirty="0" err="1">
                <a:solidFill>
                  <a:schemeClr val="tx1">
                    <a:lumMod val="50000"/>
                    <a:lumOff val="50000"/>
                  </a:schemeClr>
                </a:solidFill>
              </a:rPr>
              <a:t>ondersteuning</a:t>
            </a:r>
            <a:r>
              <a:rPr lang="en-US" sz="1000" dirty="0">
                <a:solidFill>
                  <a:schemeClr val="tx1">
                    <a:lumMod val="50000"/>
                    <a:lumOff val="50000"/>
                  </a:schemeClr>
                </a:solidFill>
              </a:rPr>
              <a:t> van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mensen</a:t>
            </a:r>
            <a:r>
              <a:rPr lang="en-US" sz="1000" dirty="0">
                <a:solidFill>
                  <a:schemeClr val="tx1">
                    <a:lumMod val="50000"/>
                    <a:lumOff val="50000"/>
                  </a:schemeClr>
                </a:solidFill>
              </a:rPr>
              <a:t> op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gezondheids</a:t>
            </a:r>
            <a:r>
              <a:rPr lang="en-US" sz="1000" dirty="0">
                <a:solidFill>
                  <a:schemeClr val="tx1">
                    <a:lumMod val="50000"/>
                    <a:lumOff val="50000"/>
                  </a:schemeClr>
                </a:solidFill>
              </a:rPr>
              <a:t>-)</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jeugd</a:t>
            </a:r>
            <a:r>
              <a:rPr lang="en-US" sz="1000" dirty="0">
                <a:solidFill>
                  <a:schemeClr val="tx1">
                    <a:lumMod val="50000"/>
                    <a:lumOff val="50000"/>
                  </a:schemeClr>
                </a:solidFill>
              </a:rPr>
              <a:t>, </a:t>
            </a:r>
            <a:r>
              <a:rPr lang="en-US" sz="1000" dirty="0" err="1">
                <a:solidFill>
                  <a:schemeClr val="tx1">
                    <a:lumMod val="50000"/>
                    <a:lumOff val="50000"/>
                  </a:schemeClr>
                </a:solidFill>
              </a:rPr>
              <a:t>welzijn en</a:t>
            </a:r>
            <a:r>
              <a:rPr lang="en-US" sz="1000" dirty="0">
                <a:solidFill>
                  <a:schemeClr val="tx1">
                    <a:lumMod val="50000"/>
                    <a:lumOff val="50000"/>
                  </a:schemeClr>
                </a:solidFill>
              </a:rPr>
              <a:t> </a:t>
            </a:r>
            <a:r>
              <a:rPr lang="en-US" sz="1000" dirty="0" err="1">
                <a:solidFill>
                  <a:schemeClr val="tx1">
                    <a:lumMod val="50000"/>
                    <a:lumOff val="50000"/>
                  </a:schemeClr>
                </a:solidFill>
              </a:rPr>
              <a:t>onderwijs</a:t>
            </a:r>
            <a:r>
              <a:rPr lang="en-US" sz="1000" dirty="0">
                <a:solidFill>
                  <a:schemeClr val="tx1">
                    <a:lumMod val="50000"/>
                    <a:lumOff val="50000"/>
                  </a:schemeClr>
                </a:solidFill>
              </a:rPr>
              <a:t>. </a:t>
            </a:r>
            <a:r>
              <a:rPr lang="en-US" sz="1000" dirty="0" err="1">
                <a:solidFill>
                  <a:schemeClr val="tx1">
                    <a:lumMod val="50000"/>
                    <a:lumOff val="50000"/>
                  </a:schemeClr>
                </a:solidFill>
              </a:rPr>
              <a:t>Hiermee</a:t>
            </a:r>
            <a:r>
              <a:rPr lang="en-US" sz="1000" dirty="0">
                <a:solidFill>
                  <a:schemeClr val="tx1">
                    <a:lumMod val="50000"/>
                    <a:lumOff val="50000"/>
                  </a:schemeClr>
                </a:solidFill>
              </a:rPr>
              <a:t> </a:t>
            </a:r>
            <a:r>
              <a:rPr lang="en-US" sz="1000" dirty="0" err="1">
                <a:solidFill>
                  <a:schemeClr val="tx1">
                    <a:lumMod val="50000"/>
                    <a:lumOff val="50000"/>
                  </a:schemeClr>
                </a:solidFill>
              </a:rPr>
              <a:t>proberen</a:t>
            </a:r>
            <a:r>
              <a:rPr lang="en-US" sz="1000" dirty="0">
                <a:solidFill>
                  <a:schemeClr val="tx1">
                    <a:lumMod val="50000"/>
                    <a:lumOff val="50000"/>
                  </a:schemeClr>
                </a:solidFill>
              </a:rPr>
              <a:t> we </a:t>
            </a:r>
            <a:r>
              <a:rPr lang="en-US" sz="1000" dirty="0" err="1">
                <a:solidFill>
                  <a:schemeClr val="tx1">
                    <a:lumMod val="50000"/>
                    <a:lumOff val="50000"/>
                  </a:schemeClr>
                </a:solidFill>
              </a:rPr>
              <a:t>risico’s</a:t>
            </a:r>
            <a:r>
              <a:rPr lang="en-US" sz="1000" dirty="0">
                <a:solidFill>
                  <a:schemeClr val="tx1">
                    <a:lumMod val="50000"/>
                    <a:lumOff val="50000"/>
                  </a:schemeClr>
                </a:solidFill>
              </a:rPr>
              <a:t> op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henzelf</a:t>
            </a:r>
            <a:r>
              <a:rPr lang="en-US" sz="1000" dirty="0">
                <a:solidFill>
                  <a:schemeClr val="tx1">
                    <a:lumMod val="50000"/>
                    <a:lumOff val="50000"/>
                  </a:schemeClr>
                </a:solidFill>
              </a:rPr>
              <a:t> en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omgeving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In het IVP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relatie</a:t>
            </a:r>
            <a:r>
              <a:rPr lang="en-US" sz="1000" dirty="0">
                <a:solidFill>
                  <a:schemeClr val="tx1">
                    <a:lumMod val="50000"/>
                    <a:lumOff val="50000"/>
                  </a:schemeClr>
                </a:solidFill>
              </a:rPr>
              <a:t> </a:t>
            </a:r>
            <a:r>
              <a:rPr lang="en-US" sz="1000" dirty="0" err="1">
                <a:solidFill>
                  <a:schemeClr val="tx1">
                    <a:lumMod val="50000"/>
                    <a:lumOff val="50000"/>
                  </a:schemeClr>
                </a:solidFill>
              </a:rPr>
              <a:t>expliciet</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voren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thema</a:t>
            </a:r>
            <a:r>
              <a:rPr lang="en-US" sz="1000" dirty="0">
                <a:solidFill>
                  <a:schemeClr val="tx1">
                    <a:lumMod val="50000"/>
                    <a:lumOff val="50000"/>
                  </a:schemeClr>
                </a:solidFill>
              </a:rPr>
              <a:t> </a:t>
            </a:r>
            <a:r>
              <a:rPr lang="en-US" sz="1000" dirty="0" err="1">
                <a:solidFill>
                  <a:schemeClr val="tx1">
                    <a:lumMod val="50000"/>
                    <a:lumOff val="50000"/>
                  </a:schemeClr>
                </a:solidFill>
              </a:rPr>
              <a:t>woninginbraken</a:t>
            </a:r>
            <a:r>
              <a:rPr lang="en-US" sz="1000" dirty="0">
                <a:solidFill>
                  <a:schemeClr val="tx1">
                    <a:lumMod val="50000"/>
                    <a:lumOff val="50000"/>
                  </a:schemeClr>
                </a:solidFill>
              </a:rPr>
              <a:t> en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onderdeel</a:t>
            </a:r>
            <a:r>
              <a:rPr lang="en-US" sz="1000" dirty="0">
                <a:solidFill>
                  <a:schemeClr val="tx1">
                    <a:lumMod val="50000"/>
                    <a:lumOff val="50000"/>
                  </a:schemeClr>
                </a:solidFill>
              </a:rPr>
              <a:t> van het </a:t>
            </a:r>
            <a:r>
              <a:rPr lang="en-US" sz="1000" dirty="0" err="1">
                <a:solidFill>
                  <a:schemeClr val="tx1">
                    <a:lumMod val="50000"/>
                    <a:lumOff val="50000"/>
                  </a:schemeClr>
                </a:solidFill>
              </a:rPr>
              <a:t>thema</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om </a:t>
            </a:r>
            <a:r>
              <a:rPr lang="en-US" sz="1000" dirty="0" err="1">
                <a:solidFill>
                  <a:schemeClr val="tx1">
                    <a:lumMod val="50000"/>
                    <a:lumOff val="50000"/>
                  </a:schemeClr>
                </a:solidFill>
              </a:rPr>
              <a:t>verwarde</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r>
              <a:rPr lang="en-US" sz="1000" dirty="0" err="1">
                <a:solidFill>
                  <a:schemeClr val="tx1">
                    <a:lumMod val="50000"/>
                    <a:lumOff val="50000"/>
                  </a:schemeClr>
                </a:solidFill>
              </a:rPr>
              <a:t>jeugdoverlast</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en </a:t>
            </a:r>
            <a:r>
              <a:rPr lang="en-US" sz="1000" dirty="0" err="1">
                <a:solidFill>
                  <a:schemeClr val="tx1">
                    <a:lumMod val="50000"/>
                    <a:lumOff val="50000"/>
                  </a:schemeClr>
                </a:solidFill>
              </a:rPr>
              <a:t>polarisatie</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a:p>
            <a:pPr algn="just"/>
            <a:r>
              <a:rPr lang="en-US" sz="1000" i="1" dirty="0" err="1">
                <a:solidFill>
                  <a:schemeClr val="tx1">
                    <a:lumMod val="50000"/>
                    <a:lumOff val="50000"/>
                  </a:schemeClr>
                </a:solidFill>
              </a:rPr>
              <a:t>Fysieke</a:t>
            </a:r>
            <a:r>
              <a:rPr lang="en-US" sz="1000" i="1" dirty="0">
                <a:solidFill>
                  <a:schemeClr val="tx1">
                    <a:lumMod val="50000"/>
                    <a:lumOff val="50000"/>
                  </a:schemeClr>
                </a:solidFill>
              </a:rPr>
              <a:t> </a:t>
            </a:r>
            <a:r>
              <a:rPr lang="en-US" sz="1000" i="1" dirty="0" err="1">
                <a:solidFill>
                  <a:schemeClr val="tx1">
                    <a:lumMod val="50000"/>
                    <a:lumOff val="50000"/>
                  </a:schemeClr>
                </a:solidFill>
              </a:rPr>
              <a:t>veiligheid</a:t>
            </a:r>
            <a:endParaRPr lang="en-US" sz="1000" i="1" dirty="0">
              <a:solidFill>
                <a:schemeClr val="tx1">
                  <a:lumMod val="50000"/>
                  <a:lumOff val="50000"/>
                </a:schemeClr>
              </a:solidFill>
            </a:endParaRPr>
          </a:p>
          <a:p>
            <a:pPr algn="just"/>
            <a:r>
              <a:rPr lang="en-US" sz="1000" dirty="0" err="1">
                <a:solidFill>
                  <a:schemeClr val="tx1">
                    <a:lumMod val="50000"/>
                    <a:lumOff val="50000"/>
                  </a:schemeClr>
                </a:solidFill>
              </a:rPr>
              <a:t>Fysieke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betreft</a:t>
            </a:r>
            <a:r>
              <a:rPr lang="en-US" sz="1000" dirty="0">
                <a:solidFill>
                  <a:schemeClr val="tx1">
                    <a:lumMod val="50000"/>
                    <a:lumOff val="50000"/>
                  </a:schemeClr>
                </a:solidFill>
              </a:rPr>
              <a:t> de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a:t>
            </a:r>
            <a:r>
              <a:rPr lang="en-US" sz="1000" dirty="0" err="1">
                <a:solidFill>
                  <a:schemeClr val="tx1">
                    <a:lumMod val="50000"/>
                    <a:lumOff val="50000"/>
                  </a:schemeClr>
                </a:solidFill>
              </a:rPr>
              <a:t>evenementen</a:t>
            </a:r>
            <a:r>
              <a:rPr lang="en-US" sz="1000" dirty="0">
                <a:solidFill>
                  <a:schemeClr val="tx1">
                    <a:lumMod val="50000"/>
                    <a:lumOff val="50000"/>
                  </a:schemeClr>
                </a:solidFill>
              </a:rPr>
              <a:t>, </a:t>
            </a:r>
            <a:r>
              <a:rPr lang="en-US" sz="1000" dirty="0" err="1">
                <a:solidFill>
                  <a:schemeClr val="tx1">
                    <a:lumMod val="50000"/>
                    <a:lumOff val="50000"/>
                  </a:schemeClr>
                </a:solidFill>
              </a:rPr>
              <a:t>verkeersveiligheid</a:t>
            </a:r>
            <a:r>
              <a:rPr lang="en-US" sz="1000" dirty="0">
                <a:solidFill>
                  <a:schemeClr val="tx1">
                    <a:lumMod val="50000"/>
                    <a:lumOff val="50000"/>
                  </a:schemeClr>
                </a:solidFill>
              </a:rPr>
              <a:t>, </a:t>
            </a:r>
            <a:r>
              <a:rPr lang="en-US" sz="1000" dirty="0" err="1">
                <a:solidFill>
                  <a:schemeClr val="tx1">
                    <a:lumMod val="50000"/>
                    <a:lumOff val="50000"/>
                  </a:schemeClr>
                </a:solidFill>
              </a:rPr>
              <a:t>brandveiligheid</a:t>
            </a:r>
            <a:r>
              <a:rPr lang="en-US" sz="1000" dirty="0">
                <a:solidFill>
                  <a:schemeClr val="tx1">
                    <a:lumMod val="50000"/>
                    <a:lumOff val="50000"/>
                  </a:schemeClr>
                </a:solidFill>
              </a:rPr>
              <a:t> en </a:t>
            </a:r>
            <a:r>
              <a:rPr lang="en-US" sz="1000" dirty="0" err="1">
                <a:solidFill>
                  <a:schemeClr val="tx1">
                    <a:lumMod val="50000"/>
                    <a:lumOff val="50000"/>
                  </a:schemeClr>
                </a:solidFill>
              </a:rPr>
              <a:t>crisisbeheersing</a:t>
            </a:r>
            <a:r>
              <a:rPr lang="en-US" sz="1000" dirty="0">
                <a:solidFill>
                  <a:schemeClr val="tx1">
                    <a:lumMod val="50000"/>
                    <a:lumOff val="50000"/>
                  </a:schemeClr>
                </a:solidFill>
              </a:rPr>
              <a:t>.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is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omdat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overschrijdende</a:t>
            </a:r>
            <a:r>
              <a:rPr lang="en-US" sz="1000" dirty="0">
                <a:solidFill>
                  <a:schemeClr val="tx1">
                    <a:lumMod val="50000"/>
                    <a:lumOff val="50000"/>
                  </a:schemeClr>
                </a:solidFill>
              </a:rPr>
              <a:t> </a:t>
            </a:r>
            <a:r>
              <a:rPr lang="en-US" sz="1000" dirty="0" err="1">
                <a:solidFill>
                  <a:schemeClr val="tx1">
                    <a:lumMod val="50000"/>
                    <a:lumOff val="50000"/>
                  </a:schemeClr>
                </a:solidFill>
              </a:rPr>
              <a:t>inzet</a:t>
            </a:r>
            <a:r>
              <a:rPr lang="en-US" sz="1000" dirty="0">
                <a:solidFill>
                  <a:schemeClr val="tx1">
                    <a:lumMod val="50000"/>
                    <a:lumOff val="50000"/>
                  </a:schemeClr>
                </a:solidFill>
              </a:rPr>
              <a:t> </a:t>
            </a:r>
            <a:r>
              <a:rPr lang="en-US" sz="1000" dirty="0" err="1">
                <a:solidFill>
                  <a:schemeClr val="tx1">
                    <a:lumMod val="50000"/>
                    <a:lumOff val="50000"/>
                  </a:schemeClr>
                </a:solidFill>
              </a:rPr>
              <a:t>vragen</a:t>
            </a:r>
            <a:r>
              <a:rPr lang="en-US" sz="1000" dirty="0">
                <a:solidFill>
                  <a:schemeClr val="tx1">
                    <a:lumMod val="50000"/>
                    <a:lumOff val="50000"/>
                  </a:schemeClr>
                </a:solidFill>
              </a:rPr>
              <a:t>. Door </a:t>
            </a:r>
            <a:r>
              <a:rPr lang="en-US" sz="1000" dirty="0" err="1">
                <a:solidFill>
                  <a:schemeClr val="tx1">
                    <a:lumMod val="50000"/>
                    <a:lumOff val="50000"/>
                  </a:schemeClr>
                </a:solidFill>
              </a:rPr>
              <a:t>samen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fysieke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bereiden</a:t>
            </a:r>
            <a:r>
              <a:rPr lang="en-US" sz="1000" dirty="0">
                <a:solidFill>
                  <a:schemeClr val="tx1">
                    <a:lumMod val="50000"/>
                    <a:lumOff val="50000"/>
                  </a:schemeClr>
                </a:solidFill>
              </a:rPr>
              <a:t> we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optimaal</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op </a:t>
            </a:r>
            <a:r>
              <a:rPr lang="en-US" sz="1000" dirty="0" err="1">
                <a:solidFill>
                  <a:schemeClr val="tx1">
                    <a:lumMod val="50000"/>
                    <a:lumOff val="50000"/>
                  </a:schemeClr>
                </a:solidFill>
              </a:rPr>
              <a:t>incidenten</a:t>
            </a:r>
            <a:r>
              <a:rPr lang="en-US" sz="1000" dirty="0">
                <a:solidFill>
                  <a:schemeClr val="tx1">
                    <a:lumMod val="50000"/>
                    <a:lumOff val="50000"/>
                  </a:schemeClr>
                </a:solidFill>
              </a:rPr>
              <a:t> en crisis en </a:t>
            </a:r>
            <a:r>
              <a:rPr lang="en-US" sz="1000" dirty="0" err="1">
                <a:solidFill>
                  <a:schemeClr val="tx1">
                    <a:lumMod val="50000"/>
                    <a:lumOff val="50000"/>
                  </a:schemeClr>
                </a:solidFill>
              </a:rPr>
              <a:t>wordt</a:t>
            </a:r>
            <a:r>
              <a:rPr lang="en-US" sz="1000" dirty="0">
                <a:solidFill>
                  <a:schemeClr val="tx1">
                    <a:lumMod val="50000"/>
                    <a:lumOff val="50000"/>
                  </a:schemeClr>
                </a:solidFill>
              </a:rPr>
              <a:t> de </a:t>
            </a:r>
            <a:r>
              <a:rPr lang="en-US" sz="1000" dirty="0" err="1">
                <a:solidFill>
                  <a:schemeClr val="tx1">
                    <a:lumMod val="50000"/>
                    <a:lumOff val="50000"/>
                  </a:schemeClr>
                </a:solidFill>
              </a:rPr>
              <a:t>kans</a:t>
            </a:r>
            <a:r>
              <a:rPr lang="en-US" sz="1000" dirty="0">
                <a:solidFill>
                  <a:schemeClr val="tx1">
                    <a:lumMod val="50000"/>
                    <a:lumOff val="50000"/>
                  </a:schemeClr>
                </a:solidFill>
              </a:rPr>
              <a:t> op- en de impact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daadwerkelijk</a:t>
            </a:r>
            <a:r>
              <a:rPr lang="en-US" sz="1000" dirty="0">
                <a:solidFill>
                  <a:schemeClr val="tx1">
                    <a:lumMod val="50000"/>
                    <a:lumOff val="50000"/>
                  </a:schemeClr>
                </a:solidFill>
              </a:rPr>
              <a:t> incident </a:t>
            </a:r>
            <a:r>
              <a:rPr lang="en-US" sz="1000" dirty="0" err="1">
                <a:solidFill>
                  <a:schemeClr val="tx1">
                    <a:lumMod val="50000"/>
                    <a:lumOff val="50000"/>
                  </a:schemeClr>
                </a:solidFill>
              </a:rPr>
              <a:t>beperkt</a:t>
            </a:r>
            <a:r>
              <a:rPr lang="en-US" sz="1000" dirty="0">
                <a:solidFill>
                  <a:schemeClr val="tx1">
                    <a:lumMod val="50000"/>
                    <a:lumOff val="50000"/>
                  </a:schemeClr>
                </a:solidFill>
              </a:rPr>
              <a:t>.</a:t>
            </a:r>
          </a:p>
        </p:txBody>
      </p:sp>
      <p:sp>
        <p:nvSpPr>
          <p:cNvPr id="23" name="Text Placeholder 8"/>
          <p:cNvSpPr txBox="1">
            <a:spLocks/>
          </p:cNvSpPr>
          <p:nvPr/>
        </p:nvSpPr>
        <p:spPr>
          <a:xfrm>
            <a:off x="4776259" y="95621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a:solidFill>
                  <a:schemeClr val="accent3"/>
                </a:solidFill>
                <a:latin typeface="+mj-lt"/>
              </a:rPr>
              <a:t>1.4 </a:t>
            </a:r>
            <a:r>
              <a:rPr lang="en-US" sz="1400" b="1" dirty="0" err="1">
                <a:solidFill>
                  <a:schemeClr val="accent3"/>
                </a:solidFill>
                <a:latin typeface="+mj-lt"/>
              </a:rPr>
              <a:t>Terugblik</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9" name="TextBox 8"/>
          <p:cNvSpPr txBox="1"/>
          <p:nvPr/>
        </p:nvSpPr>
        <p:spPr>
          <a:xfrm>
            <a:off x="4776259" y="1179770"/>
            <a:ext cx="3685064" cy="2154436"/>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is de </a:t>
            </a:r>
            <a:r>
              <a:rPr lang="en-US" sz="1000" dirty="0" err="1">
                <a:solidFill>
                  <a:schemeClr val="tx1">
                    <a:lumMod val="50000"/>
                    <a:lumOff val="50000"/>
                  </a:schemeClr>
                </a:solidFill>
              </a:rPr>
              <a:t>beleidsnota</a:t>
            </a:r>
            <a:r>
              <a:rPr lang="en-US" sz="1000" dirty="0">
                <a:solidFill>
                  <a:schemeClr val="tx1">
                    <a:lumMod val="50000"/>
                    <a:lumOff val="50000"/>
                  </a:schemeClr>
                </a:solidFill>
              </a:rPr>
              <a:t> </a:t>
            </a:r>
            <a:r>
              <a:rPr lang="en-US" sz="1000" dirty="0" err="1">
                <a:solidFill>
                  <a:schemeClr val="tx1">
                    <a:lumMod val="50000"/>
                    <a:lumOff val="50000"/>
                  </a:schemeClr>
                </a:solidFill>
              </a:rPr>
              <a:t>getiteld</a:t>
            </a:r>
            <a:r>
              <a:rPr lang="en-US" sz="1000" dirty="0">
                <a:solidFill>
                  <a:schemeClr val="tx1">
                    <a:lumMod val="50000"/>
                    <a:lumOff val="50000"/>
                  </a:schemeClr>
                </a:solidFill>
              </a:rPr>
              <a:t> “</a:t>
            </a:r>
            <a:r>
              <a:rPr lang="en-US" sz="1000" dirty="0" err="1">
                <a:solidFill>
                  <a:schemeClr val="tx1">
                    <a:lumMod val="50000"/>
                    <a:lumOff val="50000"/>
                  </a:schemeClr>
                </a:solidFill>
              </a:rPr>
              <a:t>Groeiende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door </a:t>
            </a:r>
            <a:r>
              <a:rPr lang="en-US" sz="1000" dirty="0" err="1">
                <a:solidFill>
                  <a:schemeClr val="tx1">
                    <a:lumMod val="50000"/>
                    <a:lumOff val="50000"/>
                  </a:schemeClr>
                </a:solidFill>
              </a:rPr>
              <a:t>bloeiende</a:t>
            </a:r>
            <a:r>
              <a:rPr lang="en-US" sz="1000" dirty="0">
                <a:solidFill>
                  <a:schemeClr val="tx1">
                    <a:lumMod val="50000"/>
                    <a:lumOff val="50000"/>
                  </a:schemeClr>
                </a:solidFill>
              </a:rPr>
              <a:t> </a:t>
            </a:r>
            <a:r>
              <a:rPr lang="en-US" sz="1000" dirty="0" err="1">
                <a:solidFill>
                  <a:schemeClr val="tx1">
                    <a:lumMod val="50000"/>
                    <a:lumOff val="50000"/>
                  </a:schemeClr>
                </a:solidFill>
              </a:rPr>
              <a:t>samenwerking</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het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leidend</a:t>
            </a:r>
            <a:r>
              <a:rPr lang="en-US" sz="1000" dirty="0">
                <a:solidFill>
                  <a:schemeClr val="tx1">
                    <a:lumMod val="50000"/>
                    <a:lumOff val="50000"/>
                  </a:schemeClr>
                </a:solidFill>
              </a:rPr>
              <a:t> </a:t>
            </a:r>
            <a:r>
              <a:rPr lang="en-US" sz="1000" dirty="0" err="1">
                <a:solidFill>
                  <a:schemeClr val="tx1">
                    <a:lumMod val="50000"/>
                    <a:lumOff val="50000"/>
                  </a:schemeClr>
                </a:solidFill>
              </a:rPr>
              <a:t>geweest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samenwerking</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De </a:t>
            </a:r>
            <a:r>
              <a:rPr lang="en-US" sz="1000" dirty="0" err="1">
                <a:solidFill>
                  <a:schemeClr val="tx1">
                    <a:lumMod val="50000"/>
                    <a:lumOff val="50000"/>
                  </a:schemeClr>
                </a:solidFill>
              </a:rPr>
              <a:t>visie</a:t>
            </a:r>
            <a:r>
              <a:rPr lang="en-US" sz="1000" dirty="0">
                <a:solidFill>
                  <a:schemeClr val="tx1">
                    <a:lumMod val="50000"/>
                    <a:lumOff val="50000"/>
                  </a:schemeClr>
                </a:solidFill>
              </a:rPr>
              <a:t> en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vertaald</a:t>
            </a:r>
            <a:r>
              <a:rPr lang="en-US" sz="1000" dirty="0">
                <a:solidFill>
                  <a:schemeClr val="tx1">
                    <a:lumMod val="50000"/>
                    <a:lumOff val="50000"/>
                  </a:schemeClr>
                </a:solidFill>
              </a:rPr>
              <a:t> in concrete </a:t>
            </a:r>
            <a:r>
              <a:rPr lang="en-US" sz="1000" dirty="0" err="1">
                <a:solidFill>
                  <a:schemeClr val="tx1">
                    <a:lumMod val="50000"/>
                    <a:lumOff val="50000"/>
                  </a:schemeClr>
                </a:solidFill>
              </a:rPr>
              <a:t>producten</a:t>
            </a:r>
            <a:r>
              <a:rPr lang="en-US" sz="1000" dirty="0">
                <a:solidFill>
                  <a:schemeClr val="tx1">
                    <a:lumMod val="50000"/>
                    <a:lumOff val="50000"/>
                  </a:schemeClr>
                </a:solidFill>
              </a:rPr>
              <a:t>, </a:t>
            </a:r>
            <a:r>
              <a:rPr lang="en-US" sz="1000" dirty="0" err="1">
                <a:solidFill>
                  <a:schemeClr val="tx1">
                    <a:lumMod val="50000"/>
                    <a:lumOff val="50000"/>
                  </a:schemeClr>
                </a:solidFill>
              </a:rPr>
              <a:t>afspraken</a:t>
            </a:r>
            <a:r>
              <a:rPr lang="en-US" sz="1000" dirty="0">
                <a:solidFill>
                  <a:schemeClr val="tx1">
                    <a:lumMod val="50000"/>
                    <a:lumOff val="50000"/>
                  </a:schemeClr>
                </a:solidFill>
              </a:rPr>
              <a:t> en </a:t>
            </a:r>
            <a:r>
              <a:rPr lang="en-US" sz="1000" dirty="0" err="1">
                <a:solidFill>
                  <a:schemeClr val="tx1">
                    <a:lumMod val="50000"/>
                    <a:lumOff val="50000"/>
                  </a:schemeClr>
                </a:solidFill>
              </a:rPr>
              <a:t>doelen</a:t>
            </a:r>
            <a:r>
              <a:rPr lang="en-US" sz="1000" dirty="0">
                <a:solidFill>
                  <a:schemeClr val="tx1">
                    <a:lumMod val="50000"/>
                    <a:lumOff val="50000"/>
                  </a:schemeClr>
                </a:solidFill>
              </a:rPr>
              <a:t> in het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2014-2016 en het </a:t>
            </a:r>
            <a:r>
              <a:rPr lang="en-US" sz="1000" dirty="0" err="1">
                <a:solidFill>
                  <a:schemeClr val="tx1">
                    <a:lumMod val="50000"/>
                    <a:lumOff val="50000"/>
                  </a:schemeClr>
                </a:solidFill>
              </a:rPr>
              <a:t>programma</a:t>
            </a:r>
            <a:r>
              <a:rPr lang="en-US" sz="1000" dirty="0">
                <a:solidFill>
                  <a:schemeClr val="tx1">
                    <a:lumMod val="50000"/>
                    <a:lumOff val="50000"/>
                  </a:schemeClr>
                </a:solidFill>
              </a:rPr>
              <a:t> 2017-2018. </a:t>
            </a:r>
          </a:p>
          <a:p>
            <a:pPr algn="just"/>
            <a:r>
              <a:rPr lang="en-US" sz="1000" dirty="0" err="1">
                <a:solidFill>
                  <a:schemeClr val="tx1">
                    <a:lumMod val="50000"/>
                    <a:lumOff val="50000"/>
                  </a:schemeClr>
                </a:solidFill>
              </a:rPr>
              <a:t>Zowel</a:t>
            </a:r>
            <a:r>
              <a:rPr lang="en-US" sz="1000" dirty="0">
                <a:solidFill>
                  <a:schemeClr val="tx1">
                    <a:lumMod val="50000"/>
                    <a:lumOff val="50000"/>
                  </a:schemeClr>
                </a:solidFill>
              </a:rPr>
              <a:t> de </a:t>
            </a:r>
            <a:r>
              <a:rPr lang="en-US" sz="1000" dirty="0" err="1">
                <a:solidFill>
                  <a:schemeClr val="tx1">
                    <a:lumMod val="50000"/>
                    <a:lumOff val="50000"/>
                  </a:schemeClr>
                </a:solidFill>
              </a:rPr>
              <a:t>ambtelijke</a:t>
            </a:r>
            <a:r>
              <a:rPr lang="en-US" sz="1000" dirty="0">
                <a:solidFill>
                  <a:schemeClr val="tx1">
                    <a:lumMod val="50000"/>
                    <a:lumOff val="50000"/>
                  </a:schemeClr>
                </a:solidFill>
              </a:rPr>
              <a:t> </a:t>
            </a:r>
            <a:r>
              <a:rPr lang="en-US" sz="1000" dirty="0" err="1">
                <a:solidFill>
                  <a:schemeClr val="tx1">
                    <a:lumMod val="50000"/>
                    <a:lumOff val="50000"/>
                  </a:schemeClr>
                </a:solidFill>
              </a:rPr>
              <a:t>vertegenwoordigers</a:t>
            </a:r>
            <a:r>
              <a:rPr lang="en-US" sz="1000" dirty="0">
                <a:solidFill>
                  <a:schemeClr val="tx1">
                    <a:lumMod val="50000"/>
                    <a:lumOff val="50000"/>
                  </a:schemeClr>
                </a:solidFill>
              </a:rPr>
              <a:t> van de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de </a:t>
            </a:r>
            <a:r>
              <a:rPr lang="en-US" sz="1000" dirty="0" err="1">
                <a:solidFill>
                  <a:schemeClr val="tx1">
                    <a:lumMod val="50000"/>
                    <a:lumOff val="50000"/>
                  </a:schemeClr>
                </a:solidFill>
              </a:rPr>
              <a:t>vertegenwoordigers</a:t>
            </a:r>
            <a:r>
              <a:rPr lang="en-US" sz="1000" dirty="0">
                <a:solidFill>
                  <a:schemeClr val="tx1">
                    <a:lumMod val="50000"/>
                    <a:lumOff val="50000"/>
                  </a:schemeClr>
                </a:solidFill>
              </a:rPr>
              <a:t> van het </a:t>
            </a:r>
            <a:r>
              <a:rPr lang="en-US" sz="1000" dirty="0" err="1">
                <a:solidFill>
                  <a:schemeClr val="tx1">
                    <a:lumMod val="50000"/>
                    <a:lumOff val="50000"/>
                  </a:schemeClr>
                </a:solidFill>
              </a:rPr>
              <a:t>openbaar</a:t>
            </a:r>
            <a:r>
              <a:rPr lang="en-US" sz="1000" dirty="0">
                <a:solidFill>
                  <a:schemeClr val="tx1">
                    <a:lumMod val="50000"/>
                    <a:lumOff val="50000"/>
                  </a:schemeClr>
                </a:solidFill>
              </a:rPr>
              <a:t> </a:t>
            </a:r>
            <a:r>
              <a:rPr lang="en-US" sz="1000" dirty="0" err="1">
                <a:solidFill>
                  <a:schemeClr val="tx1">
                    <a:lumMod val="50000"/>
                    <a:lumOff val="50000"/>
                  </a:schemeClr>
                </a:solidFill>
              </a:rPr>
              <a:t>ministerie</a:t>
            </a:r>
            <a:r>
              <a:rPr lang="en-US" sz="1000" dirty="0">
                <a:solidFill>
                  <a:schemeClr val="tx1">
                    <a:lumMod val="50000"/>
                    <a:lumOff val="50000"/>
                  </a:schemeClr>
                </a:solidFill>
              </a:rPr>
              <a:t>, het RIEC, de VRBZO, de </a:t>
            </a:r>
            <a:r>
              <a:rPr lang="en-US" sz="1000" dirty="0" err="1">
                <a:solidFill>
                  <a:schemeClr val="tx1">
                    <a:lumMod val="50000"/>
                    <a:lumOff val="50000"/>
                  </a:schemeClr>
                </a:solidFill>
              </a:rPr>
              <a:t>politie</a:t>
            </a:r>
            <a:r>
              <a:rPr lang="en-US" sz="1000" dirty="0">
                <a:solidFill>
                  <a:schemeClr val="tx1">
                    <a:lumMod val="50000"/>
                    <a:lumOff val="50000"/>
                  </a:schemeClr>
                </a:solidFill>
              </a:rPr>
              <a:t> en het </a:t>
            </a:r>
            <a:r>
              <a:rPr lang="en-US" sz="1000" dirty="0" err="1">
                <a:solidFill>
                  <a:schemeClr val="tx1">
                    <a:lumMod val="50000"/>
                    <a:lumOff val="50000"/>
                  </a:schemeClr>
                </a:solidFill>
              </a:rPr>
              <a:t>Veiligheidshuis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gevraagd</a:t>
            </a:r>
            <a:r>
              <a:rPr lang="en-US" sz="1000" dirty="0">
                <a:solidFill>
                  <a:schemeClr val="tx1">
                    <a:lumMod val="50000"/>
                    <a:lumOff val="50000"/>
                  </a:schemeClr>
                </a:solidFill>
              </a:rPr>
              <a:t>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terugkoppeling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geven</a:t>
            </a:r>
            <a:r>
              <a:rPr lang="en-US" sz="1000" dirty="0">
                <a:solidFill>
                  <a:schemeClr val="tx1">
                    <a:lumMod val="50000"/>
                    <a:lumOff val="50000"/>
                  </a:schemeClr>
                </a:solidFill>
              </a:rPr>
              <a:t> over de </a:t>
            </a:r>
            <a:r>
              <a:rPr lang="en-US" sz="1000" dirty="0" err="1">
                <a:solidFill>
                  <a:schemeClr val="tx1">
                    <a:lumMod val="50000"/>
                    <a:lumOff val="50000"/>
                  </a:schemeClr>
                </a:solidFill>
              </a:rPr>
              <a:t>ervaringen</a:t>
            </a:r>
            <a:r>
              <a:rPr lang="en-US" sz="1000" dirty="0">
                <a:solidFill>
                  <a:schemeClr val="tx1">
                    <a:lumMod val="50000"/>
                    <a:lumOff val="50000"/>
                  </a:schemeClr>
                </a:solidFill>
              </a:rPr>
              <a:t> van 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beleidsperiode</a:t>
            </a:r>
            <a:r>
              <a:rPr lang="en-US" sz="1000" dirty="0">
                <a:solidFill>
                  <a:schemeClr val="tx1">
                    <a:lumMod val="50000"/>
                    <a:lumOff val="50000"/>
                  </a:schemeClr>
                </a:solidFill>
              </a:rPr>
              <a:t>.  De </a:t>
            </a:r>
            <a:r>
              <a:rPr lang="en-US" sz="1000" dirty="0" err="1">
                <a:solidFill>
                  <a:schemeClr val="tx1">
                    <a:lumMod val="50000"/>
                    <a:lumOff val="50000"/>
                  </a:schemeClr>
                </a:solidFill>
              </a:rPr>
              <a:t>uitkomsten</a:t>
            </a:r>
            <a:r>
              <a:rPr lang="en-US" sz="1000" dirty="0">
                <a:solidFill>
                  <a:schemeClr val="tx1">
                    <a:lumMod val="50000"/>
                    <a:lumOff val="50000"/>
                  </a:schemeClr>
                </a:solidFill>
              </a:rPr>
              <a:t> van </a:t>
            </a:r>
            <a:r>
              <a:rPr lang="en-US" sz="1000" dirty="0" err="1">
                <a:solidFill>
                  <a:schemeClr val="tx1">
                    <a:lumMod val="50000"/>
                    <a:lumOff val="50000"/>
                  </a:schemeClr>
                </a:solidFill>
              </a:rPr>
              <a:t>zowel</a:t>
            </a:r>
            <a:r>
              <a:rPr lang="en-US" sz="1000" dirty="0">
                <a:solidFill>
                  <a:schemeClr val="tx1">
                    <a:lumMod val="50000"/>
                    <a:lumOff val="50000"/>
                  </a:schemeClr>
                </a:solidFill>
              </a:rPr>
              <a:t> de interne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externe</a:t>
            </a:r>
            <a:r>
              <a:rPr lang="en-US" sz="1000" dirty="0">
                <a:solidFill>
                  <a:schemeClr val="tx1">
                    <a:lumMod val="50000"/>
                    <a:lumOff val="50000"/>
                  </a:schemeClr>
                </a:solidFill>
              </a:rPr>
              <a:t> </a:t>
            </a:r>
            <a:r>
              <a:rPr lang="en-US" sz="1000" dirty="0" err="1">
                <a:solidFill>
                  <a:schemeClr val="tx1">
                    <a:lumMod val="50000"/>
                    <a:lumOff val="50000"/>
                  </a:schemeClr>
                </a:solidFill>
              </a:rPr>
              <a:t>terugkoppeling</a:t>
            </a:r>
            <a:r>
              <a:rPr lang="en-US" sz="1000" dirty="0">
                <a:solidFill>
                  <a:schemeClr val="tx1">
                    <a:lumMod val="50000"/>
                    <a:lumOff val="50000"/>
                  </a:schemeClr>
                </a:solidFill>
              </a:rPr>
              <a:t>  </a:t>
            </a:r>
            <a:r>
              <a:rPr lang="en-US" sz="1000" dirty="0" err="1">
                <a:solidFill>
                  <a:schemeClr val="tx1">
                    <a:lumMod val="50000"/>
                    <a:lumOff val="50000"/>
                  </a:schemeClr>
                </a:solidFill>
              </a:rPr>
              <a:t>komen</a:t>
            </a:r>
            <a:r>
              <a:rPr lang="en-US" sz="1000" dirty="0">
                <a:solidFill>
                  <a:schemeClr val="tx1">
                    <a:lumMod val="50000"/>
                    <a:lumOff val="50000"/>
                  </a:schemeClr>
                </a:solidFill>
              </a:rPr>
              <a:t> </a:t>
            </a:r>
            <a:r>
              <a:rPr lang="en-US" sz="1000" dirty="0" err="1">
                <a:solidFill>
                  <a:schemeClr val="tx1">
                    <a:lumMod val="50000"/>
                    <a:lumOff val="50000"/>
                  </a:schemeClr>
                </a:solidFill>
              </a:rPr>
              <a:t>grotendeels</a:t>
            </a:r>
            <a:r>
              <a:rPr lang="en-US" sz="1000" dirty="0">
                <a:solidFill>
                  <a:schemeClr val="tx1">
                    <a:lumMod val="50000"/>
                    <a:lumOff val="50000"/>
                  </a:schemeClr>
                </a:solidFill>
              </a:rPr>
              <a:t> </a:t>
            </a:r>
            <a:r>
              <a:rPr lang="en-US" sz="1000" dirty="0" err="1">
                <a:solidFill>
                  <a:schemeClr val="tx1">
                    <a:lumMod val="50000"/>
                    <a:lumOff val="50000"/>
                  </a:schemeClr>
                </a:solidFill>
              </a:rPr>
              <a:t>overeen</a:t>
            </a:r>
            <a:r>
              <a:rPr lang="en-US" sz="1000" dirty="0">
                <a:solidFill>
                  <a:schemeClr val="tx1">
                    <a:lumMod val="50000"/>
                    <a:lumOff val="50000"/>
                  </a:schemeClr>
                </a:solidFill>
              </a:rPr>
              <a:t> en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samengevat</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viertal</a:t>
            </a:r>
            <a:r>
              <a:rPr lang="en-US" sz="1000" dirty="0">
                <a:solidFill>
                  <a:schemeClr val="tx1">
                    <a:lumMod val="50000"/>
                    <a:lumOff val="50000"/>
                  </a:schemeClr>
                </a:solidFill>
              </a:rPr>
              <a:t> </a:t>
            </a:r>
            <a:r>
              <a:rPr lang="en-US" sz="1000" dirty="0" err="1">
                <a:solidFill>
                  <a:schemeClr val="tx1">
                    <a:lumMod val="50000"/>
                    <a:lumOff val="50000"/>
                  </a:schemeClr>
                </a:solidFill>
              </a:rPr>
              <a:t>aandachtsvelden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p:txBody>
      </p:sp>
      <p:sp>
        <p:nvSpPr>
          <p:cNvPr id="10" name="Text Placeholder 8"/>
          <p:cNvSpPr txBox="1">
            <a:spLocks/>
          </p:cNvSpPr>
          <p:nvPr/>
        </p:nvSpPr>
        <p:spPr>
          <a:xfrm>
            <a:off x="666668" y="946686"/>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1.3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Reikwijdte</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3" name="TextBox 8"/>
          <p:cNvSpPr txBox="1"/>
          <p:nvPr/>
        </p:nvSpPr>
        <p:spPr>
          <a:xfrm>
            <a:off x="4776259" y="3723890"/>
            <a:ext cx="3685064" cy="1077218"/>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Uit</a:t>
            </a:r>
            <a:r>
              <a:rPr lang="en-US" sz="1000" dirty="0">
                <a:solidFill>
                  <a:schemeClr val="tx1">
                    <a:lumMod val="50000"/>
                    <a:lumOff val="50000"/>
                  </a:schemeClr>
                </a:solidFill>
              </a:rPr>
              <a:t> de </a:t>
            </a:r>
            <a:r>
              <a:rPr lang="en-US" sz="1000" dirty="0" err="1">
                <a:solidFill>
                  <a:schemeClr val="tx1">
                    <a:lumMod val="50000"/>
                    <a:lumOff val="50000"/>
                  </a:schemeClr>
                </a:solidFill>
              </a:rPr>
              <a:t>terugkoppeling</a:t>
            </a:r>
            <a:r>
              <a:rPr lang="en-US" sz="1000" dirty="0">
                <a:solidFill>
                  <a:schemeClr val="tx1">
                    <a:lumMod val="50000"/>
                    <a:lumOff val="50000"/>
                  </a:schemeClr>
                </a:solidFill>
              </a:rPr>
              <a:t> </a:t>
            </a:r>
            <a:r>
              <a:rPr lang="en-US" sz="1000" dirty="0" err="1">
                <a:solidFill>
                  <a:schemeClr val="tx1">
                    <a:lumMod val="50000"/>
                    <a:lumOff val="50000"/>
                  </a:schemeClr>
                </a:solidFill>
              </a:rPr>
              <a:t>blijkt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collegiale</a:t>
            </a:r>
            <a:r>
              <a:rPr lang="en-US" sz="1000" dirty="0">
                <a:solidFill>
                  <a:schemeClr val="tx1">
                    <a:lumMod val="50000"/>
                    <a:lumOff val="50000"/>
                  </a:schemeClr>
                </a:solidFill>
              </a:rPr>
              <a:t> </a:t>
            </a:r>
            <a:r>
              <a:rPr lang="en-US" sz="1000" dirty="0" err="1">
                <a:solidFill>
                  <a:schemeClr val="tx1">
                    <a:lumMod val="50000"/>
                    <a:lumOff val="50000"/>
                  </a:schemeClr>
                </a:solidFill>
              </a:rPr>
              <a:t>sfeer</a:t>
            </a:r>
            <a:r>
              <a:rPr lang="en-US" sz="1000" dirty="0">
                <a:solidFill>
                  <a:schemeClr val="tx1">
                    <a:lumMod val="50000"/>
                    <a:lumOff val="50000"/>
                  </a:schemeClr>
                </a:solidFill>
              </a:rPr>
              <a:t> </a:t>
            </a:r>
            <a:r>
              <a:rPr lang="en-US" sz="1000" dirty="0" err="1">
                <a:solidFill>
                  <a:schemeClr val="tx1">
                    <a:lumMod val="50000"/>
                    <a:lumOff val="50000"/>
                  </a:schemeClr>
                </a:solidFill>
              </a:rPr>
              <a:t>heerst</a:t>
            </a:r>
            <a:r>
              <a:rPr lang="en-US" sz="1000" dirty="0">
                <a:solidFill>
                  <a:schemeClr val="tx1">
                    <a:lumMod val="50000"/>
                    <a:lumOff val="50000"/>
                  </a:schemeClr>
                </a:solidFill>
              </a:rPr>
              <a:t> op </a:t>
            </a:r>
            <a:r>
              <a:rPr lang="en-US" sz="1000" dirty="0" err="1">
                <a:solidFill>
                  <a:schemeClr val="tx1">
                    <a:lumMod val="50000"/>
                    <a:lumOff val="50000"/>
                  </a:schemeClr>
                </a:solidFill>
              </a:rPr>
              <a:t>zowel</a:t>
            </a:r>
            <a:r>
              <a:rPr lang="en-US" sz="1000" dirty="0">
                <a:solidFill>
                  <a:schemeClr val="tx1">
                    <a:lumMod val="50000"/>
                    <a:lumOff val="50000"/>
                  </a:schemeClr>
                </a:solidFill>
              </a:rPr>
              <a:t> </a:t>
            </a:r>
            <a:r>
              <a:rPr lang="en-US" sz="1000" dirty="0" err="1">
                <a:solidFill>
                  <a:schemeClr val="tx1">
                    <a:lumMod val="50000"/>
                    <a:lumOff val="50000"/>
                  </a:schemeClr>
                </a:solidFill>
              </a:rPr>
              <a:t>bestuurlijk</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ambtelijk</a:t>
            </a:r>
            <a:r>
              <a:rPr lang="en-US" sz="1000" dirty="0">
                <a:solidFill>
                  <a:schemeClr val="tx1">
                    <a:lumMod val="50000"/>
                    <a:lumOff val="50000"/>
                  </a:schemeClr>
                </a:solidFill>
              </a:rPr>
              <a:t> </a:t>
            </a:r>
            <a:r>
              <a:rPr lang="en-US" sz="1000" dirty="0" err="1">
                <a:solidFill>
                  <a:schemeClr val="tx1">
                    <a:lumMod val="50000"/>
                    <a:lumOff val="50000"/>
                  </a:schemeClr>
                </a:solidFill>
              </a:rPr>
              <a:t>vlak</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bereidheid</a:t>
            </a:r>
            <a:r>
              <a:rPr lang="en-US" sz="1000" dirty="0">
                <a:solidFill>
                  <a:schemeClr val="tx1">
                    <a:lumMod val="50000"/>
                    <a:lumOff val="50000"/>
                  </a:schemeClr>
                </a:solidFill>
              </a:rPr>
              <a:t> om </a:t>
            </a:r>
            <a:r>
              <a:rPr lang="en-US" sz="1000" dirty="0" err="1">
                <a:solidFill>
                  <a:schemeClr val="tx1">
                    <a:lumMod val="50000"/>
                    <a:lumOff val="50000"/>
                  </a:schemeClr>
                </a:solidFill>
              </a:rPr>
              <a:t>elkaar</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ondersteunen</a:t>
            </a:r>
            <a:r>
              <a:rPr lang="en-US" sz="1000" dirty="0">
                <a:solidFill>
                  <a:schemeClr val="tx1">
                    <a:lumMod val="50000"/>
                    <a:lumOff val="50000"/>
                  </a:schemeClr>
                </a:solidFill>
              </a:rPr>
              <a:t> en </a:t>
            </a:r>
            <a:r>
              <a:rPr lang="en-US" sz="1000" dirty="0" err="1">
                <a:solidFill>
                  <a:schemeClr val="tx1">
                    <a:lumMod val="50000"/>
                    <a:lumOff val="50000"/>
                  </a:schemeClr>
                </a:solidFill>
              </a:rPr>
              <a:t>kennis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delen</a:t>
            </a:r>
            <a:r>
              <a:rPr lang="en-US" sz="1000" dirty="0">
                <a:solidFill>
                  <a:schemeClr val="tx1">
                    <a:lumMod val="50000"/>
                    <a:lumOff val="50000"/>
                  </a:schemeClr>
                </a:solidFill>
              </a:rPr>
              <a:t>. Door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goede</a:t>
            </a:r>
            <a:r>
              <a:rPr lang="en-US" sz="1000" dirty="0">
                <a:solidFill>
                  <a:schemeClr val="tx1">
                    <a:lumMod val="50000"/>
                    <a:lumOff val="50000"/>
                  </a:schemeClr>
                </a:solidFill>
              </a:rPr>
              <a:t> basis </a:t>
            </a:r>
            <a:r>
              <a:rPr lang="en-US" sz="1000" dirty="0" err="1">
                <a:solidFill>
                  <a:schemeClr val="tx1">
                    <a:lumMod val="50000"/>
                    <a:lumOff val="50000"/>
                  </a:schemeClr>
                </a:solidFill>
              </a:rPr>
              <a:t>ontstaan</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mogelijkheden</a:t>
            </a:r>
            <a:r>
              <a:rPr lang="en-US" sz="1000" dirty="0">
                <a:solidFill>
                  <a:schemeClr val="tx1">
                    <a:lumMod val="50000"/>
                    <a:lumOff val="50000"/>
                  </a:schemeClr>
                </a:solidFill>
              </a:rPr>
              <a:t> om </a:t>
            </a:r>
            <a:r>
              <a:rPr lang="en-US" sz="1000" dirty="0" err="1">
                <a:solidFill>
                  <a:schemeClr val="tx1">
                    <a:lumMod val="50000"/>
                    <a:lumOff val="50000"/>
                  </a:schemeClr>
                </a:solidFill>
              </a:rPr>
              <a:t>specialismen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ontwikkelen</a:t>
            </a:r>
            <a:r>
              <a:rPr lang="en-US" sz="1000" dirty="0">
                <a:solidFill>
                  <a:schemeClr val="tx1">
                    <a:lumMod val="50000"/>
                    <a:lumOff val="50000"/>
                  </a:schemeClr>
                </a:solidFill>
              </a:rPr>
              <a:t>. De </a:t>
            </a:r>
            <a:r>
              <a:rPr lang="en-US" sz="1000" dirty="0" err="1">
                <a:solidFill>
                  <a:schemeClr val="tx1">
                    <a:lumMod val="50000"/>
                    <a:lumOff val="50000"/>
                  </a:schemeClr>
                </a:solidFill>
              </a:rPr>
              <a:t>bereidheid</a:t>
            </a:r>
            <a:r>
              <a:rPr lang="en-US" sz="1000" dirty="0">
                <a:solidFill>
                  <a:schemeClr val="tx1">
                    <a:lumMod val="50000"/>
                    <a:lumOff val="50000"/>
                  </a:schemeClr>
                </a:solidFill>
              </a:rPr>
              <a:t> tot </a:t>
            </a:r>
            <a:r>
              <a:rPr lang="en-US" sz="1000" dirty="0" err="1">
                <a:solidFill>
                  <a:schemeClr val="tx1">
                    <a:lumMod val="50000"/>
                    <a:lumOff val="50000"/>
                  </a:schemeClr>
                </a:solidFill>
              </a:rPr>
              <a:t>samenwerken</a:t>
            </a:r>
            <a:r>
              <a:rPr lang="en-US" sz="1000" dirty="0">
                <a:solidFill>
                  <a:schemeClr val="tx1">
                    <a:lumMod val="50000"/>
                    <a:lumOff val="50000"/>
                  </a:schemeClr>
                </a:solidFill>
              </a:rPr>
              <a:t> in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vormt</a:t>
            </a:r>
            <a:r>
              <a:rPr lang="en-US" sz="1000" dirty="0">
                <a:solidFill>
                  <a:schemeClr val="tx1">
                    <a:lumMod val="50000"/>
                    <a:lumOff val="50000"/>
                  </a:schemeClr>
                </a:solidFill>
              </a:rPr>
              <a:t> </a:t>
            </a:r>
            <a:r>
              <a:rPr lang="en-US" sz="1000" dirty="0" err="1">
                <a:solidFill>
                  <a:schemeClr val="tx1">
                    <a:lumMod val="50000"/>
                    <a:lumOff val="50000"/>
                  </a:schemeClr>
                </a:solidFill>
              </a:rPr>
              <a:t>dan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van de </a:t>
            </a:r>
            <a:r>
              <a:rPr lang="en-US" sz="1000" dirty="0" err="1">
                <a:solidFill>
                  <a:schemeClr val="tx1">
                    <a:lumMod val="50000"/>
                    <a:lumOff val="50000"/>
                  </a:schemeClr>
                </a:solidFill>
              </a:rPr>
              <a:t>belangrijkste</a:t>
            </a:r>
            <a:r>
              <a:rPr lang="en-US" sz="1000" dirty="0">
                <a:solidFill>
                  <a:schemeClr val="tx1">
                    <a:lumMod val="50000"/>
                    <a:lumOff val="50000"/>
                  </a:schemeClr>
                </a:solidFill>
              </a:rPr>
              <a:t> </a:t>
            </a:r>
            <a:r>
              <a:rPr lang="en-US" sz="1000" dirty="0" err="1">
                <a:solidFill>
                  <a:schemeClr val="tx1">
                    <a:lumMod val="50000"/>
                    <a:lumOff val="50000"/>
                  </a:schemeClr>
                </a:solidFill>
              </a:rPr>
              <a:t>pijlers</a:t>
            </a:r>
            <a:r>
              <a:rPr lang="en-US" sz="1000" dirty="0">
                <a:solidFill>
                  <a:schemeClr val="tx1">
                    <a:lumMod val="50000"/>
                    <a:lumOff val="50000"/>
                  </a:schemeClr>
                </a:solidFill>
              </a:rPr>
              <a:t> om het </a:t>
            </a:r>
            <a:r>
              <a:rPr lang="en-US" sz="1000" dirty="0" err="1">
                <a:solidFill>
                  <a:schemeClr val="tx1">
                    <a:lumMod val="50000"/>
                    <a:lumOff val="50000"/>
                  </a:schemeClr>
                </a:solidFill>
              </a:rPr>
              <a:t>veiligheidsdomein</a:t>
            </a:r>
            <a:r>
              <a:rPr lang="en-US" sz="1000" dirty="0">
                <a:solidFill>
                  <a:schemeClr val="tx1">
                    <a:lumMod val="50000"/>
                    <a:lumOff val="50000"/>
                  </a:schemeClr>
                </a:solidFill>
              </a:rPr>
              <a:t> op door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ontwikkelen</a:t>
            </a:r>
            <a:r>
              <a:rPr lang="en-US" sz="1000" dirty="0">
                <a:solidFill>
                  <a:schemeClr val="tx1">
                    <a:lumMod val="50000"/>
                    <a:lumOff val="50000"/>
                  </a:schemeClr>
                </a:solidFill>
              </a:rPr>
              <a:t>.</a:t>
            </a:r>
          </a:p>
        </p:txBody>
      </p:sp>
      <p:sp>
        <p:nvSpPr>
          <p:cNvPr id="11"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1. Inleiding (3)</a:t>
            </a:r>
          </a:p>
        </p:txBody>
      </p:sp>
    </p:spTree>
    <p:extLst>
      <p:ext uri="{BB962C8B-B14F-4D97-AF65-F5344CB8AC3E}">
        <p14:creationId xmlns:p14="http://schemas.microsoft.com/office/powerpoint/2010/main" val="92107757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8"/>
          <p:cNvSpPr txBox="1">
            <a:spLocks/>
          </p:cNvSpPr>
          <p:nvPr/>
        </p:nvSpPr>
        <p:spPr>
          <a:xfrm>
            <a:off x="666668" y="974448"/>
            <a:ext cx="2685425"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err="1">
                <a:ln>
                  <a:noFill/>
                </a:ln>
                <a:solidFill>
                  <a:schemeClr val="accent1"/>
                </a:solidFill>
                <a:effectLst/>
                <a:uLnTx/>
                <a:uFillTx/>
                <a:latin typeface="+mj-lt"/>
                <a:ea typeface="+mn-ea"/>
                <a:cs typeface="+mn-cs"/>
              </a:rPr>
              <a:t>Bij</a:t>
            </a:r>
            <a:r>
              <a:rPr kumimoji="0" lang="en-US" sz="1200" b="1" i="1" u="none" strike="noStrike" kern="1200" cap="none" spc="0" normalizeH="0" baseline="0" noProof="0" dirty="0">
                <a:ln>
                  <a:noFill/>
                </a:ln>
                <a:solidFill>
                  <a:schemeClr val="accent1"/>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ambitie</a:t>
            </a:r>
            <a:r>
              <a:rPr kumimoji="0" lang="en-US" sz="1200" b="1" i="1" u="none" strike="noStrike" kern="1200" cap="none" spc="0" normalizeH="0" baseline="0" noProof="0" dirty="0">
                <a:ln>
                  <a:noFill/>
                </a:ln>
                <a:solidFill>
                  <a:schemeClr val="accent1"/>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passende</a:t>
            </a:r>
            <a:r>
              <a:rPr kumimoji="0" lang="en-US" sz="1200" b="1" i="1" u="none" strike="noStrike" kern="1200" cap="none" spc="0" normalizeH="0" baseline="0" noProof="0" dirty="0">
                <a:ln>
                  <a:noFill/>
                </a:ln>
                <a:solidFill>
                  <a:schemeClr val="accent1"/>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middelen</a:t>
            </a:r>
            <a:endParaRPr kumimoji="0" lang="en-US" sz="1200" b="1" i="1" u="none" strike="noStrike" kern="1200" cap="none" spc="0" normalizeH="0" baseline="0" noProof="0" dirty="0">
              <a:ln>
                <a:noFill/>
              </a:ln>
              <a:solidFill>
                <a:schemeClr val="accent1"/>
              </a:solidFill>
              <a:effectLst/>
              <a:uLnTx/>
              <a:uFillTx/>
              <a:latin typeface="+mj-lt"/>
              <a:ea typeface="+mn-ea"/>
              <a:cs typeface="+mn-cs"/>
            </a:endParaRPr>
          </a:p>
        </p:txBody>
      </p:sp>
      <p:sp>
        <p:nvSpPr>
          <p:cNvPr id="19" name="TextBox 18"/>
          <p:cNvSpPr txBox="1"/>
          <p:nvPr/>
        </p:nvSpPr>
        <p:spPr>
          <a:xfrm>
            <a:off x="666668" y="1208685"/>
            <a:ext cx="2465157" cy="1846659"/>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Het </a:t>
            </a:r>
            <a:r>
              <a:rPr lang="en-US" sz="1000" dirty="0" err="1">
                <a:solidFill>
                  <a:schemeClr val="tx1">
                    <a:lumMod val="50000"/>
                    <a:lumOff val="50000"/>
                  </a:schemeClr>
                </a:solidFill>
              </a:rPr>
              <a:t>beleid</a:t>
            </a:r>
            <a:r>
              <a:rPr lang="en-US" sz="1000" dirty="0">
                <a:solidFill>
                  <a:schemeClr val="tx1">
                    <a:lumMod val="50000"/>
                    <a:lumOff val="50000"/>
                  </a:schemeClr>
                </a:solidFill>
              </a:rPr>
              <a:t> </a:t>
            </a:r>
            <a:r>
              <a:rPr lang="en-US" sz="1000" dirty="0" err="1">
                <a:solidFill>
                  <a:schemeClr val="tx1">
                    <a:lumMod val="50000"/>
                    <a:lumOff val="50000"/>
                  </a:schemeClr>
                </a:solidFill>
              </a:rPr>
              <a:t>werd</a:t>
            </a:r>
            <a:r>
              <a:rPr lang="en-US" sz="1000" dirty="0">
                <a:solidFill>
                  <a:schemeClr val="tx1">
                    <a:lumMod val="50000"/>
                    <a:lumOff val="50000"/>
                  </a:schemeClr>
                </a:solidFill>
              </a:rPr>
              <a:t> </a:t>
            </a:r>
            <a:r>
              <a:rPr lang="en-US" sz="1000" dirty="0" err="1">
                <a:solidFill>
                  <a:schemeClr val="tx1">
                    <a:lumMod val="50000"/>
                    <a:lumOff val="50000"/>
                  </a:schemeClr>
                </a:solidFill>
              </a:rPr>
              <a:t>gekenmerkt</a:t>
            </a:r>
            <a:r>
              <a:rPr lang="en-US" sz="1000" dirty="0">
                <a:solidFill>
                  <a:schemeClr val="tx1">
                    <a:lumMod val="50000"/>
                    <a:lumOff val="50000"/>
                  </a:schemeClr>
                </a:solidFill>
              </a:rPr>
              <a:t> door het </a:t>
            </a:r>
            <a:r>
              <a:rPr lang="en-US" sz="1000" dirty="0" err="1">
                <a:solidFill>
                  <a:schemeClr val="tx1">
                    <a:lumMod val="50000"/>
                    <a:lumOff val="50000"/>
                  </a:schemeClr>
                </a:solidFill>
              </a:rPr>
              <a:t>prioriteren</a:t>
            </a:r>
            <a:r>
              <a:rPr lang="en-US" sz="1000" dirty="0">
                <a:solidFill>
                  <a:schemeClr val="tx1">
                    <a:lumMod val="50000"/>
                    <a:lumOff val="50000"/>
                  </a:schemeClr>
                </a:solidFill>
              </a:rPr>
              <a:t> van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uiteenlopende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In de </a:t>
            </a:r>
            <a:r>
              <a:rPr lang="en-US" sz="1000" dirty="0" err="1">
                <a:solidFill>
                  <a:schemeClr val="tx1">
                    <a:lumMod val="50000"/>
                    <a:lumOff val="50000"/>
                  </a:schemeClr>
                </a:solidFill>
              </a:rPr>
              <a:t>praktijk</a:t>
            </a:r>
            <a:r>
              <a:rPr lang="en-US" sz="1000" dirty="0">
                <a:solidFill>
                  <a:schemeClr val="tx1">
                    <a:lumMod val="50000"/>
                    <a:lumOff val="50000"/>
                  </a:schemeClr>
                </a:solidFill>
              </a:rPr>
              <a:t> </a:t>
            </a:r>
            <a:r>
              <a:rPr lang="en-US" sz="1000" dirty="0" err="1">
                <a:solidFill>
                  <a:schemeClr val="tx1">
                    <a:lumMod val="50000"/>
                    <a:lumOff val="50000"/>
                  </a:schemeClr>
                </a:solidFill>
              </a:rPr>
              <a:t>bleek</a:t>
            </a:r>
            <a:r>
              <a:rPr lang="en-US" sz="1000" dirty="0">
                <a:solidFill>
                  <a:schemeClr val="tx1">
                    <a:lumMod val="50000"/>
                    <a:lumOff val="50000"/>
                  </a:schemeClr>
                </a:solidFill>
              </a:rPr>
              <a:t> het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om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in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beleid</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geven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opstellen</a:t>
            </a:r>
            <a:r>
              <a:rPr lang="en-US" sz="1000" dirty="0">
                <a:solidFill>
                  <a:schemeClr val="tx1">
                    <a:lumMod val="50000"/>
                    <a:lumOff val="50000"/>
                  </a:schemeClr>
                </a:solidFill>
              </a:rPr>
              <a:t> van </a:t>
            </a:r>
            <a:r>
              <a:rPr lang="en-US" sz="1000" dirty="0" err="1">
                <a:solidFill>
                  <a:schemeClr val="tx1">
                    <a:lumMod val="50000"/>
                    <a:lumOff val="50000"/>
                  </a:schemeClr>
                </a:solidFill>
              </a:rPr>
              <a:t>dit</a:t>
            </a:r>
            <a:r>
              <a:rPr lang="en-US" sz="1000" dirty="0">
                <a:solidFill>
                  <a:schemeClr val="tx1">
                    <a:lumMod val="50000"/>
                    <a:lumOff val="50000"/>
                  </a:schemeClr>
                </a:solidFill>
              </a:rPr>
              <a:t> plan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realistisch</a:t>
            </a:r>
            <a:r>
              <a:rPr lang="en-US" sz="1000" dirty="0">
                <a:solidFill>
                  <a:schemeClr val="tx1">
                    <a:lumMod val="50000"/>
                    <a:lumOff val="50000"/>
                  </a:schemeClr>
                </a:solidFill>
              </a:rPr>
              <a:t> </a:t>
            </a:r>
            <a:r>
              <a:rPr lang="en-US" sz="1000" dirty="0" err="1">
                <a:solidFill>
                  <a:schemeClr val="tx1">
                    <a:lumMod val="50000"/>
                    <a:lumOff val="50000"/>
                  </a:schemeClr>
                </a:solidFill>
              </a:rPr>
              <a:t>ambitieniveau</a:t>
            </a:r>
            <a:r>
              <a:rPr lang="en-US" sz="1000" dirty="0">
                <a:solidFill>
                  <a:schemeClr val="tx1">
                    <a:lumMod val="50000"/>
                    <a:lumOff val="50000"/>
                  </a:schemeClr>
                </a:solidFill>
              </a:rPr>
              <a:t> </a:t>
            </a:r>
            <a:r>
              <a:rPr lang="en-US" sz="1000" dirty="0" err="1">
                <a:solidFill>
                  <a:schemeClr val="tx1">
                    <a:lumMod val="50000"/>
                    <a:lumOff val="50000"/>
                  </a:schemeClr>
                </a:solidFill>
              </a:rPr>
              <a:t>aangehouden</a:t>
            </a:r>
            <a:r>
              <a:rPr lang="en-US" sz="1000" dirty="0">
                <a:solidFill>
                  <a:schemeClr val="tx1">
                    <a:lumMod val="50000"/>
                    <a:lumOff val="50000"/>
                  </a:schemeClr>
                </a:solidFill>
              </a:rPr>
              <a:t> </a:t>
            </a:r>
            <a:r>
              <a:rPr lang="en-US" sz="1000" dirty="0" err="1">
                <a:solidFill>
                  <a:schemeClr val="tx1">
                    <a:lumMod val="50000"/>
                    <a:lumOff val="50000"/>
                  </a:schemeClr>
                </a:solidFill>
              </a:rPr>
              <a:t>passend</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huidige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en </a:t>
            </a:r>
            <a:r>
              <a:rPr lang="en-US" sz="1000" dirty="0" err="1">
                <a:solidFill>
                  <a:schemeClr val="tx1">
                    <a:lumMod val="50000"/>
                    <a:lumOff val="50000"/>
                  </a:schemeClr>
                </a:solidFill>
              </a:rPr>
              <a:t>rekening</a:t>
            </a:r>
            <a:r>
              <a:rPr lang="en-US" sz="1000" dirty="0">
                <a:solidFill>
                  <a:schemeClr val="tx1">
                    <a:lumMod val="50000"/>
                    <a:lumOff val="50000"/>
                  </a:schemeClr>
                </a:solidFill>
              </a:rPr>
              <a:t> </a:t>
            </a:r>
            <a:r>
              <a:rPr lang="en-US" sz="1000" dirty="0" err="1">
                <a:solidFill>
                  <a:schemeClr val="tx1">
                    <a:lumMod val="50000"/>
                    <a:lumOff val="50000"/>
                  </a:schemeClr>
                </a:solidFill>
              </a:rPr>
              <a:t>houdend</a:t>
            </a:r>
            <a:r>
              <a:rPr lang="en-US" sz="1000" dirty="0">
                <a:solidFill>
                  <a:schemeClr val="tx1">
                    <a:lumMod val="50000"/>
                    <a:lumOff val="50000"/>
                  </a:schemeClr>
                </a:solidFill>
              </a:rPr>
              <a:t> met de </a:t>
            </a:r>
            <a:r>
              <a:rPr lang="en-US" sz="1000" dirty="0" err="1">
                <a:solidFill>
                  <a:schemeClr val="tx1">
                    <a:lumMod val="50000"/>
                    <a:lumOff val="50000"/>
                  </a:schemeClr>
                </a:solidFill>
              </a:rPr>
              <a:t>beschikbare</a:t>
            </a:r>
            <a:r>
              <a:rPr lang="en-US" sz="1000" dirty="0">
                <a:solidFill>
                  <a:schemeClr val="tx1">
                    <a:lumMod val="50000"/>
                    <a:lumOff val="50000"/>
                  </a:schemeClr>
                </a:solidFill>
              </a:rPr>
              <a:t> </a:t>
            </a:r>
            <a:r>
              <a:rPr lang="en-US" sz="1000" dirty="0" err="1">
                <a:solidFill>
                  <a:schemeClr val="tx1">
                    <a:lumMod val="50000"/>
                    <a:lumOff val="50000"/>
                  </a:schemeClr>
                </a:solidFill>
              </a:rPr>
              <a:t>capaciteit</a:t>
            </a:r>
            <a:r>
              <a:rPr lang="en-US" sz="1000" dirty="0">
                <a:solidFill>
                  <a:schemeClr val="tx1">
                    <a:lumMod val="50000"/>
                    <a:lumOff val="50000"/>
                  </a:schemeClr>
                </a:solidFill>
              </a:rPr>
              <a:t> en </a:t>
            </a:r>
            <a:r>
              <a:rPr lang="en-US" sz="1000" dirty="0" err="1">
                <a:solidFill>
                  <a:schemeClr val="tx1">
                    <a:lumMod val="50000"/>
                    <a:lumOff val="50000"/>
                  </a:schemeClr>
                </a:solidFill>
              </a:rPr>
              <a:t>middelen</a:t>
            </a:r>
            <a:r>
              <a:rPr lang="en-US" sz="1000" dirty="0">
                <a:solidFill>
                  <a:schemeClr val="tx1">
                    <a:lumMod val="50000"/>
                    <a:lumOff val="50000"/>
                  </a:schemeClr>
                </a:solidFill>
              </a:rPr>
              <a:t>. </a:t>
            </a:r>
            <a:r>
              <a:rPr lang="en-US" sz="1000" dirty="0" err="1">
                <a:solidFill>
                  <a:schemeClr val="tx1">
                    <a:lumMod val="50000"/>
                    <a:lumOff val="50000"/>
                  </a:schemeClr>
                </a:solidFill>
              </a:rPr>
              <a:t>Daar</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volledig</a:t>
            </a:r>
            <a:r>
              <a:rPr lang="en-US" sz="1000" dirty="0">
                <a:solidFill>
                  <a:schemeClr val="tx1">
                    <a:lumMod val="50000"/>
                    <a:lumOff val="50000"/>
                  </a:schemeClr>
                </a:solidFill>
              </a:rPr>
              <a:t> </a:t>
            </a:r>
            <a:r>
              <a:rPr lang="en-US" sz="1000" dirty="0" err="1">
                <a:solidFill>
                  <a:schemeClr val="tx1">
                    <a:lumMod val="50000"/>
                    <a:lumOff val="50000"/>
                  </a:schemeClr>
                </a:solidFill>
              </a:rPr>
              <a:t>behaalde</a:t>
            </a:r>
            <a:r>
              <a:rPr lang="en-US" sz="1000" dirty="0">
                <a:solidFill>
                  <a:schemeClr val="tx1">
                    <a:lumMod val="50000"/>
                    <a:lumOff val="50000"/>
                  </a:schemeClr>
                </a:solidFill>
              </a:rPr>
              <a:t> </a:t>
            </a:r>
            <a:r>
              <a:rPr lang="en-US" sz="1000" dirty="0" err="1">
                <a:solidFill>
                  <a:schemeClr val="tx1">
                    <a:lumMod val="50000"/>
                    <a:lumOff val="50000"/>
                  </a:schemeClr>
                </a:solidFill>
              </a:rPr>
              <a:t>doelstellingen</a:t>
            </a:r>
            <a:r>
              <a:rPr lang="en-US" sz="1000" dirty="0">
                <a:solidFill>
                  <a:schemeClr val="tx1">
                    <a:lumMod val="50000"/>
                    <a:lumOff val="50000"/>
                  </a:schemeClr>
                </a:solidFill>
              </a:rPr>
              <a:t> </a:t>
            </a:r>
            <a:r>
              <a:rPr lang="en-US" sz="1000" dirty="0" err="1">
                <a:solidFill>
                  <a:schemeClr val="tx1">
                    <a:lumMod val="50000"/>
                    <a:lumOff val="50000"/>
                  </a:schemeClr>
                </a:solidFill>
              </a:rPr>
              <a:t>uit</a:t>
            </a:r>
            <a:r>
              <a:rPr lang="en-US" sz="1000" dirty="0">
                <a:solidFill>
                  <a:schemeClr val="tx1">
                    <a:lumMod val="50000"/>
                    <a:lumOff val="50000"/>
                  </a:schemeClr>
                </a:solidFill>
              </a:rPr>
              <a:t> het IVP 2014-2017 </a:t>
            </a:r>
            <a:r>
              <a:rPr lang="en-US" sz="1000" dirty="0" err="1">
                <a:solidFill>
                  <a:schemeClr val="tx1">
                    <a:lumMod val="50000"/>
                    <a:lumOff val="50000"/>
                  </a:schemeClr>
                </a:solidFill>
              </a:rPr>
              <a:t>overgenomen</a:t>
            </a:r>
            <a:r>
              <a:rPr lang="en-US" sz="1000" dirty="0">
                <a:solidFill>
                  <a:schemeClr val="tx1">
                    <a:lumMod val="50000"/>
                    <a:lumOff val="50000"/>
                  </a:schemeClr>
                </a:solidFill>
              </a:rPr>
              <a:t> in het </a:t>
            </a:r>
            <a:r>
              <a:rPr lang="en-US" sz="1000" dirty="0" err="1">
                <a:solidFill>
                  <a:schemeClr val="tx1">
                    <a:lumMod val="50000"/>
                    <a:lumOff val="50000"/>
                  </a:schemeClr>
                </a:solidFill>
              </a:rPr>
              <a:t>huidige</a:t>
            </a:r>
            <a:r>
              <a:rPr lang="en-US" sz="1000" dirty="0">
                <a:solidFill>
                  <a:schemeClr val="tx1">
                    <a:lumMod val="50000"/>
                    <a:lumOff val="50000"/>
                  </a:schemeClr>
                </a:solidFill>
              </a:rPr>
              <a:t> IVP.</a:t>
            </a:r>
          </a:p>
        </p:txBody>
      </p:sp>
      <p:sp>
        <p:nvSpPr>
          <p:cNvPr id="22" name="Text Placeholder 8"/>
          <p:cNvSpPr txBox="1">
            <a:spLocks/>
          </p:cNvSpPr>
          <p:nvPr/>
        </p:nvSpPr>
        <p:spPr>
          <a:xfrm>
            <a:off x="3352093" y="974448"/>
            <a:ext cx="2465157"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a:ln>
                  <a:noFill/>
                </a:ln>
                <a:solidFill>
                  <a:schemeClr val="accent2"/>
                </a:solidFill>
                <a:effectLst/>
                <a:uLnTx/>
                <a:uFillTx/>
                <a:latin typeface="+mj-lt"/>
                <a:ea typeface="+mn-ea"/>
                <a:cs typeface="+mn-cs"/>
              </a:rPr>
              <a:t>Van Ad Hoc </a:t>
            </a:r>
            <a:r>
              <a:rPr kumimoji="0" lang="en-US" sz="1200" b="1" i="1" u="none" strike="noStrike" kern="1200" cap="none" spc="0" normalizeH="0" baseline="0" noProof="0" dirty="0" err="1">
                <a:ln>
                  <a:noFill/>
                </a:ln>
                <a:solidFill>
                  <a:schemeClr val="accent2"/>
                </a:solidFill>
                <a:effectLst/>
                <a:uLnTx/>
                <a:uFillTx/>
                <a:latin typeface="+mj-lt"/>
                <a:ea typeface="+mn-ea"/>
                <a:cs typeface="+mn-cs"/>
              </a:rPr>
              <a:t>naar</a:t>
            </a:r>
            <a:r>
              <a:rPr kumimoji="0" lang="en-US" sz="1200" b="1" i="1" u="none" strike="noStrike" kern="1200" cap="none" spc="0" normalizeH="0" baseline="0" noProof="0" dirty="0">
                <a:ln>
                  <a:noFill/>
                </a:ln>
                <a:solidFill>
                  <a:schemeClr val="accent2"/>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2"/>
                </a:solidFill>
                <a:effectLst/>
                <a:uLnTx/>
                <a:uFillTx/>
                <a:latin typeface="+mj-lt"/>
                <a:ea typeface="+mn-ea"/>
                <a:cs typeface="+mn-cs"/>
              </a:rPr>
              <a:t>Proces</a:t>
            </a:r>
            <a:endParaRPr kumimoji="0" lang="en-US" sz="1200" b="1" i="1" u="none" strike="noStrike" kern="1200" cap="none" spc="0" normalizeH="0" baseline="0" noProof="0" dirty="0">
              <a:ln>
                <a:noFill/>
              </a:ln>
              <a:solidFill>
                <a:schemeClr val="accent2"/>
              </a:solidFill>
              <a:effectLst/>
              <a:uLnTx/>
              <a:uFillTx/>
              <a:latin typeface="+mj-lt"/>
              <a:ea typeface="+mn-ea"/>
              <a:cs typeface="+mn-cs"/>
            </a:endParaRPr>
          </a:p>
        </p:txBody>
      </p:sp>
      <p:sp>
        <p:nvSpPr>
          <p:cNvPr id="23" name="TextBox 22"/>
          <p:cNvSpPr txBox="1"/>
          <p:nvPr/>
        </p:nvSpPr>
        <p:spPr>
          <a:xfrm>
            <a:off x="3352093" y="1208686"/>
            <a:ext cx="2465157" cy="1538883"/>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nog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gewerkt</a:t>
            </a:r>
            <a:r>
              <a:rPr lang="en-US" sz="1000" dirty="0">
                <a:solidFill>
                  <a:schemeClr val="tx1">
                    <a:lumMod val="50000"/>
                    <a:lumOff val="50000"/>
                  </a:schemeClr>
                </a:solidFill>
              </a:rPr>
              <a:t> op </a:t>
            </a:r>
            <a:r>
              <a:rPr lang="en-US" sz="1000" dirty="0" err="1">
                <a:solidFill>
                  <a:schemeClr val="tx1">
                    <a:lumMod val="50000"/>
                    <a:lumOff val="50000"/>
                  </a:schemeClr>
                </a:solidFill>
              </a:rPr>
              <a:t>inhoud</a:t>
            </a:r>
            <a:r>
              <a:rPr lang="en-US" sz="1000" dirty="0">
                <a:solidFill>
                  <a:schemeClr val="tx1">
                    <a:lumMod val="50000"/>
                    <a:lumOff val="50000"/>
                  </a:schemeClr>
                </a:solidFill>
              </a:rPr>
              <a:t>. </a:t>
            </a:r>
            <a:r>
              <a:rPr lang="en-US" sz="1000" dirty="0" err="1">
                <a:solidFill>
                  <a:schemeClr val="tx1">
                    <a:lumMod val="50000"/>
                    <a:lumOff val="50000"/>
                  </a:schemeClr>
                </a:solidFill>
              </a:rPr>
              <a:t>Zowel</a:t>
            </a:r>
            <a:r>
              <a:rPr lang="en-US" sz="1000" dirty="0">
                <a:solidFill>
                  <a:schemeClr val="tx1">
                    <a:lumMod val="50000"/>
                    <a:lumOff val="50000"/>
                  </a:schemeClr>
                </a:solidFill>
              </a:rPr>
              <a:t> </a:t>
            </a:r>
            <a:r>
              <a:rPr lang="en-US" sz="1000" dirty="0" err="1">
                <a:solidFill>
                  <a:schemeClr val="tx1">
                    <a:lumMod val="50000"/>
                    <a:lumOff val="50000"/>
                  </a:schemeClr>
                </a:solidFill>
              </a:rPr>
              <a:t>ambtelijk</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bestuurlijk</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vraagstukken</a:t>
            </a:r>
            <a:r>
              <a:rPr lang="en-US" sz="1000" dirty="0">
                <a:solidFill>
                  <a:schemeClr val="tx1">
                    <a:lumMod val="50000"/>
                    <a:lumOff val="50000"/>
                  </a:schemeClr>
                </a:solidFill>
              </a:rPr>
              <a:t> of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snel</a:t>
            </a:r>
            <a:r>
              <a:rPr lang="en-US" sz="1000" dirty="0">
                <a:solidFill>
                  <a:schemeClr val="tx1">
                    <a:lumMod val="50000"/>
                    <a:lumOff val="50000"/>
                  </a:schemeClr>
                </a:solidFill>
              </a:rPr>
              <a:t> </a:t>
            </a:r>
            <a:r>
              <a:rPr lang="en-US" sz="1000" dirty="0" err="1">
                <a:solidFill>
                  <a:schemeClr val="tx1">
                    <a:lumMod val="50000"/>
                    <a:lumOff val="50000"/>
                  </a:schemeClr>
                </a:solidFill>
              </a:rPr>
              <a:t>opgestart</a:t>
            </a:r>
            <a:r>
              <a:rPr lang="en-US" sz="1000" dirty="0">
                <a:solidFill>
                  <a:schemeClr val="tx1">
                    <a:lumMod val="50000"/>
                    <a:lumOff val="50000"/>
                  </a:schemeClr>
                </a:solidFill>
              </a:rPr>
              <a:t>, </a:t>
            </a:r>
            <a:r>
              <a:rPr lang="en-US" sz="1000" dirty="0" err="1">
                <a:solidFill>
                  <a:schemeClr val="tx1">
                    <a:lumMod val="50000"/>
                    <a:lumOff val="50000"/>
                  </a:schemeClr>
                </a:solidFill>
              </a:rPr>
              <a:t>veelal</a:t>
            </a:r>
            <a:r>
              <a:rPr lang="en-US" sz="1000" dirty="0">
                <a:solidFill>
                  <a:schemeClr val="tx1">
                    <a:lumMod val="50000"/>
                    <a:lumOff val="50000"/>
                  </a:schemeClr>
                </a:solidFill>
              </a:rPr>
              <a:t> </a:t>
            </a:r>
            <a:r>
              <a:rPr lang="en-US" sz="1000" dirty="0" err="1">
                <a:solidFill>
                  <a:schemeClr val="tx1">
                    <a:lumMod val="50000"/>
                    <a:lumOff val="50000"/>
                  </a:schemeClr>
                </a:solidFill>
              </a:rPr>
              <a:t>ontbreekt</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de </a:t>
            </a:r>
            <a:r>
              <a:rPr lang="en-US" sz="1000" dirty="0" err="1">
                <a:solidFill>
                  <a:schemeClr val="tx1">
                    <a:lumMod val="50000"/>
                    <a:lumOff val="50000"/>
                  </a:schemeClr>
                </a:solidFill>
              </a:rPr>
              <a:t>procesregie</a:t>
            </a:r>
            <a:r>
              <a:rPr lang="en-US" sz="1000" dirty="0">
                <a:solidFill>
                  <a:schemeClr val="tx1">
                    <a:lumMod val="50000"/>
                    <a:lumOff val="50000"/>
                  </a:schemeClr>
                </a:solidFill>
              </a:rPr>
              <a:t>. </a:t>
            </a:r>
            <a:r>
              <a:rPr lang="en-US" sz="1000" dirty="0" err="1">
                <a:solidFill>
                  <a:schemeClr val="tx1">
                    <a:lumMod val="50000"/>
                    <a:lumOff val="50000"/>
                  </a:schemeClr>
                </a:solidFill>
              </a:rPr>
              <a:t>Hierdoor</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afgerond</a:t>
            </a:r>
            <a:r>
              <a:rPr lang="en-US" sz="1000" dirty="0">
                <a:solidFill>
                  <a:schemeClr val="tx1">
                    <a:lumMod val="50000"/>
                    <a:lumOff val="50000"/>
                  </a:schemeClr>
                </a:solidFill>
              </a:rPr>
              <a:t> of </a:t>
            </a:r>
            <a:r>
              <a:rPr lang="en-US" sz="1000" dirty="0" err="1">
                <a:solidFill>
                  <a:schemeClr val="tx1">
                    <a:lumMod val="50000"/>
                    <a:lumOff val="50000"/>
                  </a:schemeClr>
                </a:solidFill>
              </a:rPr>
              <a:t>blijven</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/dossiers </a:t>
            </a:r>
            <a:r>
              <a:rPr lang="en-US" sz="1000" dirty="0" err="1">
                <a:solidFill>
                  <a:schemeClr val="tx1">
                    <a:lumMod val="50000"/>
                    <a:lumOff val="50000"/>
                  </a:schemeClr>
                </a:solidFill>
              </a:rPr>
              <a:t>onnodig</a:t>
            </a:r>
            <a:r>
              <a:rPr lang="en-US" sz="1000" dirty="0">
                <a:solidFill>
                  <a:schemeClr val="tx1">
                    <a:lumMod val="50000"/>
                    <a:lumOff val="50000"/>
                  </a:schemeClr>
                </a:solidFill>
              </a:rPr>
              <a:t> </a:t>
            </a:r>
            <a:r>
              <a:rPr lang="en-US" sz="1000" dirty="0" err="1">
                <a:solidFill>
                  <a:schemeClr val="tx1">
                    <a:lumMod val="50000"/>
                    <a:lumOff val="50000"/>
                  </a:schemeClr>
                </a:solidFill>
              </a:rPr>
              <a:t>lang</a:t>
            </a:r>
            <a:r>
              <a:rPr lang="en-US" sz="1000" dirty="0">
                <a:solidFill>
                  <a:schemeClr val="tx1">
                    <a:lumMod val="50000"/>
                    <a:lumOff val="50000"/>
                  </a:schemeClr>
                </a:solidFill>
              </a:rPr>
              <a:t> </a:t>
            </a:r>
            <a:r>
              <a:rPr lang="en-US" sz="1000" dirty="0" err="1">
                <a:solidFill>
                  <a:schemeClr val="tx1">
                    <a:lumMod val="50000"/>
                    <a:lumOff val="50000"/>
                  </a:schemeClr>
                </a:solidFill>
              </a:rPr>
              <a:t>liggen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ontbreken</a:t>
            </a:r>
            <a:r>
              <a:rPr lang="en-US" sz="1000" dirty="0">
                <a:solidFill>
                  <a:schemeClr val="tx1">
                    <a:lumMod val="50000"/>
                    <a:lumOff val="50000"/>
                  </a:schemeClr>
                </a:solidFill>
              </a:rPr>
              <a:t> in </a:t>
            </a:r>
            <a:r>
              <a:rPr lang="en-US" sz="1000" dirty="0" err="1">
                <a:solidFill>
                  <a:schemeClr val="tx1">
                    <a:lumMod val="50000"/>
                    <a:lumOff val="50000"/>
                  </a:schemeClr>
                </a:solidFill>
              </a:rPr>
              <a:t>enkele</a:t>
            </a:r>
            <a:r>
              <a:rPr lang="en-US" sz="1000" dirty="0">
                <a:solidFill>
                  <a:schemeClr val="tx1">
                    <a:lumMod val="50000"/>
                    <a:lumOff val="50000"/>
                  </a:schemeClr>
                </a:solidFill>
              </a:rPr>
              <a:t> </a:t>
            </a:r>
            <a:r>
              <a:rPr lang="en-US" sz="1000" dirty="0" err="1">
                <a:solidFill>
                  <a:schemeClr val="tx1">
                    <a:lumMod val="50000"/>
                    <a:lumOff val="50000"/>
                  </a:schemeClr>
                </a:solidFill>
              </a:rPr>
              <a:t>gevallen</a:t>
            </a:r>
            <a:r>
              <a:rPr lang="en-US" sz="1000" dirty="0">
                <a:solidFill>
                  <a:schemeClr val="tx1">
                    <a:lumMod val="50000"/>
                    <a:lumOff val="50000"/>
                  </a:schemeClr>
                </a:solidFill>
              </a:rPr>
              <a:t> </a:t>
            </a:r>
            <a:r>
              <a:rPr lang="en-US" sz="1000" dirty="0" err="1">
                <a:solidFill>
                  <a:schemeClr val="tx1">
                    <a:lumMod val="50000"/>
                    <a:lumOff val="50000"/>
                  </a:schemeClr>
                </a:solidFill>
              </a:rPr>
              <a:t>uiteindelijk</a:t>
            </a:r>
            <a:r>
              <a:rPr lang="en-US" sz="1000" dirty="0">
                <a:solidFill>
                  <a:schemeClr val="tx1">
                    <a:lumMod val="50000"/>
                    <a:lumOff val="50000"/>
                  </a:schemeClr>
                </a:solidFill>
              </a:rPr>
              <a:t> de </a:t>
            </a:r>
            <a:r>
              <a:rPr lang="en-US" sz="1000" dirty="0" err="1">
                <a:solidFill>
                  <a:schemeClr val="tx1">
                    <a:lumMod val="50000"/>
                    <a:lumOff val="50000"/>
                  </a:schemeClr>
                </a:solidFill>
              </a:rPr>
              <a:t>middelen</a:t>
            </a:r>
            <a:r>
              <a:rPr lang="en-US" sz="1000" dirty="0">
                <a:solidFill>
                  <a:schemeClr val="tx1">
                    <a:lumMod val="50000"/>
                    <a:lumOff val="50000"/>
                  </a:schemeClr>
                </a:solidFill>
              </a:rPr>
              <a:t> om tot de </a:t>
            </a:r>
            <a:r>
              <a:rPr lang="en-US" sz="1000" dirty="0" err="1">
                <a:solidFill>
                  <a:schemeClr val="tx1">
                    <a:lumMod val="50000"/>
                    <a:lumOff val="50000"/>
                  </a:schemeClr>
                </a:solidFill>
              </a:rPr>
              <a:t>uitvoering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komen</a:t>
            </a:r>
            <a:r>
              <a:rPr lang="en-US" sz="1000" dirty="0">
                <a:solidFill>
                  <a:schemeClr val="tx1">
                    <a:lumMod val="50000"/>
                    <a:lumOff val="50000"/>
                  </a:schemeClr>
                </a:solidFill>
              </a:rPr>
              <a:t> van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p>
        </p:txBody>
      </p:sp>
      <p:sp>
        <p:nvSpPr>
          <p:cNvPr id="24" name="Text Placeholder 8"/>
          <p:cNvSpPr txBox="1">
            <a:spLocks/>
          </p:cNvSpPr>
          <p:nvPr/>
        </p:nvSpPr>
        <p:spPr>
          <a:xfrm>
            <a:off x="6012175" y="974448"/>
            <a:ext cx="2465157"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1.5 </a:t>
            </a:r>
            <a:r>
              <a:rPr kumimoji="0" lang="en-US" sz="1400" b="1" i="0" u="none" strike="noStrike" kern="1200" cap="none" spc="0" normalizeH="0" baseline="0" noProof="0" dirty="0" err="1">
                <a:ln>
                  <a:noFill/>
                </a:ln>
                <a:solidFill>
                  <a:schemeClr val="accent3"/>
                </a:solidFill>
                <a:effectLst/>
                <a:uLnTx/>
                <a:uFillTx/>
                <a:latin typeface="+mj-lt"/>
                <a:ea typeface="+mn-ea"/>
                <a:cs typeface="+mn-cs"/>
              </a:rPr>
              <a:t>Leeswijzer</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25" name="TextBox 24"/>
          <p:cNvSpPr txBox="1"/>
          <p:nvPr/>
        </p:nvSpPr>
        <p:spPr>
          <a:xfrm>
            <a:off x="6012175" y="1208685"/>
            <a:ext cx="2465157" cy="2154436"/>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Hoofdstuk</a:t>
            </a:r>
            <a:r>
              <a:rPr lang="en-US" sz="1000" dirty="0">
                <a:solidFill>
                  <a:schemeClr val="tx1">
                    <a:lumMod val="50000"/>
                    <a:lumOff val="50000"/>
                  </a:schemeClr>
                </a:solidFill>
              </a:rPr>
              <a:t> 2:	</a:t>
            </a:r>
          </a:p>
          <a:p>
            <a:pPr algn="just"/>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uitgangspunten</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visie</a:t>
            </a:r>
            <a:r>
              <a:rPr lang="en-US" sz="1000" dirty="0">
                <a:solidFill>
                  <a:schemeClr val="tx1">
                    <a:lumMod val="50000"/>
                    <a:lumOff val="50000"/>
                  </a:schemeClr>
                </a:solidFill>
              </a:rPr>
              <a:t>, </a:t>
            </a:r>
            <a:r>
              <a:rPr lang="en-US" sz="1000" dirty="0" err="1">
                <a:solidFill>
                  <a:schemeClr val="tx1">
                    <a:lumMod val="50000"/>
                    <a:lumOff val="50000"/>
                  </a:schemeClr>
                </a:solidFill>
              </a:rPr>
              <a:t>doelstellingen</a:t>
            </a:r>
            <a:r>
              <a:rPr lang="en-US" sz="1000" dirty="0">
                <a:solidFill>
                  <a:schemeClr val="tx1">
                    <a:lumMod val="50000"/>
                    <a:lumOff val="50000"/>
                  </a:schemeClr>
                </a:solidFill>
              </a:rPr>
              <a:t> en </a:t>
            </a:r>
            <a:r>
              <a:rPr lang="en-US" sz="1000" dirty="0" err="1">
                <a:solidFill>
                  <a:schemeClr val="tx1">
                    <a:lumMod val="50000"/>
                    <a:lumOff val="50000"/>
                  </a:schemeClr>
                </a:solidFill>
              </a:rPr>
              <a:t>uitgangspunten</a:t>
            </a:r>
            <a:r>
              <a:rPr lang="en-US" sz="1000" dirty="0">
                <a:solidFill>
                  <a:schemeClr val="tx1">
                    <a:lumMod val="50000"/>
                    <a:lumOff val="50000"/>
                  </a:schemeClr>
                </a:solidFill>
              </a:rPr>
              <a:t>. </a:t>
            </a:r>
          </a:p>
          <a:p>
            <a:pPr algn="just"/>
            <a:endParaRPr lang="en-US" sz="1000" dirty="0">
              <a:solidFill>
                <a:schemeClr val="tx1">
                  <a:lumMod val="50000"/>
                  <a:lumOff val="50000"/>
                </a:schemeClr>
              </a:solidFill>
            </a:endParaRPr>
          </a:p>
          <a:p>
            <a:pPr algn="just"/>
            <a:r>
              <a:rPr lang="en-US" sz="1000" dirty="0" err="1">
                <a:solidFill>
                  <a:schemeClr val="tx1">
                    <a:lumMod val="50000"/>
                    <a:lumOff val="50000"/>
                  </a:schemeClr>
                </a:solidFill>
              </a:rPr>
              <a:t>Hoofdstuk</a:t>
            </a:r>
            <a:r>
              <a:rPr lang="en-US" sz="1000" dirty="0">
                <a:solidFill>
                  <a:schemeClr val="tx1">
                    <a:lumMod val="50000"/>
                    <a:lumOff val="50000"/>
                  </a:schemeClr>
                </a:solidFill>
              </a:rPr>
              <a:t> 3:	</a:t>
            </a:r>
          </a:p>
          <a:p>
            <a:pPr algn="just"/>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en de </a:t>
            </a:r>
            <a:r>
              <a:rPr lang="en-US" sz="1000" dirty="0" err="1">
                <a:solidFill>
                  <a:schemeClr val="tx1">
                    <a:lumMod val="50000"/>
                    <a:lumOff val="50000"/>
                  </a:schemeClr>
                </a:solidFill>
              </a:rPr>
              <a:t>daarbinnen</a:t>
            </a:r>
            <a:r>
              <a:rPr lang="en-US" sz="1000" dirty="0">
                <a:solidFill>
                  <a:schemeClr val="tx1">
                    <a:lumMod val="50000"/>
                    <a:lumOff val="50000"/>
                  </a:schemeClr>
                </a:solidFill>
              </a:rPr>
              <a:t> </a:t>
            </a:r>
            <a:r>
              <a:rPr lang="en-US" sz="1000" dirty="0" err="1">
                <a:solidFill>
                  <a:schemeClr val="tx1">
                    <a:lumMod val="50000"/>
                    <a:lumOff val="50000"/>
                  </a:schemeClr>
                </a:solidFill>
              </a:rPr>
              <a:t>geprioriteerde</a:t>
            </a:r>
            <a:r>
              <a:rPr lang="en-US" sz="1000" dirty="0">
                <a:solidFill>
                  <a:schemeClr val="tx1">
                    <a:lumMod val="50000"/>
                    <a:lumOff val="50000"/>
                  </a:schemeClr>
                </a:solidFill>
              </a:rPr>
              <a:t> </a:t>
            </a:r>
            <a:r>
              <a:rPr lang="en-US" sz="1000" dirty="0" err="1">
                <a:solidFill>
                  <a:schemeClr val="tx1">
                    <a:lumMod val="50000"/>
                    <a:lumOff val="50000"/>
                  </a:schemeClr>
                </a:solidFill>
              </a:rPr>
              <a:t>onderwerpen</a:t>
            </a:r>
            <a:r>
              <a:rPr lang="en-US" sz="1000" dirty="0">
                <a:solidFill>
                  <a:schemeClr val="tx1">
                    <a:lumMod val="50000"/>
                    <a:lumOff val="50000"/>
                  </a:schemeClr>
                </a:solidFill>
              </a:rPr>
              <a:t>. Per </a:t>
            </a:r>
            <a:r>
              <a:rPr lang="en-US" sz="1000" dirty="0" err="1">
                <a:solidFill>
                  <a:schemeClr val="tx1">
                    <a:lumMod val="50000"/>
                    <a:lumOff val="50000"/>
                  </a:schemeClr>
                </a:solidFill>
              </a:rPr>
              <a:t>onderwerp</a:t>
            </a:r>
            <a:r>
              <a:rPr lang="en-US" sz="1000" dirty="0">
                <a:solidFill>
                  <a:schemeClr val="tx1">
                    <a:lumMod val="50000"/>
                    <a:lumOff val="50000"/>
                  </a:schemeClr>
                </a:solidFill>
              </a:rPr>
              <a:t> is </a:t>
            </a:r>
            <a:r>
              <a:rPr lang="en-US" sz="1000" dirty="0" err="1">
                <a:solidFill>
                  <a:schemeClr val="tx1">
                    <a:lumMod val="50000"/>
                    <a:lumOff val="50000"/>
                  </a:schemeClr>
                </a:solidFill>
              </a:rPr>
              <a:t>beschreven</a:t>
            </a:r>
            <a:r>
              <a:rPr lang="en-US" sz="1000" dirty="0">
                <a:solidFill>
                  <a:schemeClr val="tx1">
                    <a:lumMod val="50000"/>
                    <a:lumOff val="50000"/>
                  </a:schemeClr>
                </a:solidFill>
              </a:rPr>
              <a:t> </a:t>
            </a:r>
            <a:r>
              <a:rPr lang="en-US" sz="1000" dirty="0" err="1">
                <a:solidFill>
                  <a:schemeClr val="tx1">
                    <a:lumMod val="50000"/>
                    <a:lumOff val="50000"/>
                  </a:schemeClr>
                </a:solidFill>
              </a:rPr>
              <a:t>wat</a:t>
            </a:r>
            <a:r>
              <a:rPr lang="en-US" sz="1000" dirty="0">
                <a:solidFill>
                  <a:schemeClr val="tx1">
                    <a:lumMod val="50000"/>
                    <a:lumOff val="50000"/>
                  </a:schemeClr>
                </a:solidFill>
              </a:rPr>
              <a:t> het </a:t>
            </a:r>
            <a:r>
              <a:rPr lang="en-US" sz="1000" dirty="0" err="1">
                <a:solidFill>
                  <a:schemeClr val="tx1">
                    <a:lumMod val="50000"/>
                    <a:lumOff val="50000"/>
                  </a:schemeClr>
                </a:solidFill>
              </a:rPr>
              <a:t>inhoudt</a:t>
            </a:r>
            <a:r>
              <a:rPr lang="en-US" sz="1000" dirty="0">
                <a:solidFill>
                  <a:schemeClr val="tx1">
                    <a:lumMod val="50000"/>
                    <a:lumOff val="50000"/>
                  </a:schemeClr>
                </a:solidFill>
              </a:rPr>
              <a:t>, </a:t>
            </a:r>
            <a:r>
              <a:rPr lang="en-US" sz="1000" dirty="0" err="1">
                <a:solidFill>
                  <a:schemeClr val="tx1">
                    <a:lumMod val="50000"/>
                    <a:lumOff val="50000"/>
                  </a:schemeClr>
                </a:solidFill>
              </a:rPr>
              <a:t>waarom</a:t>
            </a:r>
            <a:r>
              <a:rPr lang="en-US" sz="1000" dirty="0">
                <a:solidFill>
                  <a:schemeClr val="tx1">
                    <a:lumMod val="50000"/>
                    <a:lumOff val="50000"/>
                  </a:schemeClr>
                </a:solidFill>
              </a:rPr>
              <a:t> het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prioriteit</a:t>
            </a:r>
            <a:r>
              <a:rPr lang="en-US" sz="1000" dirty="0">
                <a:solidFill>
                  <a:schemeClr val="tx1">
                    <a:lumMod val="50000"/>
                    <a:lumOff val="50000"/>
                  </a:schemeClr>
                </a:solidFill>
              </a:rPr>
              <a:t> is, </a:t>
            </a:r>
            <a:r>
              <a:rPr lang="en-US" sz="1000" dirty="0" err="1">
                <a:solidFill>
                  <a:schemeClr val="tx1">
                    <a:lumMod val="50000"/>
                    <a:lumOff val="50000"/>
                  </a:schemeClr>
                </a:solidFill>
              </a:rPr>
              <a:t>waar</a:t>
            </a:r>
            <a:r>
              <a:rPr lang="en-US" sz="1000" dirty="0">
                <a:solidFill>
                  <a:schemeClr val="tx1">
                    <a:lumMod val="50000"/>
                    <a:lumOff val="50000"/>
                  </a:schemeClr>
                </a:solidFill>
              </a:rPr>
              <a:t> we nu </a:t>
            </a:r>
            <a:r>
              <a:rPr lang="en-US" sz="1000" dirty="0" err="1">
                <a:solidFill>
                  <a:schemeClr val="tx1">
                    <a:lumMod val="50000"/>
                    <a:lumOff val="50000"/>
                  </a:schemeClr>
                </a:solidFill>
              </a:rPr>
              <a:t>staan</a:t>
            </a:r>
            <a:r>
              <a:rPr lang="en-US" sz="1000" dirty="0">
                <a:solidFill>
                  <a:schemeClr val="tx1">
                    <a:lumMod val="50000"/>
                    <a:lumOff val="50000"/>
                  </a:schemeClr>
                </a:solidFill>
              </a:rPr>
              <a:t>, </a:t>
            </a:r>
            <a:r>
              <a:rPr lang="en-US" sz="1000" dirty="0" err="1">
                <a:solidFill>
                  <a:schemeClr val="tx1">
                    <a:lumMod val="50000"/>
                    <a:lumOff val="50000"/>
                  </a:schemeClr>
                </a:solidFill>
              </a:rPr>
              <a:t>wat</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ambities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en </a:t>
            </a:r>
            <a:r>
              <a:rPr lang="en-US" sz="1000" dirty="0" err="1">
                <a:solidFill>
                  <a:schemeClr val="tx1">
                    <a:lumMod val="50000"/>
                    <a:lumOff val="50000"/>
                  </a:schemeClr>
                </a:solidFill>
              </a:rPr>
              <a:t>wat</a:t>
            </a:r>
            <a:r>
              <a:rPr lang="en-US" sz="1000" dirty="0">
                <a:solidFill>
                  <a:schemeClr val="tx1">
                    <a:lumMod val="50000"/>
                    <a:lumOff val="50000"/>
                  </a:schemeClr>
                </a:solidFill>
              </a:rPr>
              <a:t> we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doen</a:t>
            </a:r>
            <a:r>
              <a:rPr lang="en-US" sz="1000" dirty="0">
                <a:solidFill>
                  <a:schemeClr val="tx1">
                    <a:lumMod val="50000"/>
                    <a:lumOff val="50000"/>
                  </a:schemeClr>
                </a:solidFill>
              </a:rPr>
              <a:t>. </a:t>
            </a:r>
          </a:p>
          <a:p>
            <a:pPr algn="just"/>
            <a:endParaRPr lang="en-US" sz="1000" dirty="0">
              <a:solidFill>
                <a:schemeClr val="tx1">
                  <a:lumMod val="50000"/>
                  <a:lumOff val="50000"/>
                </a:schemeClr>
              </a:solidFill>
            </a:endParaRPr>
          </a:p>
          <a:p>
            <a:pPr algn="just"/>
            <a:r>
              <a:rPr lang="en-US" sz="1000" dirty="0" err="1">
                <a:solidFill>
                  <a:schemeClr val="tx1">
                    <a:lumMod val="50000"/>
                    <a:lumOff val="50000"/>
                  </a:schemeClr>
                </a:solidFill>
              </a:rPr>
              <a:t>Hoofdstuk</a:t>
            </a:r>
            <a:r>
              <a:rPr lang="en-US" sz="1000" dirty="0">
                <a:solidFill>
                  <a:schemeClr val="tx1">
                    <a:lumMod val="50000"/>
                    <a:lumOff val="50000"/>
                  </a:schemeClr>
                </a:solidFill>
              </a:rPr>
              <a:t> 4:	</a:t>
            </a:r>
          </a:p>
          <a:p>
            <a:pPr algn="just"/>
            <a:r>
              <a:rPr lang="en-US" sz="1000" dirty="0" err="1">
                <a:solidFill>
                  <a:schemeClr val="tx1">
                    <a:lumMod val="50000"/>
                    <a:lumOff val="50000"/>
                  </a:schemeClr>
                </a:solidFill>
              </a:rPr>
              <a:t>communicatie</a:t>
            </a:r>
            <a:r>
              <a:rPr lang="en-US" sz="1000" dirty="0">
                <a:solidFill>
                  <a:schemeClr val="tx1">
                    <a:lumMod val="50000"/>
                    <a:lumOff val="50000"/>
                  </a:schemeClr>
                </a:solidFill>
              </a:rPr>
              <a:t> en </a:t>
            </a:r>
            <a:r>
              <a:rPr lang="en-US" sz="1000" dirty="0" err="1">
                <a:solidFill>
                  <a:schemeClr val="tx1">
                    <a:lumMod val="50000"/>
                    <a:lumOff val="50000"/>
                  </a:schemeClr>
                </a:solidFill>
              </a:rPr>
              <a:t>financiën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p:txBody>
      </p:sp>
      <p:sp>
        <p:nvSpPr>
          <p:cNvPr id="13" name="Text Placeholder 8"/>
          <p:cNvSpPr txBox="1">
            <a:spLocks/>
          </p:cNvSpPr>
          <p:nvPr/>
        </p:nvSpPr>
        <p:spPr>
          <a:xfrm>
            <a:off x="666667" y="3219456"/>
            <a:ext cx="2685425"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a:ln>
                  <a:noFill/>
                </a:ln>
                <a:solidFill>
                  <a:schemeClr val="accent1"/>
                </a:solidFill>
                <a:effectLst/>
                <a:uLnTx/>
                <a:uFillTx/>
                <a:latin typeface="+mj-lt"/>
                <a:ea typeface="+mn-ea"/>
                <a:cs typeface="+mn-cs"/>
              </a:rPr>
              <a:t>Van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visie</a:t>
            </a:r>
            <a:r>
              <a:rPr kumimoji="0" lang="en-US" sz="1200" b="1" i="1" u="none" strike="noStrike" kern="1200" cap="none" spc="0" normalizeH="0" baseline="0" noProof="0" dirty="0">
                <a:ln>
                  <a:noFill/>
                </a:ln>
                <a:solidFill>
                  <a:schemeClr val="accent1"/>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naar</a:t>
            </a:r>
            <a:r>
              <a:rPr kumimoji="0" lang="en-US" sz="1200" b="1" i="1" u="none" strike="noStrike" kern="1200" cap="none" spc="0" normalizeH="0" baseline="0" noProof="0" dirty="0">
                <a:ln>
                  <a:noFill/>
                </a:ln>
                <a:solidFill>
                  <a:schemeClr val="accent1"/>
                </a:solidFill>
                <a:effectLst/>
                <a:uLnTx/>
                <a:uFillTx/>
                <a:latin typeface="+mj-lt"/>
                <a:ea typeface="+mn-ea"/>
                <a:cs typeface="+mn-cs"/>
              </a:rPr>
              <a:t> </a:t>
            </a:r>
            <a:r>
              <a:rPr kumimoji="0" lang="en-US" sz="1200" b="1" i="1" u="none" strike="noStrike" kern="1200" cap="none" spc="0" normalizeH="0" baseline="0" noProof="0" dirty="0" err="1">
                <a:ln>
                  <a:noFill/>
                </a:ln>
                <a:solidFill>
                  <a:schemeClr val="accent1"/>
                </a:solidFill>
                <a:effectLst/>
                <a:uLnTx/>
                <a:uFillTx/>
                <a:latin typeface="+mj-lt"/>
                <a:ea typeface="+mn-ea"/>
                <a:cs typeface="+mn-cs"/>
              </a:rPr>
              <a:t>uitvoering</a:t>
            </a:r>
            <a:endParaRPr kumimoji="0" lang="en-US" sz="1200" b="1" i="1" u="none" strike="noStrike" kern="1200" cap="none" spc="0" normalizeH="0" baseline="0" noProof="0" dirty="0">
              <a:ln>
                <a:noFill/>
              </a:ln>
              <a:solidFill>
                <a:schemeClr val="accent1"/>
              </a:solidFill>
              <a:effectLst/>
              <a:uLnTx/>
              <a:uFillTx/>
              <a:latin typeface="+mj-lt"/>
              <a:ea typeface="+mn-ea"/>
              <a:cs typeface="+mn-cs"/>
            </a:endParaRPr>
          </a:p>
        </p:txBody>
      </p:sp>
      <p:sp>
        <p:nvSpPr>
          <p:cNvPr id="14" name="TextBox 18"/>
          <p:cNvSpPr txBox="1"/>
          <p:nvPr/>
        </p:nvSpPr>
        <p:spPr>
          <a:xfrm>
            <a:off x="666667" y="3432875"/>
            <a:ext cx="2522764" cy="1077218"/>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De </a:t>
            </a:r>
            <a:r>
              <a:rPr lang="en-US" sz="1000" dirty="0" err="1">
                <a:solidFill>
                  <a:schemeClr val="tx1">
                    <a:lumMod val="50000"/>
                    <a:lumOff val="50000"/>
                  </a:schemeClr>
                </a:solidFill>
              </a:rPr>
              <a:t>operationele</a:t>
            </a:r>
            <a:r>
              <a:rPr lang="en-US" sz="1000" dirty="0">
                <a:solidFill>
                  <a:schemeClr val="tx1">
                    <a:lumMod val="50000"/>
                    <a:lumOff val="50000"/>
                  </a:schemeClr>
                </a:solidFill>
              </a:rPr>
              <a:t> </a:t>
            </a:r>
            <a:r>
              <a:rPr lang="en-US" sz="1000" dirty="0" err="1">
                <a:solidFill>
                  <a:schemeClr val="tx1">
                    <a:lumMod val="50000"/>
                    <a:lumOff val="50000"/>
                  </a:schemeClr>
                </a:solidFill>
              </a:rPr>
              <a:t>verbinding</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handhaving</a:t>
            </a:r>
            <a:r>
              <a:rPr lang="en-US" sz="1000" dirty="0">
                <a:solidFill>
                  <a:schemeClr val="tx1">
                    <a:lumMod val="50000"/>
                    <a:lumOff val="50000"/>
                  </a:schemeClr>
                </a:solidFill>
              </a:rPr>
              <a:t> en </a:t>
            </a:r>
            <a:r>
              <a:rPr lang="en-US" sz="1000" dirty="0" err="1">
                <a:solidFill>
                  <a:schemeClr val="tx1">
                    <a:lumMod val="50000"/>
                    <a:lumOff val="50000"/>
                  </a:schemeClr>
                </a:solidFill>
              </a:rPr>
              <a:t>ruimtelijke</a:t>
            </a:r>
            <a:r>
              <a:rPr lang="en-US" sz="1000" dirty="0">
                <a:solidFill>
                  <a:schemeClr val="tx1">
                    <a:lumMod val="50000"/>
                    <a:lumOff val="50000"/>
                  </a:schemeClr>
                </a:solidFill>
              </a:rPr>
              <a:t> </a:t>
            </a:r>
            <a:r>
              <a:rPr lang="en-US" sz="1000" dirty="0" err="1">
                <a:solidFill>
                  <a:schemeClr val="tx1">
                    <a:lumMod val="50000"/>
                    <a:lumOff val="50000"/>
                  </a:schemeClr>
                </a:solidFill>
              </a:rPr>
              <a:t>ontwikkeling</a:t>
            </a:r>
            <a:r>
              <a:rPr lang="en-US" sz="1000" dirty="0">
                <a:solidFill>
                  <a:schemeClr val="tx1">
                    <a:lumMod val="50000"/>
                    <a:lumOff val="50000"/>
                  </a:schemeClr>
                </a:solidFill>
              </a:rPr>
              <a:t> is nog </a:t>
            </a:r>
            <a:r>
              <a:rPr lang="en-US" sz="1000" dirty="0" err="1">
                <a:solidFill>
                  <a:schemeClr val="tx1">
                    <a:lumMod val="50000"/>
                    <a:lumOff val="50000"/>
                  </a:schemeClr>
                </a:solidFill>
              </a:rPr>
              <a:t>niet</a:t>
            </a:r>
            <a:r>
              <a:rPr lang="en-US" sz="1000" dirty="0">
                <a:solidFill>
                  <a:schemeClr val="tx1">
                    <a:lumMod val="50000"/>
                    <a:lumOff val="50000"/>
                  </a:schemeClr>
                </a:solidFill>
              </a:rPr>
              <a:t> in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voldoende</a:t>
            </a:r>
            <a:r>
              <a:rPr lang="en-US" sz="1000" dirty="0">
                <a:solidFill>
                  <a:schemeClr val="tx1">
                    <a:lumMod val="50000"/>
                    <a:lumOff val="50000"/>
                  </a:schemeClr>
                </a:solidFill>
              </a:rPr>
              <a:t> </a:t>
            </a:r>
            <a:r>
              <a:rPr lang="en-US" sz="1000" dirty="0" err="1">
                <a:solidFill>
                  <a:schemeClr val="tx1">
                    <a:lumMod val="50000"/>
                    <a:lumOff val="50000"/>
                  </a:schemeClr>
                </a:solidFill>
              </a:rPr>
              <a:t>gerealiseerd</a:t>
            </a:r>
            <a:r>
              <a:rPr lang="en-US" sz="1000" dirty="0">
                <a:solidFill>
                  <a:schemeClr val="tx1">
                    <a:lumMod val="50000"/>
                    <a:lumOff val="50000"/>
                  </a:schemeClr>
                </a:solidFill>
              </a:rPr>
              <a:t>. </a:t>
            </a:r>
            <a:r>
              <a:rPr lang="en-US" sz="1000" dirty="0" err="1">
                <a:solidFill>
                  <a:schemeClr val="tx1">
                    <a:lumMod val="50000"/>
                    <a:lumOff val="50000"/>
                  </a:schemeClr>
                </a:solidFill>
              </a:rPr>
              <a:t>Hierdoor</a:t>
            </a:r>
            <a:r>
              <a:rPr lang="en-US" sz="1000" dirty="0">
                <a:solidFill>
                  <a:schemeClr val="tx1">
                    <a:lumMod val="50000"/>
                    <a:lumOff val="50000"/>
                  </a:schemeClr>
                </a:solidFill>
              </a:rPr>
              <a:t> </a:t>
            </a:r>
            <a:r>
              <a:rPr lang="en-US" sz="1000" dirty="0" err="1">
                <a:solidFill>
                  <a:schemeClr val="tx1">
                    <a:lumMod val="50000"/>
                    <a:lumOff val="50000"/>
                  </a:schemeClr>
                </a:solidFill>
              </a:rPr>
              <a:t>blijven</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ondermijningscasussen</a:t>
            </a:r>
            <a:r>
              <a:rPr lang="en-US" sz="1000" dirty="0">
                <a:solidFill>
                  <a:schemeClr val="tx1">
                    <a:lumMod val="50000"/>
                    <a:lumOff val="50000"/>
                  </a:schemeClr>
                </a:solidFill>
              </a:rPr>
              <a:t> </a:t>
            </a:r>
            <a:r>
              <a:rPr lang="en-US" sz="1000" dirty="0" err="1">
                <a:solidFill>
                  <a:schemeClr val="tx1">
                    <a:lumMod val="50000"/>
                    <a:lumOff val="50000"/>
                  </a:schemeClr>
                </a:solidFill>
              </a:rPr>
              <a:t>soms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lang</a:t>
            </a:r>
            <a:r>
              <a:rPr lang="en-US" sz="1000" dirty="0">
                <a:solidFill>
                  <a:schemeClr val="tx1">
                    <a:lumMod val="50000"/>
                    <a:lumOff val="50000"/>
                  </a:schemeClr>
                </a:solidFill>
              </a:rPr>
              <a:t> </a:t>
            </a:r>
            <a:r>
              <a:rPr lang="en-US" sz="1000" dirty="0" err="1">
                <a:solidFill>
                  <a:schemeClr val="tx1">
                    <a:lumMod val="50000"/>
                    <a:lumOff val="50000"/>
                  </a:schemeClr>
                </a:solidFill>
              </a:rPr>
              <a:t>liggen</a:t>
            </a:r>
            <a:r>
              <a:rPr lang="en-US" sz="1000" dirty="0">
                <a:solidFill>
                  <a:schemeClr val="tx1">
                    <a:lumMod val="50000"/>
                    <a:lumOff val="50000"/>
                  </a:schemeClr>
                </a:solidFill>
              </a:rPr>
              <a:t> en </a:t>
            </a:r>
            <a:r>
              <a:rPr lang="en-US" sz="1000" dirty="0" err="1">
                <a:solidFill>
                  <a:schemeClr val="tx1">
                    <a:lumMod val="50000"/>
                    <a:lumOff val="50000"/>
                  </a:schemeClr>
                </a:solidFill>
              </a:rPr>
              <a:t>vindt</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a:t>
            </a:r>
            <a:r>
              <a:rPr lang="en-US" sz="1000" dirty="0" err="1">
                <a:solidFill>
                  <a:schemeClr val="tx1">
                    <a:lumMod val="50000"/>
                    <a:lumOff val="50000"/>
                  </a:schemeClr>
                </a:solidFill>
              </a:rPr>
              <a:t>overdracht</a:t>
            </a:r>
            <a:r>
              <a:rPr lang="en-US" sz="1000" dirty="0">
                <a:solidFill>
                  <a:schemeClr val="tx1">
                    <a:lumMod val="50000"/>
                    <a:lumOff val="50000"/>
                  </a:schemeClr>
                </a:solidFill>
              </a:rPr>
              <a:t> nog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weinig</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a:t>
            </a:r>
          </a:p>
        </p:txBody>
      </p:sp>
      <p:sp>
        <p:nvSpPr>
          <p:cNvPr id="16" name="Oval 29"/>
          <p:cNvSpPr/>
          <p:nvPr/>
        </p:nvSpPr>
        <p:spPr>
          <a:xfrm>
            <a:off x="3707895" y="2904454"/>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01"/>
          <p:cNvSpPr>
            <a:spLocks noEditPoints="1"/>
          </p:cNvSpPr>
          <p:nvPr/>
        </p:nvSpPr>
        <p:spPr bwMode="auto">
          <a:xfrm>
            <a:off x="4053537" y="3319829"/>
            <a:ext cx="855719" cy="78992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1. Inleiding (4)</a:t>
            </a:r>
          </a:p>
        </p:txBody>
      </p:sp>
    </p:spTree>
    <p:extLst>
      <p:ext uri="{BB962C8B-B14F-4D97-AF65-F5344CB8AC3E}">
        <p14:creationId xmlns:p14="http://schemas.microsoft.com/office/powerpoint/2010/main" val="119482360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p:cNvSpPr txBox="1">
            <a:spLocks/>
          </p:cNvSpPr>
          <p:nvPr/>
        </p:nvSpPr>
        <p:spPr>
          <a:xfrm>
            <a:off x="6666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2.1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Visie</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1182711"/>
            <a:ext cx="3685064" cy="1538883"/>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Veiligheid</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verantwoordelijkheid</a:t>
            </a:r>
            <a:r>
              <a:rPr lang="en-US" sz="1000" dirty="0">
                <a:solidFill>
                  <a:schemeClr val="tx1">
                    <a:lumMod val="50000"/>
                    <a:lumOff val="50000"/>
                  </a:schemeClr>
                </a:solidFill>
              </a:rPr>
              <a:t> van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allemaal</a:t>
            </a:r>
            <a:r>
              <a:rPr lang="en-US" sz="1000" dirty="0">
                <a:solidFill>
                  <a:schemeClr val="tx1">
                    <a:lumMod val="50000"/>
                    <a:lumOff val="50000"/>
                  </a:schemeClr>
                </a:solidFill>
              </a:rPr>
              <a:t>. </a:t>
            </a:r>
            <a:r>
              <a:rPr lang="en-US" sz="1000" dirty="0" err="1">
                <a:solidFill>
                  <a:schemeClr val="tx1">
                    <a:lumMod val="50000"/>
                    <a:lumOff val="50000"/>
                  </a:schemeClr>
                </a:solidFill>
              </a:rPr>
              <a:t>Samenwerken</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het </a:t>
            </a:r>
            <a:r>
              <a:rPr lang="en-US" sz="1000" dirty="0" err="1">
                <a:solidFill>
                  <a:schemeClr val="tx1">
                    <a:lumMod val="50000"/>
                    <a:lumOff val="50000"/>
                  </a:schemeClr>
                </a:solidFill>
              </a:rPr>
              <a:t>sleutelwoord</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a:t>
            </a:r>
            <a:r>
              <a:rPr lang="en-US" sz="1000" dirty="0" err="1">
                <a:solidFill>
                  <a:schemeClr val="tx1">
                    <a:lumMod val="50000"/>
                    <a:lumOff val="50000"/>
                  </a:schemeClr>
                </a:solidFill>
              </a:rPr>
              <a:t>bedrijven</a:t>
            </a:r>
            <a:r>
              <a:rPr lang="en-US" sz="1000" dirty="0">
                <a:solidFill>
                  <a:schemeClr val="tx1">
                    <a:lumMod val="50000"/>
                    <a:lumOff val="50000"/>
                  </a:schemeClr>
                </a:solidFill>
              </a:rPr>
              <a:t> en </a:t>
            </a:r>
            <a:r>
              <a:rPr lang="en-US" sz="1000" dirty="0" err="1">
                <a:solidFill>
                  <a:schemeClr val="tx1">
                    <a:lumMod val="50000"/>
                    <a:lumOff val="50000"/>
                  </a:schemeClr>
                </a:solidFill>
              </a:rPr>
              <a:t>organisaties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actief</a:t>
            </a:r>
            <a:r>
              <a:rPr lang="en-US" sz="1000" dirty="0">
                <a:solidFill>
                  <a:schemeClr val="tx1">
                    <a:lumMod val="50000"/>
                    <a:lumOff val="50000"/>
                  </a:schemeClr>
                </a:solidFill>
              </a:rPr>
              <a:t> en </a:t>
            </a:r>
            <a:r>
              <a:rPr lang="en-US" sz="1000" dirty="0" err="1">
                <a:solidFill>
                  <a:schemeClr val="tx1">
                    <a:lumMod val="50000"/>
                    <a:lumOff val="50000"/>
                  </a:schemeClr>
                </a:solidFill>
              </a:rPr>
              <a:t>helpen</a:t>
            </a:r>
            <a:r>
              <a:rPr lang="en-US" sz="1000" dirty="0">
                <a:solidFill>
                  <a:schemeClr val="tx1">
                    <a:lumMod val="50000"/>
                    <a:lumOff val="50000"/>
                  </a:schemeClr>
                </a:solidFill>
              </a:rPr>
              <a:t> </a:t>
            </a:r>
            <a:r>
              <a:rPr lang="en-US" sz="1000" dirty="0" err="1">
                <a:solidFill>
                  <a:schemeClr val="tx1">
                    <a:lumMod val="50000"/>
                    <a:lumOff val="50000"/>
                  </a:schemeClr>
                </a:solidFill>
              </a:rPr>
              <a:t>mee</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veilige</a:t>
            </a:r>
            <a:r>
              <a:rPr lang="en-US" sz="1000" dirty="0">
                <a:solidFill>
                  <a:schemeClr val="tx1">
                    <a:lumMod val="50000"/>
                    <a:lumOff val="50000"/>
                  </a:schemeClr>
                </a:solidFill>
              </a:rPr>
              <a:t>, </a:t>
            </a:r>
            <a:r>
              <a:rPr lang="en-US" sz="1000" dirty="0" err="1">
                <a:solidFill>
                  <a:schemeClr val="tx1">
                    <a:lumMod val="50000"/>
                    <a:lumOff val="50000"/>
                  </a:schemeClr>
                </a:solidFill>
              </a:rPr>
              <a:t>leefbare</a:t>
            </a:r>
            <a:r>
              <a:rPr lang="en-US" sz="1000" dirty="0">
                <a:solidFill>
                  <a:schemeClr val="tx1">
                    <a:lumMod val="50000"/>
                    <a:lumOff val="50000"/>
                  </a:schemeClr>
                </a:solidFill>
              </a:rPr>
              <a:t> en </a:t>
            </a:r>
            <a:r>
              <a:rPr lang="en-US" sz="1000" dirty="0" err="1">
                <a:solidFill>
                  <a:schemeClr val="tx1">
                    <a:lumMod val="50000"/>
                    <a:lumOff val="50000"/>
                  </a:schemeClr>
                </a:solidFill>
              </a:rPr>
              <a:t>gezonde</a:t>
            </a:r>
            <a:r>
              <a:rPr lang="en-US" sz="1000" dirty="0">
                <a:solidFill>
                  <a:schemeClr val="tx1">
                    <a:lumMod val="50000"/>
                    <a:lumOff val="50000"/>
                  </a:schemeClr>
                </a:solidFill>
              </a:rPr>
              <a:t> woon- en </a:t>
            </a:r>
            <a:r>
              <a:rPr lang="en-US" sz="1000" dirty="0" err="1">
                <a:solidFill>
                  <a:schemeClr val="tx1">
                    <a:lumMod val="50000"/>
                    <a:lumOff val="50000"/>
                  </a:schemeClr>
                </a:solidFill>
              </a:rPr>
              <a:t>leefomgeving</a:t>
            </a:r>
            <a:r>
              <a:rPr lang="en-US" sz="1000" dirty="0">
                <a:solidFill>
                  <a:schemeClr val="tx1">
                    <a:lumMod val="50000"/>
                    <a:lumOff val="50000"/>
                  </a:schemeClr>
                </a:solidFill>
              </a:rPr>
              <a:t>. Men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vertrouwen</a:t>
            </a:r>
            <a:r>
              <a:rPr lang="en-US" sz="1000" dirty="0">
                <a:solidFill>
                  <a:schemeClr val="tx1">
                    <a:lumMod val="50000"/>
                    <a:lumOff val="50000"/>
                  </a:schemeClr>
                </a:solidFill>
              </a:rPr>
              <a:t> in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en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staat</a:t>
            </a:r>
            <a:r>
              <a:rPr lang="en-US" sz="1000" dirty="0">
                <a:solidFill>
                  <a:schemeClr val="tx1">
                    <a:lumMod val="50000"/>
                    <a:lumOff val="50000"/>
                  </a:schemeClr>
                </a:solidFill>
              </a:rPr>
              <a:t> </a:t>
            </a:r>
            <a:r>
              <a:rPr lang="en-US" sz="1000" dirty="0" err="1">
                <a:solidFill>
                  <a:schemeClr val="tx1">
                    <a:lumMod val="50000"/>
                    <a:lumOff val="50000"/>
                  </a:schemeClr>
                </a:solidFill>
              </a:rPr>
              <a:t>dicht</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haar</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en </a:t>
            </a:r>
            <a:r>
              <a:rPr lang="en-US" sz="1000" dirty="0" err="1">
                <a:solidFill>
                  <a:schemeClr val="tx1">
                    <a:lumMod val="50000"/>
                    <a:lumOff val="50000"/>
                  </a:schemeClr>
                </a:solidFill>
              </a:rPr>
              <a:t>bedrijven</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benut</a:t>
            </a:r>
            <a:r>
              <a:rPr lang="en-US" sz="1000" dirty="0">
                <a:solidFill>
                  <a:schemeClr val="tx1">
                    <a:lumMod val="50000"/>
                    <a:lumOff val="50000"/>
                  </a:schemeClr>
                </a:solidFill>
              </a:rPr>
              <a:t> </a:t>
            </a:r>
            <a:r>
              <a:rPr lang="en-US" sz="1000" dirty="0" err="1">
                <a:solidFill>
                  <a:schemeClr val="tx1">
                    <a:lumMod val="50000"/>
                    <a:lumOff val="50000"/>
                  </a:schemeClr>
                </a:solidFill>
              </a:rPr>
              <a:t>haar</a:t>
            </a:r>
            <a:r>
              <a:rPr lang="en-US" sz="1000" dirty="0">
                <a:solidFill>
                  <a:schemeClr val="tx1">
                    <a:lumMod val="50000"/>
                    <a:lumOff val="50000"/>
                  </a:schemeClr>
                </a:solidFill>
              </a:rPr>
              <a:t> </a:t>
            </a:r>
            <a:r>
              <a:rPr lang="en-US" sz="1000" dirty="0" err="1">
                <a:solidFill>
                  <a:schemeClr val="tx1">
                    <a:lumMod val="50000"/>
                    <a:lumOff val="50000"/>
                  </a:schemeClr>
                </a:solidFill>
              </a:rPr>
              <a:t>netwerk</a:t>
            </a:r>
            <a:r>
              <a:rPr lang="en-US" sz="1000" dirty="0">
                <a:solidFill>
                  <a:schemeClr val="tx1">
                    <a:lumMod val="50000"/>
                    <a:lumOff val="50000"/>
                  </a:schemeClr>
                </a:solidFill>
              </a:rPr>
              <a:t> </a:t>
            </a:r>
            <a:r>
              <a:rPr lang="en-US" sz="1000" dirty="0" err="1">
                <a:solidFill>
                  <a:schemeClr val="tx1">
                    <a:lumMod val="50000"/>
                    <a:lumOff val="50000"/>
                  </a:schemeClr>
                </a:solidFill>
              </a:rPr>
              <a:t>optimaal</a:t>
            </a:r>
            <a:r>
              <a:rPr lang="en-US" sz="1000" dirty="0">
                <a:solidFill>
                  <a:schemeClr val="tx1">
                    <a:lumMod val="50000"/>
                    <a:lumOff val="50000"/>
                  </a:schemeClr>
                </a:solidFill>
              </a:rPr>
              <a:t> en </a:t>
            </a:r>
            <a:r>
              <a:rPr lang="en-US" sz="1000" dirty="0" err="1">
                <a:solidFill>
                  <a:schemeClr val="tx1">
                    <a:lumMod val="50000"/>
                    <a:lumOff val="50000"/>
                  </a:schemeClr>
                </a:solidFill>
              </a:rPr>
              <a:t>toont</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solidaire</a:t>
            </a:r>
            <a:r>
              <a:rPr lang="en-US" sz="1000" dirty="0">
                <a:solidFill>
                  <a:schemeClr val="tx1">
                    <a:lumMod val="50000"/>
                    <a:lumOff val="50000"/>
                  </a:schemeClr>
                </a:solidFill>
              </a:rPr>
              <a:t> en </a:t>
            </a:r>
            <a:r>
              <a:rPr lang="en-US" sz="1000" dirty="0" err="1">
                <a:solidFill>
                  <a:schemeClr val="tx1">
                    <a:lumMod val="50000"/>
                    <a:lumOff val="50000"/>
                  </a:schemeClr>
                </a:solidFill>
              </a:rPr>
              <a:t>betrouwbare</a:t>
            </a:r>
            <a:r>
              <a:rPr lang="en-US" sz="1000" dirty="0">
                <a:solidFill>
                  <a:schemeClr val="tx1">
                    <a:lumMod val="50000"/>
                    <a:lumOff val="50000"/>
                  </a:schemeClr>
                </a:solidFill>
              </a:rPr>
              <a:t> partner.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opereert</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eenheid</a:t>
            </a:r>
            <a:r>
              <a:rPr lang="en-US" sz="1000" dirty="0">
                <a:solidFill>
                  <a:schemeClr val="tx1">
                    <a:lumMod val="50000"/>
                    <a:lumOff val="50000"/>
                  </a:schemeClr>
                </a:solidFill>
              </a:rPr>
              <a:t> met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diversiteit</a:t>
            </a:r>
            <a:r>
              <a:rPr lang="en-US" sz="1000" dirty="0">
                <a:solidFill>
                  <a:schemeClr val="tx1">
                    <a:lumMod val="50000"/>
                    <a:lumOff val="50000"/>
                  </a:schemeClr>
                </a:solidFill>
              </a:rPr>
              <a:t> en </a:t>
            </a:r>
            <a:r>
              <a:rPr lang="en-US" sz="1000" dirty="0" err="1">
                <a:solidFill>
                  <a:schemeClr val="tx1">
                    <a:lumMod val="50000"/>
                    <a:lumOff val="50000"/>
                  </a:schemeClr>
                </a:solidFill>
              </a:rPr>
              <a:t>eigenheid van de diverse gemeenten</a:t>
            </a:r>
            <a:r>
              <a:rPr lang="en-US" sz="1000" dirty="0">
                <a:solidFill>
                  <a:schemeClr val="tx1">
                    <a:lumMod val="50000"/>
                    <a:lumOff val="50000"/>
                  </a:schemeClr>
                </a:solidFill>
              </a:rPr>
              <a:t>.</a:t>
            </a:r>
          </a:p>
        </p:txBody>
      </p:sp>
      <p:sp>
        <p:nvSpPr>
          <p:cNvPr id="9" name="TextBox 8"/>
          <p:cNvSpPr txBox="1"/>
          <p:nvPr/>
        </p:nvSpPr>
        <p:spPr>
          <a:xfrm>
            <a:off x="4786868" y="1237066"/>
            <a:ext cx="3685064" cy="2000548"/>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De </a:t>
            </a:r>
            <a:r>
              <a:rPr lang="en-US" sz="1000" dirty="0" err="1">
                <a:solidFill>
                  <a:schemeClr val="tx1">
                    <a:lumMod val="50000"/>
                    <a:lumOff val="50000"/>
                  </a:schemeClr>
                </a:solidFill>
              </a:rPr>
              <a:t>uiteindelijke</a:t>
            </a:r>
            <a:r>
              <a:rPr lang="en-US" sz="1000" dirty="0">
                <a:solidFill>
                  <a:schemeClr val="tx1">
                    <a:lumMod val="50000"/>
                    <a:lumOff val="50000"/>
                  </a:schemeClr>
                </a:solidFill>
              </a:rPr>
              <a:t> </a:t>
            </a:r>
            <a:r>
              <a:rPr lang="en-US" sz="1000" dirty="0" err="1">
                <a:solidFill>
                  <a:schemeClr val="tx1">
                    <a:lumMod val="50000"/>
                    <a:lumOff val="50000"/>
                  </a:schemeClr>
                </a:solidFill>
              </a:rPr>
              <a:t>doelstelling</a:t>
            </a:r>
            <a:r>
              <a:rPr lang="en-US" sz="1000" dirty="0">
                <a:solidFill>
                  <a:schemeClr val="tx1">
                    <a:lumMod val="50000"/>
                    <a:lumOff val="50000"/>
                  </a:schemeClr>
                </a:solidFill>
              </a:rPr>
              <a:t> van het IVP is het </a:t>
            </a:r>
            <a:r>
              <a:rPr lang="en-US" sz="1000" dirty="0" err="1">
                <a:solidFill>
                  <a:schemeClr val="tx1">
                    <a:lumMod val="50000"/>
                    <a:lumOff val="50000"/>
                  </a:schemeClr>
                </a:solidFill>
              </a:rPr>
              <a:t>bewerkstelligen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integrale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gezamenlijke</a:t>
            </a:r>
            <a:r>
              <a:rPr lang="en-US" sz="1000" dirty="0">
                <a:solidFill>
                  <a:schemeClr val="tx1">
                    <a:lumMod val="50000"/>
                    <a:lumOff val="50000"/>
                  </a:schemeClr>
                </a:solidFill>
              </a:rPr>
              <a:t> en </a:t>
            </a:r>
            <a:r>
              <a:rPr lang="en-US" sz="1000" dirty="0" err="1">
                <a:solidFill>
                  <a:schemeClr val="tx1">
                    <a:lumMod val="50000"/>
                    <a:lumOff val="50000"/>
                  </a:schemeClr>
                </a:solidFill>
              </a:rPr>
              <a:t>gedragen</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vormgegeven</a:t>
            </a:r>
            <a:r>
              <a:rPr lang="en-US" sz="1000" dirty="0">
                <a:solidFill>
                  <a:schemeClr val="tx1">
                    <a:lumMod val="50000"/>
                    <a:lumOff val="50000"/>
                  </a:schemeClr>
                </a:solidFill>
              </a:rPr>
              <a:t> door </a:t>
            </a:r>
            <a:r>
              <a:rPr lang="en-US" sz="1000" dirty="0" err="1">
                <a:solidFill>
                  <a:schemeClr val="tx1">
                    <a:lumMod val="50000"/>
                    <a:lumOff val="50000"/>
                  </a:schemeClr>
                </a:solidFill>
              </a:rPr>
              <a:t>een</a:t>
            </a:r>
            <a:r>
              <a:rPr lang="en-US" sz="1000" dirty="0">
                <a:solidFill>
                  <a:schemeClr val="tx1">
                    <a:lumMod val="50000"/>
                    <a:lumOff val="50000"/>
                  </a:schemeClr>
                </a:solidFill>
              </a:rPr>
              <a:t> op de </a:t>
            </a:r>
            <a:r>
              <a:rPr lang="en-US" sz="1000" dirty="0" err="1">
                <a:solidFill>
                  <a:schemeClr val="tx1">
                    <a:lumMod val="50000"/>
                    <a:lumOff val="50000"/>
                  </a:schemeClr>
                </a:solidFill>
              </a:rPr>
              <a:t>prioritaire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en </a:t>
            </a:r>
            <a:r>
              <a:rPr lang="en-US" sz="1000" dirty="0" err="1">
                <a:solidFill>
                  <a:schemeClr val="tx1">
                    <a:lumMod val="50000"/>
                    <a:lumOff val="50000"/>
                  </a:schemeClr>
                </a:solidFill>
              </a:rPr>
              <a:t>bijbehorende</a:t>
            </a:r>
            <a:r>
              <a:rPr lang="en-US" sz="1000" dirty="0">
                <a:solidFill>
                  <a:schemeClr val="tx1">
                    <a:lumMod val="50000"/>
                    <a:lumOff val="50000"/>
                  </a:schemeClr>
                </a:solidFill>
              </a:rPr>
              <a:t> </a:t>
            </a:r>
            <a:r>
              <a:rPr lang="en-US" sz="1000" dirty="0" err="1">
                <a:solidFill>
                  <a:schemeClr val="tx1">
                    <a:lumMod val="50000"/>
                    <a:lumOff val="50000"/>
                  </a:schemeClr>
                </a:solidFill>
              </a:rPr>
              <a:t>doelstellingen</a:t>
            </a:r>
            <a:r>
              <a:rPr lang="en-US" sz="1000" dirty="0">
                <a:solidFill>
                  <a:schemeClr val="tx1">
                    <a:lumMod val="50000"/>
                    <a:lumOff val="50000"/>
                  </a:schemeClr>
                </a:solidFill>
              </a:rPr>
              <a:t> </a:t>
            </a:r>
            <a:r>
              <a:rPr lang="en-US" sz="1000" dirty="0" err="1">
                <a:solidFill>
                  <a:schemeClr val="tx1">
                    <a:lumMod val="50000"/>
                    <a:lumOff val="50000"/>
                  </a:schemeClr>
                </a:solidFill>
              </a:rPr>
              <a:t>toegespitst</a:t>
            </a:r>
            <a:r>
              <a:rPr lang="en-US" sz="1000" dirty="0">
                <a:solidFill>
                  <a:schemeClr val="tx1">
                    <a:lumMod val="50000"/>
                    <a:lumOff val="50000"/>
                  </a:schemeClr>
                </a:solidFill>
              </a:rPr>
              <a: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Het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a:t>
            </a:r>
            <a:r>
              <a:rPr lang="en-US" sz="1000" dirty="0" err="1">
                <a:solidFill>
                  <a:schemeClr val="tx1">
                    <a:lumMod val="50000"/>
                    <a:lumOff val="50000"/>
                  </a:schemeClr>
                </a:solidFill>
              </a:rPr>
              <a:t>bevat</a:t>
            </a:r>
            <a:r>
              <a:rPr lang="en-US" sz="1000" dirty="0">
                <a:solidFill>
                  <a:schemeClr val="tx1">
                    <a:lumMod val="50000"/>
                    <a:lumOff val="50000"/>
                  </a:schemeClr>
                </a:solidFill>
              </a:rPr>
              <a:t> de </a:t>
            </a:r>
            <a:r>
              <a:rPr lang="en-US" sz="1000" dirty="0" err="1">
                <a:solidFill>
                  <a:schemeClr val="tx1">
                    <a:lumMod val="50000"/>
                    <a:lumOff val="50000"/>
                  </a:schemeClr>
                </a:solidFill>
              </a:rPr>
              <a:t>uitwerking</a:t>
            </a:r>
            <a:r>
              <a:rPr lang="en-US" sz="1000" dirty="0">
                <a:solidFill>
                  <a:schemeClr val="tx1">
                    <a:lumMod val="50000"/>
                    <a:lumOff val="50000"/>
                  </a:schemeClr>
                </a:solidFill>
              </a:rPr>
              <a:t> van de </a:t>
            </a:r>
            <a:r>
              <a:rPr lang="en-US" sz="1000" dirty="0" err="1">
                <a:solidFill>
                  <a:schemeClr val="tx1">
                    <a:lumMod val="50000"/>
                    <a:lumOff val="50000"/>
                  </a:schemeClr>
                </a:solidFill>
              </a:rPr>
              <a:t>doelstellingen</a:t>
            </a:r>
            <a:r>
              <a:rPr lang="en-US" sz="1000" dirty="0">
                <a:solidFill>
                  <a:schemeClr val="tx1">
                    <a:lumMod val="50000"/>
                    <a:lumOff val="50000"/>
                  </a:schemeClr>
                </a:solidFill>
              </a:rPr>
              <a:t> </a:t>
            </a:r>
            <a:r>
              <a:rPr lang="en-US" sz="1000" dirty="0" err="1">
                <a:solidFill>
                  <a:schemeClr val="tx1">
                    <a:lumMod val="50000"/>
                    <a:lumOff val="50000"/>
                  </a:schemeClr>
                </a:solidFill>
              </a:rPr>
              <a:t>uit</a:t>
            </a:r>
            <a:r>
              <a:rPr lang="en-US" sz="1000" dirty="0">
                <a:solidFill>
                  <a:schemeClr val="tx1">
                    <a:lumMod val="50000"/>
                    <a:lumOff val="50000"/>
                  </a:schemeClr>
                </a:solidFill>
              </a:rPr>
              <a:t> het IVP en </a:t>
            </a:r>
            <a:r>
              <a:rPr lang="en-US" sz="1000" dirty="0" err="1">
                <a:solidFill>
                  <a:schemeClr val="tx1">
                    <a:lumMod val="50000"/>
                    <a:lumOff val="50000"/>
                  </a:schemeClr>
                </a:solidFill>
              </a:rPr>
              <a:t>aanvullende</a:t>
            </a:r>
            <a:r>
              <a:rPr lang="en-US" sz="1000" dirty="0">
                <a:solidFill>
                  <a:schemeClr val="tx1">
                    <a:lumMod val="50000"/>
                    <a:lumOff val="50000"/>
                  </a:schemeClr>
                </a:solidFill>
              </a:rPr>
              <a:t>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in concrete </a:t>
            </a:r>
            <a:r>
              <a:rPr lang="en-US" sz="1000" dirty="0" err="1">
                <a:solidFill>
                  <a:schemeClr val="tx1">
                    <a:lumMod val="50000"/>
                    <a:lumOff val="50000"/>
                  </a:schemeClr>
                </a:solidFill>
              </a:rPr>
              <a:t>acties</a:t>
            </a:r>
            <a:r>
              <a:rPr lang="en-US" sz="1000" dirty="0">
                <a:solidFill>
                  <a:schemeClr val="tx1">
                    <a:lumMod val="50000"/>
                    <a:lumOff val="50000"/>
                  </a:schemeClr>
                </a:solidFill>
              </a:rPr>
              <a:t> en </a:t>
            </a:r>
            <a:r>
              <a:rPr lang="en-US" sz="1000" dirty="0" err="1">
                <a:solidFill>
                  <a:schemeClr val="tx1">
                    <a:lumMod val="50000"/>
                    <a:lumOff val="50000"/>
                  </a:schemeClr>
                </a:solidFill>
              </a:rPr>
              <a:t>maatregelen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twee </a:t>
            </a:r>
            <a:r>
              <a:rPr lang="en-US" sz="1000" dirty="0" err="1">
                <a:solidFill>
                  <a:schemeClr val="tx1">
                    <a:lumMod val="50000"/>
                    <a:lumOff val="50000"/>
                  </a:schemeClr>
                </a:solidFill>
              </a:rPr>
              <a:t>jaar</a:t>
            </a:r>
            <a:r>
              <a:rPr lang="en-US" sz="1000" dirty="0">
                <a:solidFill>
                  <a:schemeClr val="tx1">
                    <a:lumMod val="50000"/>
                    <a:lumOff val="50000"/>
                  </a:schemeClr>
                </a:solidFill>
              </a:rPr>
              <a:t>. Het </a:t>
            </a:r>
            <a:r>
              <a:rPr lang="en-US" sz="1000" dirty="0" err="1">
                <a:solidFill>
                  <a:schemeClr val="tx1">
                    <a:lumMod val="50000"/>
                    <a:lumOff val="50000"/>
                  </a:schemeClr>
                </a:solidFill>
              </a:rPr>
              <a:t>uitvoeringsprogramma</a:t>
            </a:r>
            <a:r>
              <a:rPr lang="en-US" sz="1000" dirty="0">
                <a:solidFill>
                  <a:schemeClr val="tx1">
                    <a:lumMod val="50000"/>
                    <a:lumOff val="50000"/>
                  </a:schemeClr>
                </a:solidFill>
              </a:rPr>
              <a:t> </a:t>
            </a:r>
            <a:r>
              <a:rPr lang="en-US" sz="1000" dirty="0" err="1">
                <a:solidFill>
                  <a:schemeClr val="tx1">
                    <a:lumMod val="50000"/>
                    <a:lumOff val="50000"/>
                  </a:schemeClr>
                </a:solidFill>
              </a:rPr>
              <a:t>biedt</a:t>
            </a:r>
            <a:r>
              <a:rPr lang="en-US" sz="1000" dirty="0">
                <a:solidFill>
                  <a:schemeClr val="tx1">
                    <a:lumMod val="50000"/>
                    <a:lumOff val="50000"/>
                  </a:schemeClr>
                </a:solidFill>
              </a:rPr>
              <a:t> </a:t>
            </a:r>
            <a:r>
              <a:rPr lang="en-US" sz="1000" dirty="0" err="1">
                <a:solidFill>
                  <a:schemeClr val="tx1">
                    <a:lumMod val="50000"/>
                    <a:lumOff val="50000"/>
                  </a:schemeClr>
                </a:solidFill>
              </a:rPr>
              <a:t>voldoende</a:t>
            </a:r>
            <a:r>
              <a:rPr lang="en-US" sz="1000" dirty="0">
                <a:solidFill>
                  <a:schemeClr val="tx1">
                    <a:lumMod val="50000"/>
                    <a:lumOff val="50000"/>
                  </a:schemeClr>
                </a:solidFill>
              </a:rPr>
              <a:t> </a:t>
            </a:r>
            <a:r>
              <a:rPr lang="en-US" sz="1000" dirty="0" err="1">
                <a:solidFill>
                  <a:schemeClr val="tx1">
                    <a:lumMod val="50000"/>
                    <a:lumOff val="50000"/>
                  </a:schemeClr>
                </a:solidFill>
              </a:rPr>
              <a:t>ruimte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maatwerk</a:t>
            </a:r>
            <a:r>
              <a:rPr lang="en-US" sz="1000" dirty="0">
                <a:solidFill>
                  <a:schemeClr val="tx1">
                    <a:lumMod val="50000"/>
                    <a:lumOff val="50000"/>
                  </a:schemeClr>
                </a:solidFill>
              </a:rPr>
              <a:t>. De </a:t>
            </a:r>
            <a:r>
              <a:rPr lang="en-US" sz="1000" dirty="0" err="1">
                <a:solidFill>
                  <a:schemeClr val="tx1">
                    <a:lumMod val="50000"/>
                    <a:lumOff val="50000"/>
                  </a:schemeClr>
                </a:solidFill>
              </a:rPr>
              <a:t>veiligheidsthema’s</a:t>
            </a:r>
            <a:r>
              <a:rPr lang="en-US" sz="1000" dirty="0">
                <a:solidFill>
                  <a:schemeClr val="tx1">
                    <a:lumMod val="50000"/>
                    <a:lumOff val="50000"/>
                  </a:schemeClr>
                </a:solidFill>
              </a:rPr>
              <a:t> </a:t>
            </a:r>
            <a:r>
              <a:rPr lang="en-US" sz="1000" dirty="0" err="1">
                <a:solidFill>
                  <a:schemeClr val="tx1">
                    <a:lumMod val="50000"/>
                    <a:lumOff val="50000"/>
                  </a:schemeClr>
                </a:solidFill>
              </a:rPr>
              <a:t>zullen</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immers</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in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wijken</a:t>
            </a:r>
            <a:r>
              <a:rPr lang="en-US" sz="1000" dirty="0">
                <a:solidFill>
                  <a:schemeClr val="tx1">
                    <a:lumMod val="50000"/>
                    <a:lumOff val="50000"/>
                  </a:schemeClr>
                </a:solidFill>
              </a:rPr>
              <a:t>, </a:t>
            </a:r>
            <a:r>
              <a:rPr lang="en-US" sz="1000" dirty="0" err="1">
                <a:solidFill>
                  <a:schemeClr val="tx1">
                    <a:lumMod val="50000"/>
                    <a:lumOff val="50000"/>
                  </a:schemeClr>
                </a:solidFill>
              </a:rPr>
              <a:t>buurten</a:t>
            </a:r>
            <a:r>
              <a:rPr lang="en-US" sz="1000" dirty="0">
                <a:solidFill>
                  <a:schemeClr val="tx1">
                    <a:lumMod val="50000"/>
                    <a:lumOff val="50000"/>
                  </a:schemeClr>
                </a:solidFill>
              </a:rPr>
              <a:t> of </a:t>
            </a:r>
            <a:r>
              <a:rPr lang="en-US" sz="1000" dirty="0" err="1">
                <a:solidFill>
                  <a:schemeClr val="tx1">
                    <a:lumMod val="50000"/>
                    <a:lumOff val="50000"/>
                  </a:schemeClr>
                </a:solidFill>
              </a:rPr>
              <a:t>kernen</a:t>
            </a:r>
            <a:r>
              <a:rPr lang="en-US" sz="1000" dirty="0">
                <a:solidFill>
                  <a:schemeClr val="tx1">
                    <a:lumMod val="50000"/>
                    <a:lumOff val="50000"/>
                  </a:schemeClr>
                </a:solidFill>
              </a:rPr>
              <a:t> in </a:t>
            </a:r>
            <a:r>
              <a:rPr lang="en-US" sz="1000" dirty="0" err="1">
                <a:solidFill>
                  <a:schemeClr val="tx1">
                    <a:lumMod val="50000"/>
                    <a:lumOff val="50000"/>
                  </a:schemeClr>
                </a:solidFill>
              </a:rPr>
              <a:t>dezelfde</a:t>
            </a:r>
            <a:r>
              <a:rPr lang="en-US" sz="1000" dirty="0">
                <a:solidFill>
                  <a:schemeClr val="tx1">
                    <a:lumMod val="50000"/>
                    <a:lumOff val="50000"/>
                  </a:schemeClr>
                </a:solidFill>
              </a:rPr>
              <a:t> mate </a:t>
            </a:r>
            <a:r>
              <a:rPr lang="en-US" sz="1000" dirty="0" err="1">
                <a:solidFill>
                  <a:schemeClr val="tx1">
                    <a:lumMod val="50000"/>
                    <a:lumOff val="50000"/>
                  </a:schemeClr>
                </a:solidFill>
              </a:rPr>
              <a:t>voordoen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is het van </a:t>
            </a:r>
            <a:r>
              <a:rPr lang="en-US" sz="1000" dirty="0" err="1">
                <a:solidFill>
                  <a:schemeClr val="tx1">
                    <a:lumMod val="50000"/>
                    <a:lumOff val="50000"/>
                  </a:schemeClr>
                </a:solidFill>
              </a:rPr>
              <a:t>belang</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voldoende</a:t>
            </a:r>
            <a:r>
              <a:rPr lang="en-US" sz="1000" dirty="0">
                <a:solidFill>
                  <a:schemeClr val="tx1">
                    <a:lumMod val="50000"/>
                    <a:lumOff val="50000"/>
                  </a:schemeClr>
                </a:solidFill>
              </a:rPr>
              <a:t> </a:t>
            </a:r>
            <a:r>
              <a:rPr lang="en-US" sz="1000" dirty="0" err="1">
                <a:solidFill>
                  <a:schemeClr val="tx1">
                    <a:lumMod val="50000"/>
                    <a:lumOff val="50000"/>
                  </a:schemeClr>
                </a:solidFill>
              </a:rPr>
              <a:t>ruimte</a:t>
            </a:r>
            <a:r>
              <a:rPr lang="en-US" sz="1000" dirty="0">
                <a:solidFill>
                  <a:schemeClr val="tx1">
                    <a:lumMod val="50000"/>
                    <a:lumOff val="50000"/>
                  </a:schemeClr>
                </a:solidFill>
              </a:rPr>
              <a:t> is om </a:t>
            </a:r>
            <a:r>
              <a:rPr lang="en-US" sz="1000" dirty="0" err="1">
                <a:solidFill>
                  <a:schemeClr val="tx1">
                    <a:lumMod val="50000"/>
                    <a:lumOff val="50000"/>
                  </a:schemeClr>
                </a:solidFill>
              </a:rPr>
              <a:t>flexibel</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inspringen</a:t>
            </a:r>
            <a:r>
              <a:rPr lang="en-US" sz="1000" dirty="0">
                <a:solidFill>
                  <a:schemeClr val="tx1">
                    <a:lumMod val="50000"/>
                    <a:lumOff val="50000"/>
                  </a:schemeClr>
                </a:solidFill>
              </a:rPr>
              <a:t> op acute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 Monitoring </a:t>
            </a:r>
            <a:r>
              <a:rPr lang="en-US" sz="1000" dirty="0" err="1">
                <a:solidFill>
                  <a:schemeClr val="tx1">
                    <a:lumMod val="50000"/>
                    <a:lumOff val="50000"/>
                  </a:schemeClr>
                </a:solidFill>
              </a:rPr>
              <a:t>vindt</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via de </a:t>
            </a:r>
            <a:r>
              <a:rPr lang="en-US" sz="1000" dirty="0" err="1">
                <a:solidFill>
                  <a:schemeClr val="tx1">
                    <a:lumMod val="50000"/>
                    <a:lumOff val="50000"/>
                  </a:schemeClr>
                </a:solidFill>
              </a:rPr>
              <a:t>basisteamdriehoek</a:t>
            </a:r>
            <a:r>
              <a:rPr lang="en-US" sz="1000" dirty="0">
                <a:solidFill>
                  <a:schemeClr val="tx1">
                    <a:lumMod val="50000"/>
                    <a:lumOff val="50000"/>
                  </a:schemeClr>
                </a:solidFill>
              </a:rPr>
              <a:t>.</a:t>
            </a:r>
          </a:p>
        </p:txBody>
      </p:sp>
      <p:sp>
        <p:nvSpPr>
          <p:cNvPr id="8" name="Text Placeholder 8"/>
          <p:cNvSpPr txBox="1">
            <a:spLocks/>
          </p:cNvSpPr>
          <p:nvPr/>
        </p:nvSpPr>
        <p:spPr>
          <a:xfrm>
            <a:off x="666668" y="282946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2.2</a:t>
            </a:r>
            <a:r>
              <a:rPr kumimoji="0" lang="en-US" sz="1400" b="1" i="0" u="none" strike="noStrike" kern="1200" cap="none" spc="0" normalizeH="0" noProof="0" dirty="0">
                <a:ln>
                  <a:noFill/>
                </a:ln>
                <a:solidFill>
                  <a:schemeClr val="accent1"/>
                </a:solidFill>
                <a:effectLst/>
                <a:uLnTx/>
                <a:uFillTx/>
                <a:latin typeface="+mj-lt"/>
                <a:ea typeface="+mn-ea"/>
                <a:cs typeface="+mn-cs"/>
              </a:rPr>
              <a:t> </a:t>
            </a:r>
            <a:r>
              <a:rPr kumimoji="0" lang="en-US" sz="1400" b="1" i="0" u="none" strike="noStrike" kern="1200" cap="none" spc="0" normalizeH="0" noProof="0" dirty="0" err="1">
                <a:ln>
                  <a:noFill/>
                </a:ln>
                <a:solidFill>
                  <a:schemeClr val="accent1"/>
                </a:solidFill>
                <a:effectLst/>
                <a:uLnTx/>
                <a:uFillTx/>
                <a:latin typeface="+mj-lt"/>
                <a:ea typeface="+mn-ea"/>
                <a:cs typeface="+mn-cs"/>
              </a:rPr>
              <a:t>Doelstellingen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0" name="TextBox 21"/>
          <p:cNvSpPr txBox="1"/>
          <p:nvPr/>
        </p:nvSpPr>
        <p:spPr>
          <a:xfrm>
            <a:off x="645972" y="3149468"/>
            <a:ext cx="3685064" cy="1231106"/>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De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periode</a:t>
            </a:r>
            <a:r>
              <a:rPr lang="en-US" sz="1000" dirty="0">
                <a:solidFill>
                  <a:schemeClr val="tx1">
                    <a:lumMod val="50000"/>
                    <a:lumOff val="50000"/>
                  </a:schemeClr>
                </a:solidFill>
              </a:rPr>
              <a:t> 2019-2022 </a:t>
            </a:r>
            <a:r>
              <a:rPr lang="en-US" sz="1000" dirty="0" err="1">
                <a:solidFill>
                  <a:schemeClr val="tx1">
                    <a:lumMod val="50000"/>
                    <a:lumOff val="50000"/>
                  </a:schemeClr>
                </a:solidFill>
              </a:rPr>
              <a:t>zijn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a:p>
            <a:pPr marL="171450" indent="-171450" algn="just">
              <a:buFont typeface="Arial" charset="0"/>
              <a:buChar char="•"/>
            </a:pPr>
            <a:r>
              <a:rPr lang="en-US" sz="1000" dirty="0" err="1">
                <a:solidFill>
                  <a:schemeClr val="tx1">
                    <a:lumMod val="50000"/>
                    <a:lumOff val="50000"/>
                  </a:schemeClr>
                </a:solidFill>
              </a:rPr>
              <a:t>Afname</a:t>
            </a:r>
            <a:r>
              <a:rPr lang="en-US" sz="1000" dirty="0">
                <a:solidFill>
                  <a:schemeClr val="tx1">
                    <a:lumMod val="50000"/>
                    <a:lumOff val="50000"/>
                  </a:schemeClr>
                </a:solidFill>
              </a:rPr>
              <a:t> van de </a:t>
            </a:r>
            <a:r>
              <a:rPr lang="en-US" sz="1000" dirty="0" err="1">
                <a:solidFill>
                  <a:schemeClr val="tx1">
                    <a:lumMod val="50000"/>
                    <a:lumOff val="50000"/>
                  </a:schemeClr>
                </a:solidFill>
              </a:rPr>
              <a:t>criminaliteit</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Toename</a:t>
            </a:r>
            <a:r>
              <a:rPr lang="en-US" sz="1000" dirty="0">
                <a:solidFill>
                  <a:schemeClr val="tx1">
                    <a:lumMod val="50000"/>
                    <a:lumOff val="50000"/>
                  </a:schemeClr>
                </a:solidFill>
              </a:rPr>
              <a:t> van het </a:t>
            </a:r>
            <a:r>
              <a:rPr lang="en-US" sz="1000" dirty="0" err="1">
                <a:solidFill>
                  <a:schemeClr val="tx1">
                    <a:lumMod val="50000"/>
                    <a:lumOff val="50000"/>
                  </a:schemeClr>
                </a:solidFill>
              </a:rPr>
              <a:t>veiligheidsgevoel</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Verankeren</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in de </a:t>
            </a:r>
            <a:r>
              <a:rPr lang="en-US" sz="1000" dirty="0" err="1">
                <a:solidFill>
                  <a:schemeClr val="tx1">
                    <a:lumMod val="50000"/>
                    <a:lumOff val="50000"/>
                  </a:schemeClr>
                </a:solidFill>
              </a:rPr>
              <a:t>kernen</a:t>
            </a:r>
            <a:r>
              <a:rPr lang="en-US" sz="1000" dirty="0">
                <a:solidFill>
                  <a:schemeClr val="tx1">
                    <a:lumMod val="50000"/>
                    <a:lumOff val="50000"/>
                  </a:schemeClr>
                </a:solidFill>
              </a:rPr>
              <a:t>, </a:t>
            </a:r>
            <a:r>
              <a:rPr lang="en-US" sz="1000" dirty="0" err="1">
                <a:solidFill>
                  <a:schemeClr val="tx1">
                    <a:lumMod val="50000"/>
                    <a:lumOff val="50000"/>
                  </a:schemeClr>
                </a:solidFill>
              </a:rPr>
              <a:t>wijken</a:t>
            </a:r>
            <a:r>
              <a:rPr lang="en-US" sz="1000" dirty="0">
                <a:solidFill>
                  <a:schemeClr val="tx1">
                    <a:lumMod val="50000"/>
                    <a:lumOff val="50000"/>
                  </a:schemeClr>
                </a:solidFill>
              </a:rPr>
              <a:t> en </a:t>
            </a:r>
            <a:r>
              <a:rPr lang="en-US" sz="1000" dirty="0" err="1">
                <a:solidFill>
                  <a:schemeClr val="tx1">
                    <a:lumMod val="50000"/>
                    <a:lumOff val="50000"/>
                  </a:schemeClr>
                </a:solidFill>
              </a:rPr>
              <a:t>buurten</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Voorkomen</a:t>
            </a:r>
            <a:r>
              <a:rPr lang="en-US" sz="1000" dirty="0">
                <a:solidFill>
                  <a:schemeClr val="tx1">
                    <a:lumMod val="50000"/>
                    <a:lumOff val="50000"/>
                  </a:schemeClr>
                </a:solidFill>
              </a:rPr>
              <a:t> en </a:t>
            </a:r>
            <a:r>
              <a:rPr lang="en-US" sz="1000" dirty="0" err="1">
                <a:solidFill>
                  <a:schemeClr val="tx1">
                    <a:lumMod val="50000"/>
                    <a:lumOff val="50000"/>
                  </a:schemeClr>
                </a:solidFill>
              </a:rPr>
              <a:t>bestrijden</a:t>
            </a:r>
            <a:r>
              <a:rPr lang="en-US" sz="1000" dirty="0">
                <a:solidFill>
                  <a:schemeClr val="tx1">
                    <a:lumMod val="50000"/>
                    <a:lumOff val="50000"/>
                  </a:schemeClr>
                </a:solidFill>
              </a:rPr>
              <a:t> van </a:t>
            </a:r>
            <a:r>
              <a:rPr lang="en-US" sz="1000" dirty="0" err="1">
                <a:solidFill>
                  <a:schemeClr val="tx1">
                    <a:lumMod val="50000"/>
                    <a:lumOff val="50000"/>
                  </a:schemeClr>
                </a:solidFill>
              </a:rPr>
              <a:t>incidenten</a:t>
            </a:r>
            <a:r>
              <a:rPr lang="en-US" sz="1000" dirty="0">
                <a:solidFill>
                  <a:schemeClr val="tx1">
                    <a:lumMod val="50000"/>
                    <a:lumOff val="50000"/>
                  </a:schemeClr>
                </a:solidFill>
              </a:rPr>
              <a:t> en </a:t>
            </a:r>
            <a:r>
              <a:rPr lang="en-US" sz="1000" dirty="0" err="1">
                <a:solidFill>
                  <a:schemeClr val="tx1">
                    <a:lumMod val="50000"/>
                    <a:lumOff val="50000"/>
                  </a:schemeClr>
                </a:solidFill>
              </a:rPr>
              <a:t>verstoringen</a:t>
            </a:r>
            <a:r>
              <a:rPr lang="en-US" sz="1000" dirty="0">
                <a:solidFill>
                  <a:schemeClr val="tx1">
                    <a:lumMod val="50000"/>
                    <a:lumOff val="50000"/>
                  </a:schemeClr>
                </a:solidFill>
              </a:rPr>
              <a:t> van de </a:t>
            </a:r>
            <a:r>
              <a:rPr lang="en-US" sz="1000" dirty="0" err="1">
                <a:solidFill>
                  <a:schemeClr val="tx1">
                    <a:lumMod val="50000"/>
                    <a:lumOff val="50000"/>
                  </a:schemeClr>
                </a:solidFill>
              </a:rPr>
              <a:t>openbare</a:t>
            </a:r>
            <a:r>
              <a:rPr lang="en-US" sz="1000" dirty="0">
                <a:solidFill>
                  <a:schemeClr val="tx1">
                    <a:lumMod val="50000"/>
                    <a:lumOff val="50000"/>
                  </a:schemeClr>
                </a:solidFill>
              </a:rPr>
              <a:t> </a:t>
            </a:r>
            <a:r>
              <a:rPr lang="en-US" sz="1000" dirty="0" err="1">
                <a:solidFill>
                  <a:schemeClr val="tx1">
                    <a:lumMod val="50000"/>
                    <a:lumOff val="50000"/>
                  </a:schemeClr>
                </a:solidFill>
              </a:rPr>
              <a:t>orde</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p:txBody>
      </p:sp>
      <p:sp>
        <p:nvSpPr>
          <p:cNvPr id="11" name="Text Placeholder 8"/>
          <p:cNvSpPr txBox="1">
            <a:spLocks/>
          </p:cNvSpPr>
          <p:nvPr/>
        </p:nvSpPr>
        <p:spPr>
          <a:xfrm>
            <a:off x="4786729" y="981965"/>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200" b="1" i="1" u="none" strike="noStrike" kern="1200" cap="none" spc="0" normalizeH="0" baseline="0" noProof="0" dirty="0" err="1">
                <a:ln>
                  <a:noFill/>
                </a:ln>
                <a:solidFill>
                  <a:schemeClr val="accent1"/>
                </a:solidFill>
                <a:effectLst/>
                <a:uLnTx/>
                <a:uFillTx/>
                <a:latin typeface="+mj-lt"/>
                <a:ea typeface="+mn-ea"/>
                <a:cs typeface="+mn-cs"/>
              </a:rPr>
              <a:t>Koersvast</a:t>
            </a:r>
            <a:r>
              <a:rPr kumimoji="0" lang="en-US" sz="1200" b="1" i="1" u="none" strike="noStrike" kern="1200" cap="none" spc="0" normalizeH="0" baseline="0" noProof="0" dirty="0">
                <a:ln>
                  <a:noFill/>
                </a:ln>
                <a:solidFill>
                  <a:schemeClr val="accent1"/>
                </a:solidFill>
                <a:effectLst/>
                <a:uLnTx/>
                <a:uFillTx/>
                <a:latin typeface="+mj-lt"/>
                <a:ea typeface="+mn-ea"/>
                <a:cs typeface="+mn-cs"/>
              </a:rPr>
              <a:t> met</a:t>
            </a:r>
            <a:r>
              <a:rPr kumimoji="0" lang="en-US" sz="1200" b="1" i="1" u="none" strike="noStrike" kern="1200" cap="none" spc="0" normalizeH="0" noProof="0" dirty="0">
                <a:ln>
                  <a:noFill/>
                </a:ln>
                <a:solidFill>
                  <a:schemeClr val="accent1"/>
                </a:solidFill>
                <a:effectLst/>
                <a:uLnTx/>
                <a:uFillTx/>
                <a:latin typeface="+mj-lt"/>
                <a:ea typeface="+mn-ea"/>
                <a:cs typeface="+mn-cs"/>
              </a:rPr>
              <a:t> </a:t>
            </a:r>
            <a:r>
              <a:rPr kumimoji="0" lang="en-US" sz="1200" b="1" i="1" u="none" strike="noStrike" kern="1200" cap="none" spc="0" normalizeH="0" noProof="0" dirty="0" err="1">
                <a:ln>
                  <a:noFill/>
                </a:ln>
                <a:solidFill>
                  <a:schemeClr val="accent1"/>
                </a:solidFill>
                <a:effectLst/>
                <a:uLnTx/>
                <a:uFillTx/>
                <a:latin typeface="+mj-lt"/>
                <a:ea typeface="+mn-ea"/>
                <a:cs typeface="+mn-cs"/>
              </a:rPr>
              <a:t>aansturing</a:t>
            </a:r>
            <a:r>
              <a:rPr kumimoji="0" lang="en-US" sz="1200" b="1" i="1" u="none" strike="noStrike" kern="1200" cap="none" spc="0" normalizeH="0" noProof="0" dirty="0">
                <a:ln>
                  <a:noFill/>
                </a:ln>
                <a:solidFill>
                  <a:schemeClr val="accent1"/>
                </a:solidFill>
                <a:effectLst/>
                <a:uLnTx/>
                <a:uFillTx/>
                <a:latin typeface="+mj-lt"/>
                <a:ea typeface="+mn-ea"/>
                <a:cs typeface="+mn-cs"/>
              </a:rPr>
              <a:t> op </a:t>
            </a:r>
            <a:r>
              <a:rPr kumimoji="0" lang="en-US" sz="1200" b="1" i="1" u="none" strike="noStrike" kern="1200" cap="none" spc="0" normalizeH="0" noProof="0" dirty="0" err="1">
                <a:ln>
                  <a:noFill/>
                </a:ln>
                <a:solidFill>
                  <a:schemeClr val="accent1"/>
                </a:solidFill>
                <a:effectLst/>
                <a:uLnTx/>
                <a:uFillTx/>
                <a:latin typeface="+mj-lt"/>
                <a:ea typeface="+mn-ea"/>
                <a:cs typeface="+mn-cs"/>
              </a:rPr>
              <a:t>prioriteiten</a:t>
            </a:r>
            <a:endParaRPr kumimoji="0" lang="en-US" sz="1200" b="1" i="1" u="none" strike="noStrike" kern="1200" cap="none" spc="0" normalizeH="0" baseline="0" noProof="0" dirty="0">
              <a:ln>
                <a:noFill/>
              </a:ln>
              <a:solidFill>
                <a:schemeClr val="accent1"/>
              </a:solidFill>
              <a:effectLst/>
              <a:uLnTx/>
              <a:uFillTx/>
              <a:latin typeface="+mj-lt"/>
              <a:ea typeface="+mn-ea"/>
              <a:cs typeface="+mn-cs"/>
            </a:endParaRPr>
          </a:p>
        </p:txBody>
      </p:sp>
      <p:pic>
        <p:nvPicPr>
          <p:cNvPr id="4" name="Tijdelijke aanduiding voor afbeelding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3218" r="23218"/>
          <a:stretch>
            <a:fillRect/>
          </a:stretch>
        </p:blipFill>
        <p:spPr>
          <a:xfrm>
            <a:off x="4786729" y="3378248"/>
            <a:ext cx="3709822" cy="1581027"/>
          </a:xfrm>
        </p:spPr>
      </p:pic>
      <p:sp>
        <p:nvSpPr>
          <p:cNvPr id="12"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2. Strategische uitganspunten (1)</a:t>
            </a:r>
          </a:p>
        </p:txBody>
      </p:sp>
    </p:spTree>
    <p:extLst>
      <p:ext uri="{BB962C8B-B14F-4D97-AF65-F5344CB8AC3E}">
        <p14:creationId xmlns:p14="http://schemas.microsoft.com/office/powerpoint/2010/main" val="362166046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840523" y="1336461"/>
            <a:ext cx="2383856" cy="3407309"/>
            <a:chOff x="623914" y="880178"/>
            <a:chExt cx="2610439" cy="3407309"/>
          </a:xfrm>
        </p:grpSpPr>
        <p:sp>
          <p:nvSpPr>
            <p:cNvPr id="56" name="Text Placeholder 3"/>
            <p:cNvSpPr txBox="1">
              <a:spLocks/>
            </p:cNvSpPr>
            <p:nvPr/>
          </p:nvSpPr>
          <p:spPr>
            <a:xfrm>
              <a:off x="1012994" y="880178"/>
              <a:ext cx="2069578" cy="4739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1"/>
                  </a:solidFill>
                  <a:effectLst/>
                  <a:uLnTx/>
                  <a:uFillTx/>
                  <a:latin typeface="+mj-lt"/>
                  <a:ea typeface="+mn-ea"/>
                  <a:cs typeface="+mn-cs"/>
                </a:rPr>
                <a:t>Meerdere</a:t>
              </a:r>
              <a:r>
                <a:rPr kumimoji="0" lang="en-US" b="1" i="0" u="none" strike="noStrike" kern="1200" cap="none" spc="0" normalizeH="0" baseline="0" noProof="0" dirty="0">
                  <a:ln>
                    <a:noFill/>
                  </a:ln>
                  <a:solidFill>
                    <a:schemeClr val="accent1"/>
                  </a:solidFill>
                  <a:effectLst/>
                  <a:uLnTx/>
                  <a:uFillTx/>
                  <a:latin typeface="+mj-lt"/>
                  <a:ea typeface="+mn-ea"/>
                  <a:cs typeface="+mn-cs"/>
                </a:rPr>
                <a:t> </a:t>
              </a:r>
              <a:r>
                <a:rPr kumimoji="0" lang="en-US" b="1" i="0" u="none" strike="noStrike" kern="1200" cap="none" spc="0" normalizeH="0" baseline="0" noProof="0" dirty="0" err="1">
                  <a:ln>
                    <a:noFill/>
                  </a:ln>
                  <a:solidFill>
                    <a:schemeClr val="accent1"/>
                  </a:solidFill>
                  <a:effectLst/>
                  <a:uLnTx/>
                  <a:uFillTx/>
                  <a:latin typeface="+mj-lt"/>
                  <a:ea typeface="+mn-ea"/>
                  <a:cs typeface="+mn-cs"/>
                </a:rPr>
                <a:t>gemeenten</a:t>
              </a:r>
              <a:r>
                <a:rPr kumimoji="0" lang="en-US" b="1" i="0" u="none" strike="noStrike" kern="1200" cap="none" spc="0" normalizeH="0" baseline="0" noProof="0" dirty="0">
                  <a:ln>
                    <a:noFill/>
                  </a:ln>
                  <a:solidFill>
                    <a:schemeClr val="accent1"/>
                  </a:solidFill>
                  <a:effectLst/>
                  <a:uLnTx/>
                  <a:uFillTx/>
                  <a:latin typeface="+mj-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err="1">
                  <a:solidFill>
                    <a:schemeClr val="accent1"/>
                  </a:solidFill>
                  <a:latin typeface="+mj-lt"/>
                </a:rPr>
                <a:t>Één</a:t>
              </a:r>
              <a:r>
                <a:rPr kumimoji="0" lang="en-US" b="1" i="0" u="none" strike="noStrike" kern="1200" cap="none" spc="0" normalizeH="0" baseline="0" noProof="0" dirty="0">
                  <a:ln>
                    <a:noFill/>
                  </a:ln>
                  <a:solidFill>
                    <a:schemeClr val="accent1"/>
                  </a:solidFill>
                  <a:effectLst/>
                  <a:uLnTx/>
                  <a:uFillTx/>
                  <a:latin typeface="+mj-lt"/>
                  <a:ea typeface="+mn-ea"/>
                  <a:cs typeface="+mn-cs"/>
                </a:rPr>
                <a:t> IVP</a:t>
              </a:r>
            </a:p>
          </p:txBody>
        </p:sp>
        <p:sp>
          <p:nvSpPr>
            <p:cNvPr id="57" name="Text Placeholder 3"/>
            <p:cNvSpPr txBox="1">
              <a:spLocks/>
            </p:cNvSpPr>
            <p:nvPr/>
          </p:nvSpPr>
          <p:spPr>
            <a:xfrm>
              <a:off x="623914" y="1363610"/>
              <a:ext cx="2610439" cy="292387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defTabSz="914400">
                <a:spcBef>
                  <a:spcPct val="20000"/>
                </a:spcBef>
                <a:defRPr/>
              </a:pPr>
              <a:r>
                <a:rPr lang="en-US" sz="1000">
                  <a:solidFill>
                    <a:schemeClr val="tx1">
                      <a:lumMod val="50000"/>
                      <a:lumOff val="50000"/>
                    </a:schemeClr>
                  </a:solidFill>
                  <a:cs typeface="+mj-cs"/>
                </a:rPr>
                <a:t>Binnen</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basisteam</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Kempen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werken</a:t>
              </a:r>
              <a:r>
                <a:rPr lang="en-US" sz="1000" dirty="0">
                  <a:solidFill>
                    <a:schemeClr val="tx1">
                      <a:lumMod val="50000"/>
                      <a:lumOff val="50000"/>
                    </a:schemeClr>
                  </a:solidFill>
                  <a:cs typeface="+mj-cs"/>
                </a:rPr>
                <a:t> 8 </a:t>
              </a:r>
              <a:r>
                <a:rPr lang="en-US" sz="1000" dirty="0" err="1">
                  <a:solidFill>
                    <a:schemeClr val="tx1">
                      <a:lumMod val="50000"/>
                      <a:lumOff val="50000"/>
                    </a:schemeClr>
                  </a:solidFill>
                  <a:cs typeface="+mj-cs"/>
                </a:rPr>
                <a:t>gemeenten</a:t>
              </a:r>
              <a:r>
                <a:rPr lang="en-US" sz="1000" dirty="0">
                  <a:solidFill>
                    <a:schemeClr val="tx1">
                      <a:lumMod val="50000"/>
                      <a:lumOff val="50000"/>
                    </a:schemeClr>
                  </a:solidFill>
                  <a:cs typeface="+mj-cs"/>
                </a:rPr>
                <a:t> op het </a:t>
              </a:r>
              <a:r>
                <a:rPr lang="en-US" sz="1000" dirty="0" err="1">
                  <a:solidFill>
                    <a:schemeClr val="tx1">
                      <a:lumMod val="50000"/>
                      <a:lumOff val="50000"/>
                    </a:schemeClr>
                  </a:solidFill>
                  <a:cs typeface="+mj-cs"/>
                </a:rPr>
                <a:t>gebied</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veiligheid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nauw</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samen</a:t>
              </a:r>
              <a:r>
                <a:rPr lang="en-US" sz="1000" dirty="0">
                  <a:solidFill>
                    <a:schemeClr val="tx1">
                      <a:lumMod val="50000"/>
                      <a:lumOff val="50000"/>
                    </a:schemeClr>
                  </a:solidFill>
                  <a:cs typeface="+mj-cs"/>
                </a:rPr>
                <a:t>. Met de </a:t>
              </a:r>
              <a:r>
                <a:rPr lang="en-US" sz="1000" dirty="0" err="1">
                  <a:solidFill>
                    <a:schemeClr val="tx1">
                      <a:lumMod val="50000"/>
                      <a:lumOff val="50000"/>
                    </a:schemeClr>
                  </a:solidFill>
                  <a:cs typeface="+mj-cs"/>
                </a:rPr>
                <a:t>politie</a:t>
              </a:r>
              <a:r>
                <a:rPr lang="en-US" sz="1000" dirty="0">
                  <a:solidFill>
                    <a:schemeClr val="tx1">
                      <a:lumMod val="50000"/>
                      <a:lumOff val="50000"/>
                    </a:schemeClr>
                  </a:solidFill>
                  <a:cs typeface="+mj-cs"/>
                </a:rPr>
                <a:t> en OM is </a:t>
              </a:r>
              <a:r>
                <a:rPr lang="en-US" sz="1000" dirty="0" err="1">
                  <a:solidFill>
                    <a:schemeClr val="tx1">
                      <a:lumMod val="50000"/>
                      <a:lumOff val="50000"/>
                    </a:schemeClr>
                  </a:solidFill>
                  <a:cs typeface="+mj-cs"/>
                </a:rPr>
                <a:t>één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gezamenlijk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integraal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veiligheidsplan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opgesteld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Kempen</a:t>
              </a:r>
              <a:r>
                <a:rPr lang="en-US" sz="1000" dirty="0">
                  <a:solidFill>
                    <a:schemeClr val="tx1">
                      <a:lumMod val="50000"/>
                      <a:lumOff val="50000"/>
                    </a:schemeClr>
                  </a:solidFill>
                  <a:cs typeface="+mj-cs"/>
                </a:rPr>
                <a:t> 8: Eendracht, aandacht en daadkracht!</a:t>
              </a:r>
            </a:p>
            <a:p>
              <a:pPr lvl="0" algn="just" defTabSz="914400">
                <a:spcBef>
                  <a:spcPct val="20000"/>
                </a:spcBef>
                <a:defRPr/>
              </a:pPr>
              <a:r>
                <a:rPr lang="en-US" sz="1000" dirty="0" err="1">
                  <a:solidFill>
                    <a:schemeClr val="tx1">
                      <a:lumMod val="50000"/>
                      <a:lumOff val="50000"/>
                    </a:schemeClr>
                  </a:solidFill>
                  <a:cs typeface="+mj-cs"/>
                </a:rPr>
                <a:t>Voordelen</a:t>
              </a:r>
              <a:r>
                <a:rPr lang="en-US" sz="1000" dirty="0">
                  <a:solidFill>
                    <a:schemeClr val="tx1">
                      <a:lumMod val="50000"/>
                      <a:lumOff val="50000"/>
                    </a:schemeClr>
                  </a:solidFill>
                  <a:cs typeface="+mj-cs"/>
                </a:rPr>
                <a:t> ten </a:t>
              </a:r>
              <a:r>
                <a:rPr lang="en-US" sz="1000" dirty="0" err="1">
                  <a:solidFill>
                    <a:schemeClr val="tx1">
                      <a:lumMod val="50000"/>
                      <a:lumOff val="50000"/>
                    </a:schemeClr>
                  </a:solidFill>
                  <a:cs typeface="+mj-cs"/>
                </a:rPr>
                <a:t>opzichte</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traditioneel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lokaal</a:t>
              </a:r>
              <a:r>
                <a:rPr lang="en-US" sz="1000" dirty="0">
                  <a:solidFill>
                    <a:schemeClr val="tx1">
                      <a:lumMod val="50000"/>
                      <a:lumOff val="50000"/>
                    </a:schemeClr>
                  </a:solidFill>
                  <a:cs typeface="+mj-cs"/>
                </a:rPr>
                <a:t> IVP per </a:t>
              </a:r>
              <a:r>
                <a:rPr lang="en-US" sz="1000" dirty="0" err="1">
                  <a:solidFill>
                    <a:schemeClr val="tx1">
                      <a:lumMod val="50000"/>
                      <a:lumOff val="50000"/>
                    </a:schemeClr>
                  </a:solidFill>
                  <a:cs typeface="+mj-cs"/>
                </a:rPr>
                <a:t>gemeente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a:t>
              </a:r>
            </a:p>
            <a:p>
              <a:pPr marL="171450" lvl="0" indent="-171450" algn="just" defTabSz="914400">
                <a:spcBef>
                  <a:spcPct val="20000"/>
                </a:spcBef>
                <a:buFont typeface="Arial" charset="0"/>
                <a:buChar char="•"/>
                <a:defRPr/>
              </a:pPr>
              <a:r>
                <a:rPr lang="en-US" sz="1000" dirty="0" err="1">
                  <a:solidFill>
                    <a:schemeClr val="tx1">
                      <a:lumMod val="50000"/>
                      <a:lumOff val="50000"/>
                    </a:schemeClr>
                  </a:solidFill>
                  <a:cs typeface="+mj-cs"/>
                </a:rPr>
                <a:t>Deelnemende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gemeenten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hebben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dezelfde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visie</a:t>
              </a:r>
              <a:r>
                <a:rPr lang="en-US" sz="1000" dirty="0">
                  <a:solidFill>
                    <a:schemeClr val="tx1">
                      <a:lumMod val="50000"/>
                      <a:lumOff val="50000"/>
                    </a:schemeClr>
                  </a:solidFill>
                  <a:cs typeface="+mj-cs"/>
                </a:rPr>
                <a:t> op en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belangrijke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veiligheidsthema’s</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kunnen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elkaar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goed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versterken</a:t>
              </a:r>
              <a:r>
                <a:rPr lang="en-US" sz="1000" dirty="0">
                  <a:solidFill>
                    <a:schemeClr val="tx1">
                      <a:lumMod val="50000"/>
                      <a:lumOff val="50000"/>
                    </a:schemeClr>
                  </a:solidFill>
                  <a:cs typeface="+mj-cs"/>
                </a:rPr>
                <a:t>;</a:t>
              </a:r>
            </a:p>
            <a:p>
              <a:pPr marL="171450" lvl="0" indent="-171450" algn="just" defTabSz="914400">
                <a:spcBef>
                  <a:spcPct val="20000"/>
                </a:spcBef>
                <a:buFont typeface="Arial" charset="0"/>
                <a:buChar char="•"/>
                <a:defRPr/>
              </a:pPr>
              <a:r>
                <a:rPr lang="en-US" sz="1000" dirty="0">
                  <a:solidFill>
                    <a:schemeClr val="tx1">
                      <a:lumMod val="50000"/>
                      <a:lumOff val="50000"/>
                    </a:schemeClr>
                  </a:solidFill>
                  <a:cs typeface="+mj-cs"/>
                </a:rPr>
                <a:t>De </a:t>
              </a:r>
              <a:r>
                <a:rPr lang="en-US" sz="1000" dirty="0" err="1">
                  <a:solidFill>
                    <a:schemeClr val="tx1">
                      <a:lumMod val="50000"/>
                      <a:lumOff val="50000"/>
                    </a:schemeClr>
                  </a:solidFill>
                  <a:cs typeface="+mj-cs"/>
                </a:rPr>
                <a:t>gemeenten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kunnen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makkelijker</a:t>
              </a:r>
              <a:r>
                <a:rPr lang="en-US" sz="1000" dirty="0">
                  <a:solidFill>
                    <a:schemeClr val="tx1">
                      <a:lumMod val="50000"/>
                      <a:lumOff val="50000"/>
                    </a:schemeClr>
                  </a:solidFill>
                  <a:cs typeface="+mj-cs"/>
                </a:rPr>
                <a:t> taken / </a:t>
              </a:r>
              <a:r>
                <a:rPr lang="en-US" sz="1000" dirty="0" err="1">
                  <a:solidFill>
                    <a:schemeClr val="tx1">
                      <a:lumMod val="50000"/>
                      <a:lumOff val="50000"/>
                    </a:schemeClr>
                  </a:solidFill>
                  <a:cs typeface="+mj-cs"/>
                </a:rPr>
                <a:t>thema’s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verdelen</a:t>
              </a:r>
              <a:r>
                <a:rPr lang="en-US" sz="1000" dirty="0">
                  <a:solidFill>
                    <a:schemeClr val="tx1">
                      <a:lumMod val="50000"/>
                      <a:lumOff val="50000"/>
                    </a:schemeClr>
                  </a:solidFill>
                  <a:cs typeface="+mj-cs"/>
                </a:rPr>
                <a:t>;</a:t>
              </a:r>
            </a:p>
            <a:p>
              <a:pPr marL="171450" lvl="0" indent="-171450" algn="just" defTabSz="914400">
                <a:spcBef>
                  <a:spcPct val="20000"/>
                </a:spcBef>
                <a:buFont typeface="Arial" charset="0"/>
                <a:buChar char="•"/>
                <a:defRPr/>
              </a:pPr>
              <a:r>
                <a:rPr lang="en-US" sz="1000" dirty="0">
                  <a:solidFill>
                    <a:schemeClr val="tx1">
                      <a:lumMod val="50000"/>
                      <a:lumOff val="50000"/>
                    </a:schemeClr>
                  </a:solidFill>
                  <a:cs typeface="+mj-cs"/>
                </a:rPr>
                <a:t>De </a:t>
              </a:r>
              <a:r>
                <a:rPr lang="en-US" sz="1000" dirty="0" err="1">
                  <a:solidFill>
                    <a:schemeClr val="tx1">
                      <a:lumMod val="50000"/>
                      <a:lumOff val="50000"/>
                    </a:schemeClr>
                  </a:solidFill>
                  <a:cs typeface="+mj-cs"/>
                </a:rPr>
                <a:t>aansturing</a:t>
              </a:r>
              <a:r>
                <a:rPr lang="en-US" sz="1000" dirty="0">
                  <a:solidFill>
                    <a:schemeClr val="tx1">
                      <a:lumMod val="50000"/>
                      <a:lumOff val="50000"/>
                    </a:schemeClr>
                  </a:solidFill>
                  <a:cs typeface="+mj-cs"/>
                </a:rPr>
                <a:t> van de </a:t>
              </a:r>
              <a:r>
                <a:rPr lang="en-US" sz="1000" dirty="0" err="1">
                  <a:solidFill>
                    <a:schemeClr val="tx1">
                      <a:lumMod val="50000"/>
                      <a:lumOff val="50000"/>
                    </a:schemeClr>
                  </a:solidFill>
                  <a:cs typeface="+mj-cs"/>
                </a:rPr>
                <a:t>politie</a:t>
              </a:r>
              <a:r>
                <a:rPr lang="en-US" sz="1000" dirty="0">
                  <a:solidFill>
                    <a:schemeClr val="tx1">
                      <a:lumMod val="50000"/>
                      <a:lumOff val="50000"/>
                    </a:schemeClr>
                  </a:solidFill>
                  <a:cs typeface="+mj-cs"/>
                </a:rPr>
                <a:t> is </a:t>
              </a:r>
              <a:r>
                <a:rPr lang="en-US" sz="1000" dirty="0" err="1">
                  <a:solidFill>
                    <a:schemeClr val="tx1">
                      <a:lumMod val="50000"/>
                      <a:lumOff val="50000"/>
                    </a:schemeClr>
                  </a:solidFill>
                  <a:cs typeface="+mj-cs"/>
                </a:rPr>
                <a:t>meer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robuust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er</a:t>
              </a:r>
              <a:r>
                <a:rPr lang="en-US" sz="1000" dirty="0">
                  <a:solidFill>
                    <a:schemeClr val="tx1">
                      <a:lumMod val="50000"/>
                      <a:lumOff val="50000"/>
                    </a:schemeClr>
                  </a:solidFill>
                  <a:cs typeface="+mj-cs"/>
                </a:rPr>
                <a:t> is </a:t>
              </a:r>
              <a:r>
                <a:rPr lang="en-US" sz="1000" dirty="0" err="1">
                  <a:solidFill>
                    <a:schemeClr val="tx1">
                      <a:lumMod val="50000"/>
                      <a:lumOff val="50000"/>
                    </a:schemeClr>
                  </a:solidFill>
                  <a:cs typeface="+mj-cs"/>
                </a:rPr>
                <a:t>immers</a:t>
              </a:r>
              <a:r>
                <a:rPr lang="en-US" sz="1000" dirty="0">
                  <a:solidFill>
                    <a:schemeClr val="tx1">
                      <a:lumMod val="50000"/>
                      <a:lumOff val="50000"/>
                    </a:schemeClr>
                  </a:solidFill>
                  <a:cs typeface="+mj-cs"/>
                </a:rPr>
                <a:t> maar </a:t>
              </a:r>
              <a:r>
                <a:rPr lang="en-US" sz="1000" dirty="0" err="1">
                  <a:solidFill>
                    <a:schemeClr val="tx1">
                      <a:lumMod val="50000"/>
                      <a:lumOff val="50000"/>
                    </a:schemeClr>
                  </a:solidFill>
                  <a:cs typeface="+mj-cs"/>
                </a:rPr>
                <a:t>één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bestuurlijk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geluid</a:t>
              </a:r>
              <a:r>
                <a:rPr lang="en-US" sz="1000" dirty="0">
                  <a:solidFill>
                    <a:schemeClr val="tx1">
                      <a:lumMod val="50000"/>
                      <a:lumOff val="50000"/>
                    </a:schemeClr>
                  </a:solidFill>
                  <a:cs typeface="+mj-cs"/>
                </a:rPr>
                <a:t>.</a:t>
              </a:r>
            </a:p>
            <a:p>
              <a:pPr lvl="0" algn="just" defTabSz="914400">
                <a:spcBef>
                  <a:spcPct val="20000"/>
                </a:spcBef>
                <a:defRPr/>
              </a:pPr>
              <a:endParaRPr lang="en-US" sz="1000" dirty="0">
                <a:solidFill>
                  <a:schemeClr val="tx1">
                    <a:lumMod val="50000"/>
                    <a:lumOff val="50000"/>
                  </a:schemeClr>
                </a:solidFill>
                <a:cs typeface="+mj-cs"/>
              </a:endParaRPr>
            </a:p>
          </p:txBody>
        </p:sp>
      </p:grpSp>
      <p:sp>
        <p:nvSpPr>
          <p:cNvPr id="85" name="Footer Text"/>
          <p:cNvSpPr txBox="1"/>
          <p:nvPr/>
        </p:nvSpPr>
        <p:spPr>
          <a:xfrm>
            <a:off x="-376503" y="940946"/>
            <a:ext cx="7759889" cy="153888"/>
          </a:xfrm>
          <a:prstGeom prst="rect">
            <a:avLst/>
          </a:prstGeom>
          <a:noFill/>
        </p:spPr>
        <p:txBody>
          <a:bodyPr wrap="square" lIns="0" tIns="0" rIns="0" bIns="0" rtlCol="0">
            <a:spAutoFit/>
          </a:bodyPr>
          <a:lstStyle/>
          <a:p>
            <a:pPr algn="ctr"/>
            <a:r>
              <a:rPr lang="en-US" sz="1000" dirty="0">
                <a:solidFill>
                  <a:schemeClr val="tx1">
                    <a:lumMod val="50000"/>
                    <a:lumOff val="50000"/>
                  </a:schemeClr>
                </a:solidFill>
              </a:rPr>
              <a:t>Om de </a:t>
            </a:r>
            <a:r>
              <a:rPr lang="en-US" sz="1000" dirty="0" err="1">
                <a:solidFill>
                  <a:schemeClr val="tx1">
                    <a:lumMod val="50000"/>
                    <a:lumOff val="50000"/>
                  </a:schemeClr>
                </a:solidFill>
              </a:rPr>
              <a:t>genoemde</a:t>
            </a:r>
            <a:r>
              <a:rPr lang="en-US" sz="1000" dirty="0">
                <a:solidFill>
                  <a:schemeClr val="tx1">
                    <a:lumMod val="50000"/>
                    <a:lumOff val="50000"/>
                  </a:schemeClr>
                </a:solidFill>
              </a:rPr>
              <a:t> </a:t>
            </a:r>
            <a:r>
              <a:rPr lang="en-US" sz="1000" dirty="0" err="1">
                <a:solidFill>
                  <a:schemeClr val="tx1">
                    <a:lumMod val="50000"/>
                    <a:lumOff val="50000"/>
                  </a:schemeClr>
                </a:solidFill>
              </a:rPr>
              <a:t>doelstellingen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realiseren</a:t>
            </a:r>
            <a:r>
              <a:rPr lang="en-US" sz="1000" dirty="0">
                <a:solidFill>
                  <a:schemeClr val="tx1">
                    <a:lumMod val="50000"/>
                    <a:lumOff val="50000"/>
                  </a:schemeClr>
                </a:solidFill>
              </a:rPr>
              <a:t> </a:t>
            </a:r>
            <a:r>
              <a:rPr lang="en-US" sz="1000" dirty="0" err="1">
                <a:solidFill>
                  <a:schemeClr val="tx1">
                    <a:lumMod val="50000"/>
                    <a:lumOff val="50000"/>
                  </a:schemeClr>
                </a:solidFill>
              </a:rPr>
              <a:t>nemen</a:t>
            </a:r>
            <a:r>
              <a:rPr lang="en-US" sz="1000" dirty="0">
                <a:solidFill>
                  <a:schemeClr val="tx1">
                    <a:lumMod val="50000"/>
                    <a:lumOff val="50000"/>
                  </a:schemeClr>
                </a:solidFill>
              </a:rPr>
              <a:t> we </a:t>
            </a:r>
            <a:r>
              <a:rPr lang="en-US" sz="1000" dirty="0" err="1">
                <a:solidFill>
                  <a:schemeClr val="tx1">
                    <a:lumMod val="50000"/>
                    <a:lumOff val="50000"/>
                  </a:schemeClr>
                </a:solidFill>
              </a:rPr>
              <a:t>onderstaande</a:t>
            </a:r>
            <a:r>
              <a:rPr lang="en-US" sz="1000" dirty="0">
                <a:solidFill>
                  <a:schemeClr val="tx1">
                    <a:lumMod val="50000"/>
                    <a:lumOff val="50000"/>
                  </a:schemeClr>
                </a:solidFill>
              </a:rPr>
              <a:t> </a:t>
            </a:r>
            <a:r>
              <a:rPr lang="en-US" sz="1000" dirty="0" err="1">
                <a:solidFill>
                  <a:schemeClr val="tx1">
                    <a:lumMod val="50000"/>
                    <a:lumOff val="50000"/>
                  </a:schemeClr>
                </a:solidFill>
              </a:rPr>
              <a:t>uitgangspunten</a:t>
            </a:r>
            <a:r>
              <a:rPr lang="en-US" sz="1000" dirty="0">
                <a:solidFill>
                  <a:schemeClr val="tx1">
                    <a:lumMod val="50000"/>
                    <a:lumOff val="50000"/>
                  </a:schemeClr>
                </a:solidFill>
              </a:rPr>
              <a:t> in </a:t>
            </a:r>
            <a:r>
              <a:rPr lang="en-US" sz="1000" dirty="0" err="1">
                <a:solidFill>
                  <a:schemeClr val="tx1">
                    <a:lumMod val="50000"/>
                    <a:lumOff val="50000"/>
                  </a:schemeClr>
                </a:solidFill>
              </a:rPr>
              <a:t>acht</a:t>
            </a:r>
            <a:r>
              <a:rPr lang="en-US" sz="1000" dirty="0">
                <a:solidFill>
                  <a:schemeClr val="tx1">
                    <a:lumMod val="50000"/>
                    <a:lumOff val="50000"/>
                  </a:schemeClr>
                </a:solidFill>
              </a:rPr>
              <a:t>:</a:t>
            </a:r>
          </a:p>
        </p:txBody>
      </p:sp>
      <p:sp>
        <p:nvSpPr>
          <p:cNvPr id="67" name="Text Placeholder 3"/>
          <p:cNvSpPr txBox="1">
            <a:spLocks/>
          </p:cNvSpPr>
          <p:nvPr/>
        </p:nvSpPr>
        <p:spPr>
          <a:xfrm>
            <a:off x="3834499" y="1336270"/>
            <a:ext cx="1925207" cy="4739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2"/>
                </a:solidFill>
                <a:effectLst/>
                <a:uLnTx/>
                <a:uFillTx/>
                <a:latin typeface="+mj-lt"/>
                <a:ea typeface="+mn-ea"/>
                <a:cs typeface="+mn-cs"/>
              </a:rPr>
              <a:t>Werken</a:t>
            </a:r>
            <a:r>
              <a:rPr kumimoji="0" lang="en-US" b="1" i="0" u="none" strike="noStrike" kern="1200" cap="none" spc="0" normalizeH="0" baseline="0" noProof="0" dirty="0">
                <a:ln>
                  <a:noFill/>
                </a:ln>
                <a:solidFill>
                  <a:schemeClr val="accent2"/>
                </a:solidFill>
                <a:effectLst/>
                <a:uLnTx/>
                <a:uFillTx/>
                <a:latin typeface="+mj-lt"/>
                <a:ea typeface="+mn-ea"/>
                <a:cs typeface="+mn-cs"/>
              </a:rPr>
              <a:t> </a:t>
            </a:r>
            <a:r>
              <a:rPr kumimoji="0" lang="en-US" b="1" i="0" u="none" strike="noStrike" kern="1200" cap="none" spc="0" normalizeH="0" baseline="0" noProof="0" dirty="0" err="1">
                <a:ln>
                  <a:noFill/>
                </a:ln>
                <a:solidFill>
                  <a:schemeClr val="accent2"/>
                </a:solidFill>
                <a:effectLst/>
                <a:uLnTx/>
                <a:uFillTx/>
                <a:latin typeface="+mj-lt"/>
                <a:ea typeface="+mn-ea"/>
                <a:cs typeface="+mn-cs"/>
              </a:rPr>
              <a:t>aan</a:t>
            </a:r>
            <a:r>
              <a:rPr kumimoji="0" lang="en-US" b="1" i="0" u="none" strike="noStrike" kern="1200" cap="none" spc="0" normalizeH="0" baseline="0" noProof="0" dirty="0">
                <a:ln>
                  <a:noFill/>
                </a:ln>
                <a:solidFill>
                  <a:schemeClr val="accent2"/>
                </a:solidFill>
                <a:effectLst/>
                <a:uLnTx/>
                <a:uFillTx/>
                <a:latin typeface="+mj-lt"/>
                <a:ea typeface="+mn-ea"/>
                <a:cs typeface="+mn-cs"/>
              </a:rPr>
              <a:t> </a:t>
            </a:r>
            <a:r>
              <a:rPr kumimoji="0" lang="en-US" b="1" i="0" u="none" strike="noStrike" kern="1200" cap="none" spc="0" normalizeH="0" baseline="0" noProof="0" dirty="0" err="1">
                <a:ln>
                  <a:noFill/>
                </a:ln>
                <a:solidFill>
                  <a:schemeClr val="accent2"/>
                </a:solidFill>
                <a:effectLst/>
                <a:uLnTx/>
                <a:uFillTx/>
                <a:latin typeface="+mj-lt"/>
                <a:ea typeface="+mn-ea"/>
                <a:cs typeface="+mn-cs"/>
              </a:rPr>
              <a:t>veiligheid</a:t>
            </a:r>
            <a:r>
              <a:rPr kumimoji="0" lang="en-US" b="1" i="0" u="none" strike="noStrike" kern="1200" cap="none" spc="0" normalizeH="0" baseline="0" noProof="0" dirty="0">
                <a:ln>
                  <a:noFill/>
                </a:ln>
                <a:solidFill>
                  <a:schemeClr val="accent2"/>
                </a:solidFill>
                <a:effectLst/>
                <a:uLnTx/>
                <a:uFillTx/>
                <a:latin typeface="+mj-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2"/>
                </a:solidFill>
                <a:effectLst/>
                <a:uLnTx/>
                <a:uFillTx/>
                <a:latin typeface="+mj-lt"/>
                <a:ea typeface="+mn-ea"/>
                <a:cs typeface="+mn-cs"/>
              </a:rPr>
              <a:t>vanuit</a:t>
            </a:r>
            <a:r>
              <a:rPr kumimoji="0" lang="en-US" b="1" i="0" u="none" strike="noStrike" kern="1200" cap="none" spc="0" normalizeH="0" baseline="0" noProof="0" dirty="0">
                <a:ln>
                  <a:noFill/>
                </a:ln>
                <a:solidFill>
                  <a:schemeClr val="accent2"/>
                </a:solidFill>
                <a:effectLst/>
                <a:uLnTx/>
                <a:uFillTx/>
                <a:latin typeface="+mj-lt"/>
                <a:ea typeface="+mn-ea"/>
                <a:cs typeface="+mn-cs"/>
              </a:rPr>
              <a:t> de </a:t>
            </a:r>
            <a:r>
              <a:rPr kumimoji="0" lang="en-US" b="1" i="0" u="none" strike="noStrike" kern="1200" cap="none" spc="0" normalizeH="0" baseline="0" noProof="0" dirty="0" err="1">
                <a:ln>
                  <a:noFill/>
                </a:ln>
                <a:solidFill>
                  <a:schemeClr val="accent2"/>
                </a:solidFill>
                <a:effectLst/>
                <a:uLnTx/>
                <a:uFillTx/>
                <a:latin typeface="+mj-lt"/>
                <a:ea typeface="+mn-ea"/>
                <a:cs typeface="+mn-cs"/>
              </a:rPr>
              <a:t>eigen</a:t>
            </a:r>
            <a:r>
              <a:rPr kumimoji="0" lang="en-US" b="1" i="0" u="none" strike="noStrike" kern="1200" cap="none" spc="0" normalizeH="0" baseline="0" noProof="0" dirty="0">
                <a:ln>
                  <a:noFill/>
                </a:ln>
                <a:solidFill>
                  <a:schemeClr val="accent2"/>
                </a:solidFill>
                <a:effectLst/>
                <a:uLnTx/>
                <a:uFillTx/>
                <a:latin typeface="+mj-lt"/>
                <a:ea typeface="+mn-ea"/>
                <a:cs typeface="+mn-cs"/>
              </a:rPr>
              <a:t> </a:t>
            </a:r>
            <a:r>
              <a:rPr kumimoji="0" lang="en-US" b="1" i="0" u="none" strike="noStrike" kern="1200" cap="none" spc="0" normalizeH="0" baseline="0" noProof="0" dirty="0" err="1">
                <a:ln>
                  <a:noFill/>
                </a:ln>
                <a:solidFill>
                  <a:schemeClr val="accent2"/>
                </a:solidFill>
                <a:effectLst/>
                <a:uLnTx/>
                <a:uFillTx/>
                <a:latin typeface="+mj-lt"/>
                <a:ea typeface="+mn-ea"/>
                <a:cs typeface="+mn-cs"/>
              </a:rPr>
              <a:t>kracht</a:t>
            </a:r>
            <a:endParaRPr kumimoji="0" lang="en-US" b="1" i="0" u="none" strike="noStrike" kern="1200" cap="none" spc="0" normalizeH="0" baseline="0" noProof="0" dirty="0">
              <a:ln>
                <a:noFill/>
              </a:ln>
              <a:solidFill>
                <a:schemeClr val="accent2"/>
              </a:solidFill>
              <a:effectLst/>
              <a:uLnTx/>
              <a:uFillTx/>
              <a:latin typeface="+mj-lt"/>
              <a:ea typeface="+mn-ea"/>
              <a:cs typeface="+mn-cs"/>
            </a:endParaRPr>
          </a:p>
        </p:txBody>
      </p:sp>
      <p:sp>
        <p:nvSpPr>
          <p:cNvPr id="38" name="Freeform 45"/>
          <p:cNvSpPr>
            <a:spLocks noEditPoints="1"/>
          </p:cNvSpPr>
          <p:nvPr/>
        </p:nvSpPr>
        <p:spPr bwMode="auto">
          <a:xfrm>
            <a:off x="805326" y="134432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noEditPoints="1"/>
          </p:cNvSpPr>
          <p:nvPr/>
        </p:nvSpPr>
        <p:spPr bwMode="auto">
          <a:xfrm>
            <a:off x="3445758" y="1359143"/>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Text Placeholder 8"/>
          <p:cNvSpPr txBox="1">
            <a:spLocks/>
          </p:cNvSpPr>
          <p:nvPr/>
        </p:nvSpPr>
        <p:spPr>
          <a:xfrm>
            <a:off x="873249" y="64437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2.3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Uitgangspunten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43" name="Text Placeholder 3"/>
          <p:cNvSpPr txBox="1">
            <a:spLocks/>
          </p:cNvSpPr>
          <p:nvPr/>
        </p:nvSpPr>
        <p:spPr>
          <a:xfrm>
            <a:off x="3506676" y="1827275"/>
            <a:ext cx="2383856" cy="16927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defTabSz="914400">
              <a:spcBef>
                <a:spcPct val="20000"/>
              </a:spcBef>
              <a:defRPr/>
            </a:pPr>
            <a:r>
              <a:rPr lang="en-US" sz="1000" dirty="0" err="1">
                <a:solidFill>
                  <a:schemeClr val="tx1">
                    <a:lumMod val="50000"/>
                    <a:lumOff val="50000"/>
                  </a:schemeClr>
                </a:solidFill>
                <a:cs typeface="+mj-cs"/>
              </a:rPr>
              <a:t>Veiligheid</a:t>
            </a:r>
            <a:r>
              <a:rPr lang="en-US" sz="1000" dirty="0">
                <a:solidFill>
                  <a:schemeClr val="tx1">
                    <a:lumMod val="50000"/>
                    <a:lumOff val="50000"/>
                  </a:schemeClr>
                </a:solidFill>
                <a:cs typeface="+mj-cs"/>
              </a:rPr>
              <a:t> is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verantwoordelijkheid</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ons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allemaal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Uitgangspunt</a:t>
            </a:r>
            <a:r>
              <a:rPr lang="en-US" sz="1000" dirty="0">
                <a:solidFill>
                  <a:schemeClr val="tx1">
                    <a:lumMod val="50000"/>
                    <a:lumOff val="50000"/>
                  </a:schemeClr>
                </a:solidFill>
                <a:cs typeface="+mj-cs"/>
              </a:rPr>
              <a:t> is </a:t>
            </a:r>
            <a:r>
              <a:rPr lang="en-US" sz="1000" dirty="0" err="1">
                <a:solidFill>
                  <a:schemeClr val="tx1">
                    <a:lumMod val="50000"/>
                    <a:lumOff val="50000"/>
                  </a:schemeClr>
                </a:solidFill>
                <a:cs typeface="+mj-cs"/>
              </a:rPr>
              <a:t>dat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iedereen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vanuit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of </a:t>
            </a:r>
            <a:r>
              <a:rPr lang="en-US" sz="1000" dirty="0" err="1">
                <a:solidFill>
                  <a:schemeClr val="tx1">
                    <a:lumMod val="50000"/>
                    <a:lumOff val="50000"/>
                  </a:schemeClr>
                </a:solidFill>
                <a:cs typeface="+mj-cs"/>
              </a:rPr>
              <a:t>haar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eigen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verantwoordelijkheid</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binnen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of </a:t>
            </a:r>
            <a:r>
              <a:rPr lang="en-US" sz="1000" dirty="0" err="1">
                <a:solidFill>
                  <a:schemeClr val="tx1">
                    <a:lumMod val="50000"/>
                    <a:lumOff val="50000"/>
                  </a:schemeClr>
                </a:solidFill>
                <a:cs typeface="+mj-cs"/>
              </a:rPr>
              <a:t>haar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kracht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verbeteren</a:t>
            </a:r>
            <a:r>
              <a:rPr lang="en-US" sz="1000" dirty="0">
                <a:solidFill>
                  <a:schemeClr val="tx1">
                    <a:lumMod val="50000"/>
                    <a:lumOff val="50000"/>
                  </a:schemeClr>
                </a:solidFill>
                <a:cs typeface="+mj-cs"/>
              </a:rPr>
              <a:t> van de </a:t>
            </a:r>
            <a:r>
              <a:rPr lang="en-US" sz="1000" dirty="0" err="1">
                <a:solidFill>
                  <a:schemeClr val="tx1">
                    <a:lumMod val="50000"/>
                    <a:lumOff val="50000"/>
                  </a:schemeClr>
                </a:solidFill>
                <a:cs typeface="+mj-cs"/>
              </a:rPr>
              <a:t>veiligheid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Daarbij</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wij</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als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gemeente</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verbindende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schakel</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ondersteunen</a:t>
            </a:r>
            <a:r>
              <a:rPr lang="en-US" sz="1000" dirty="0">
                <a:solidFill>
                  <a:schemeClr val="tx1">
                    <a:lumMod val="50000"/>
                    <a:lumOff val="50000"/>
                  </a:schemeClr>
                </a:solidFill>
                <a:cs typeface="+mj-cs"/>
              </a:rPr>
              <a:t> we </a:t>
            </a:r>
            <a:r>
              <a:rPr lang="en-US" sz="1000" dirty="0" err="1">
                <a:solidFill>
                  <a:schemeClr val="tx1">
                    <a:lumMod val="50000"/>
                    <a:lumOff val="50000"/>
                  </a:schemeClr>
                </a:solidFill>
                <a:cs typeface="+mj-cs"/>
              </a:rPr>
              <a:t>daar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nodig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initiatieven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uit</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wijk</a:t>
            </a:r>
            <a:r>
              <a:rPr lang="en-US" sz="1000" dirty="0">
                <a:solidFill>
                  <a:schemeClr val="tx1">
                    <a:lumMod val="50000"/>
                    <a:lumOff val="50000"/>
                  </a:schemeClr>
                </a:solidFill>
                <a:cs typeface="+mj-cs"/>
              </a:rPr>
              <a:t> of </a:t>
            </a:r>
            <a:r>
              <a:rPr lang="en-US" sz="1000" dirty="0" err="1">
                <a:solidFill>
                  <a:schemeClr val="tx1">
                    <a:lumMod val="50000"/>
                    <a:lumOff val="50000"/>
                  </a:schemeClr>
                </a:solidFill>
                <a:cs typeface="+mj-cs"/>
              </a:rPr>
              <a:t>buurt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Risicobewustzijn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signalering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zelfredzaamheid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vormen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betrokkenheid</a:t>
            </a:r>
            <a:r>
              <a:rPr lang="en-US" sz="1000" dirty="0">
                <a:solidFill>
                  <a:schemeClr val="tx1">
                    <a:lumMod val="50000"/>
                    <a:lumOff val="50000"/>
                  </a:schemeClr>
                </a:solidFill>
                <a:cs typeface="+mj-cs"/>
              </a:rPr>
              <a:t>. </a:t>
            </a:r>
          </a:p>
        </p:txBody>
      </p:sp>
      <p:sp>
        <p:nvSpPr>
          <p:cNvPr id="45" name="Text Placeholder 3"/>
          <p:cNvSpPr txBox="1">
            <a:spLocks/>
          </p:cNvSpPr>
          <p:nvPr/>
        </p:nvSpPr>
        <p:spPr>
          <a:xfrm>
            <a:off x="6550440" y="1334707"/>
            <a:ext cx="1630254" cy="4739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1"/>
                </a:solidFill>
                <a:effectLst/>
                <a:uLnTx/>
                <a:uFillTx/>
                <a:latin typeface="+mj-lt"/>
                <a:ea typeface="+mn-ea"/>
                <a:cs typeface="+mn-cs"/>
              </a:rPr>
              <a:t>Informatiegestuurd</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dirty="0">
                <a:solidFill>
                  <a:schemeClr val="accent1"/>
                </a:solidFill>
                <a:latin typeface="+mj-lt"/>
              </a:rPr>
              <a:t>werken</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p:txBody>
      </p:sp>
      <p:sp>
        <p:nvSpPr>
          <p:cNvPr id="46" name="Freeform 45"/>
          <p:cNvSpPr>
            <a:spLocks noEditPoints="1"/>
          </p:cNvSpPr>
          <p:nvPr/>
        </p:nvSpPr>
        <p:spPr bwMode="auto">
          <a:xfrm>
            <a:off x="6144244" y="135090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Text Placeholder 3"/>
          <p:cNvSpPr txBox="1">
            <a:spLocks/>
          </p:cNvSpPr>
          <p:nvPr/>
        </p:nvSpPr>
        <p:spPr>
          <a:xfrm>
            <a:off x="6144244" y="1808683"/>
            <a:ext cx="2383856"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defTabSz="914400">
              <a:spcBef>
                <a:spcPct val="20000"/>
              </a:spcBef>
              <a:defRPr/>
            </a:pPr>
            <a:r>
              <a:rPr lang="en-US" sz="1000" dirty="0">
                <a:solidFill>
                  <a:schemeClr val="tx1">
                    <a:lumMod val="50000"/>
                    <a:lumOff val="50000"/>
                  </a:schemeClr>
                </a:solidFill>
                <a:cs typeface="+mj-cs"/>
              </a:rPr>
              <a:t>De kern van </a:t>
            </a:r>
            <a:r>
              <a:rPr lang="en-US" sz="1000" dirty="0" err="1">
                <a:solidFill>
                  <a:schemeClr val="tx1">
                    <a:lumMod val="50000"/>
                    <a:lumOff val="50000"/>
                  </a:schemeClr>
                </a:solidFill>
                <a:cs typeface="+mj-cs"/>
              </a:rPr>
              <a:t>informatie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gestuurd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werken</a:t>
            </a:r>
            <a:r>
              <a:rPr lang="en-US" sz="1000" dirty="0">
                <a:solidFill>
                  <a:schemeClr val="tx1">
                    <a:lumMod val="50000"/>
                    <a:lumOff val="50000"/>
                  </a:schemeClr>
                </a:solidFill>
                <a:cs typeface="+mj-cs"/>
              </a:rPr>
              <a:t> is het in </a:t>
            </a:r>
            <a:r>
              <a:rPr lang="en-US" sz="1000" dirty="0" err="1">
                <a:solidFill>
                  <a:schemeClr val="tx1">
                    <a:lumMod val="50000"/>
                    <a:lumOff val="50000"/>
                  </a:schemeClr>
                </a:solidFill>
                <a:cs typeface="+mj-cs"/>
              </a:rPr>
              <a:t>kaart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brengen</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analyseren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gebeurtenissen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signalen</a:t>
            </a:r>
            <a:r>
              <a:rPr lang="en-US" sz="1000" dirty="0">
                <a:solidFill>
                  <a:schemeClr val="tx1">
                    <a:lumMod val="50000"/>
                    <a:lumOff val="50000"/>
                  </a:schemeClr>
                </a:solidFill>
                <a:cs typeface="+mj-cs"/>
              </a:rPr>
              <a:t> en trends op </a:t>
            </a:r>
            <a:r>
              <a:rPr lang="en-US" sz="1000" dirty="0" err="1">
                <a:solidFill>
                  <a:schemeClr val="tx1">
                    <a:lumMod val="50000"/>
                    <a:lumOff val="50000"/>
                  </a:schemeClr>
                </a:solidFill>
                <a:cs typeface="+mj-cs"/>
              </a:rPr>
              <a:t>gemeente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wijk</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straatniveau</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Daarnaast</a:t>
            </a:r>
            <a:r>
              <a:rPr lang="en-US" sz="1000" dirty="0">
                <a:solidFill>
                  <a:schemeClr val="tx1">
                    <a:lumMod val="50000"/>
                    <a:lumOff val="50000"/>
                  </a:schemeClr>
                </a:solidFill>
                <a:cs typeface="+mj-cs"/>
              </a:rPr>
              <a:t> het in </a:t>
            </a:r>
            <a:r>
              <a:rPr lang="en-US" sz="1000" dirty="0" err="1">
                <a:solidFill>
                  <a:schemeClr val="tx1">
                    <a:lumMod val="50000"/>
                    <a:lumOff val="50000"/>
                  </a:schemeClr>
                </a:solidFill>
                <a:cs typeface="+mj-cs"/>
              </a:rPr>
              <a:t>beeld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brengen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risico’s</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ondermijnend</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crimineel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gedrag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als</a:t>
            </a:r>
            <a:r>
              <a:rPr lang="en-US" sz="1000" dirty="0">
                <a:solidFill>
                  <a:schemeClr val="tx1">
                    <a:lumMod val="50000"/>
                    <a:lumOff val="50000"/>
                  </a:schemeClr>
                </a:solidFill>
                <a:cs typeface="+mj-cs"/>
              </a:rPr>
              <a:t> basis </a:t>
            </a:r>
            <a:r>
              <a:rPr lang="en-US" sz="1000" dirty="0" err="1">
                <a:solidFill>
                  <a:schemeClr val="tx1">
                    <a:lumMod val="50000"/>
                    <a:lumOff val="50000"/>
                  </a:schemeClr>
                </a:solidFill>
                <a:cs typeface="+mj-cs"/>
              </a:rPr>
              <a:t>voor</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signaleren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ontwikkelingen</a:t>
            </a:r>
            <a:r>
              <a:rPr lang="en-US" sz="1000" dirty="0">
                <a:solidFill>
                  <a:schemeClr val="tx1">
                    <a:lumMod val="50000"/>
                    <a:lumOff val="50000"/>
                  </a:schemeClr>
                </a:solidFill>
                <a:cs typeface="+mj-cs"/>
              </a:rPr>
              <a:t> en het </a:t>
            </a:r>
            <a:r>
              <a:rPr lang="en-US" sz="1000" dirty="0" err="1">
                <a:solidFill>
                  <a:schemeClr val="tx1">
                    <a:lumMod val="50000"/>
                    <a:lumOff val="50000"/>
                  </a:schemeClr>
                </a:solidFill>
                <a:cs typeface="+mj-cs"/>
              </a:rPr>
              <a:t>nemen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maatregelen</a:t>
            </a:r>
            <a:r>
              <a:rPr lang="en-US" sz="1000" dirty="0">
                <a:solidFill>
                  <a:schemeClr val="tx1">
                    <a:lumMod val="50000"/>
                    <a:lumOff val="50000"/>
                  </a:schemeClr>
                </a:solidFill>
                <a:cs typeface="+mj-cs"/>
              </a:rPr>
              <a:t>. Privacy is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cruciaal</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continu</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aandachtspunt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bij</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informatie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gestuurd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werken</a:t>
            </a:r>
            <a:r>
              <a:rPr lang="en-US" sz="1000" dirty="0">
                <a:solidFill>
                  <a:schemeClr val="tx1">
                    <a:lumMod val="50000"/>
                    <a:lumOff val="50000"/>
                  </a:schemeClr>
                </a:solidFill>
                <a:cs typeface="+mj-cs"/>
              </a:rPr>
              <a:t>. </a:t>
            </a:r>
          </a:p>
          <a:p>
            <a:pPr lvl="0" algn="just" defTabSz="914400">
              <a:spcBef>
                <a:spcPct val="20000"/>
              </a:spcBef>
              <a:defRPr/>
            </a:pPr>
            <a:endParaRPr lang="en-US" sz="1000" dirty="0">
              <a:solidFill>
                <a:schemeClr val="tx1">
                  <a:lumMod val="50000"/>
                  <a:lumOff val="50000"/>
                </a:schemeClr>
              </a:solidFill>
              <a:cs typeface="+mj-cs"/>
            </a:endParaRPr>
          </a:p>
        </p:txBody>
      </p:sp>
      <p:sp>
        <p:nvSpPr>
          <p:cNvPr id="48" name="Sev03"/>
          <p:cNvSpPr/>
          <p:nvPr/>
        </p:nvSpPr>
        <p:spPr>
          <a:xfrm>
            <a:off x="7336172" y="3666283"/>
            <a:ext cx="1209747" cy="1209747"/>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49" name="Freeform 178"/>
          <p:cNvSpPr>
            <a:spLocks noEditPoints="1"/>
          </p:cNvSpPr>
          <p:nvPr/>
        </p:nvSpPr>
        <p:spPr bwMode="auto">
          <a:xfrm>
            <a:off x="7688685" y="4081087"/>
            <a:ext cx="504720" cy="38013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2. Strategische uitganspunten (2)</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838126" y="1016361"/>
            <a:ext cx="2383855" cy="3962416"/>
            <a:chOff x="606301" y="880178"/>
            <a:chExt cx="2610439" cy="3962416"/>
          </a:xfrm>
        </p:grpSpPr>
        <p:sp>
          <p:nvSpPr>
            <p:cNvPr id="56" name="Text Placeholder 3"/>
            <p:cNvSpPr txBox="1">
              <a:spLocks/>
            </p:cNvSpPr>
            <p:nvPr/>
          </p:nvSpPr>
          <p:spPr>
            <a:xfrm>
              <a:off x="1012994" y="880178"/>
              <a:ext cx="1665844" cy="4739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b="1" noProof="0" dirty="0" err="1">
                  <a:solidFill>
                    <a:schemeClr val="accent1"/>
                  </a:solidFill>
                  <a:latin typeface="+mj-lt"/>
                </a:rPr>
                <a:t>Één</a:t>
              </a:r>
              <a:r>
                <a:rPr kumimoji="0" lang="en-US" b="1" i="0" u="none" strike="noStrike" kern="1200" cap="none" spc="0" normalizeH="0" baseline="0" noProof="0" dirty="0">
                  <a:ln>
                    <a:noFill/>
                  </a:ln>
                  <a:solidFill>
                    <a:schemeClr val="accent1"/>
                  </a:solidFill>
                  <a:effectLst/>
                  <a:uLnTx/>
                  <a:uFillTx/>
                  <a:latin typeface="+mj-lt"/>
                  <a:ea typeface="+mn-ea"/>
                  <a:cs typeface="+mn-cs"/>
                </a:rPr>
                <a:t> </a:t>
              </a:r>
              <a:r>
                <a:rPr kumimoji="0" lang="en-US" b="1" i="0" u="none" strike="noStrike" kern="1200" cap="none" spc="0" normalizeH="0" baseline="0" noProof="0" dirty="0" err="1">
                  <a:ln>
                    <a:noFill/>
                  </a:ln>
                  <a:solidFill>
                    <a:schemeClr val="accent1"/>
                  </a:solidFill>
                  <a:effectLst/>
                  <a:uLnTx/>
                  <a:uFillTx/>
                  <a:latin typeface="+mj-lt"/>
                  <a:ea typeface="+mn-ea"/>
                  <a:cs typeface="+mn-cs"/>
                </a:rPr>
                <a:t>slagvaardige</a:t>
              </a:r>
              <a:r>
                <a:rPr kumimoji="0" lang="en-US" b="1" i="0" u="none" strike="noStrike" kern="1200" cap="none" spc="0" normalizeH="0" baseline="0" noProof="0" dirty="0">
                  <a:ln>
                    <a:noFill/>
                  </a:ln>
                  <a:solidFill>
                    <a:schemeClr val="accent1"/>
                  </a:solidFill>
                  <a:effectLst/>
                  <a:uLnTx/>
                  <a:uFillTx/>
                  <a:latin typeface="+mj-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1"/>
                  </a:solidFill>
                  <a:effectLst/>
                  <a:uLnTx/>
                  <a:uFillTx/>
                  <a:latin typeface="+mj-lt"/>
                  <a:ea typeface="+mn-ea"/>
                  <a:cs typeface="+mn-cs"/>
                </a:rPr>
                <a:t>overheid</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p:txBody>
        </p:sp>
        <p:sp>
          <p:nvSpPr>
            <p:cNvPr id="57" name="Text Placeholder 3"/>
            <p:cNvSpPr txBox="1">
              <a:spLocks/>
            </p:cNvSpPr>
            <p:nvPr/>
          </p:nvSpPr>
          <p:spPr>
            <a:xfrm>
              <a:off x="606301" y="1395496"/>
              <a:ext cx="2610439" cy="34470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In de </a:t>
              </a:r>
              <a:r>
                <a:rPr lang="en-US" sz="1000" dirty="0" err="1">
                  <a:solidFill>
                    <a:schemeClr val="tx1">
                      <a:lumMod val="50000"/>
                      <a:lumOff val="50000"/>
                    </a:schemeClr>
                  </a:solidFill>
                  <a:cs typeface="+mj-cs"/>
                </a:rPr>
                <a:t>repressieve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veiligheids-vraagstukken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werken</a:t>
              </a:r>
              <a:r>
                <a:rPr lang="en-US" sz="1000" dirty="0">
                  <a:solidFill>
                    <a:schemeClr val="tx1">
                      <a:lumMod val="50000"/>
                      <a:lumOff val="50000"/>
                    </a:schemeClr>
                  </a:solidFill>
                  <a:cs typeface="+mj-cs"/>
                </a:rPr>
                <a:t> we </a:t>
              </a:r>
              <a:r>
                <a:rPr lang="en-US" sz="1000" dirty="0" err="1">
                  <a:solidFill>
                    <a:schemeClr val="tx1">
                      <a:lumMod val="50000"/>
                      <a:lumOff val="50000"/>
                    </a:schemeClr>
                  </a:solidFill>
                  <a:cs typeface="+mj-cs"/>
                </a:rPr>
                <a:t>intensief</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samen</a:t>
              </a:r>
              <a:r>
                <a:rPr lang="en-US" sz="1000" dirty="0">
                  <a:solidFill>
                    <a:schemeClr val="tx1">
                      <a:lumMod val="50000"/>
                      <a:lumOff val="50000"/>
                    </a:schemeClr>
                  </a:solidFill>
                  <a:cs typeface="+mj-cs"/>
                </a:rPr>
                <a:t> met diverse </a:t>
              </a:r>
              <a:r>
                <a:rPr lang="en-US" sz="1000" dirty="0" err="1">
                  <a:solidFill>
                    <a:schemeClr val="tx1">
                      <a:lumMod val="50000"/>
                      <a:lumOff val="50000"/>
                    </a:schemeClr>
                  </a:solidFill>
                  <a:cs typeface="+mj-cs"/>
                </a:rPr>
                <a:t>onderdelen</a:t>
              </a:r>
              <a:r>
                <a:rPr lang="en-US" sz="1000" dirty="0">
                  <a:solidFill>
                    <a:schemeClr val="tx1">
                      <a:lumMod val="50000"/>
                      <a:lumOff val="50000"/>
                    </a:schemeClr>
                  </a:solidFill>
                  <a:cs typeface="+mj-cs"/>
                </a:rPr>
                <a:t> van de </a:t>
              </a:r>
              <a:r>
                <a:rPr lang="en-US" sz="1000" dirty="0" err="1">
                  <a:solidFill>
                    <a:schemeClr val="tx1">
                      <a:lumMod val="50000"/>
                      <a:lumOff val="50000"/>
                    </a:schemeClr>
                  </a:solidFill>
                  <a:cs typeface="+mj-cs"/>
                </a:rPr>
                <a:t>overheid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Zo</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creëren</a:t>
              </a:r>
              <a:r>
                <a:rPr lang="en-US" sz="1000" dirty="0">
                  <a:solidFill>
                    <a:schemeClr val="tx1">
                      <a:lumMod val="50000"/>
                      <a:lumOff val="50000"/>
                    </a:schemeClr>
                  </a:solidFill>
                  <a:cs typeface="+mj-cs"/>
                </a:rPr>
                <a:t> we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slagvaardige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overheid</a:t>
              </a:r>
              <a:r>
                <a:rPr lang="en-US" sz="1000" dirty="0">
                  <a:solidFill>
                    <a:schemeClr val="tx1">
                      <a:lumMod val="50000"/>
                      <a:lumOff val="50000"/>
                    </a:schemeClr>
                  </a:solidFill>
                  <a:cs typeface="+mj-cs"/>
                </a:rPr>
                <a:t> die </a:t>
              </a:r>
              <a:r>
                <a:rPr lang="en-US" sz="1000" dirty="0" err="1">
                  <a:solidFill>
                    <a:schemeClr val="tx1">
                      <a:lumMod val="50000"/>
                      <a:lumOff val="50000"/>
                    </a:schemeClr>
                  </a:solidFill>
                  <a:cs typeface="+mj-cs"/>
                </a:rPr>
                <a:t>vanuit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verschillende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onderdelen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werkt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hetzelfde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doel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Hierbij</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nadrukke-lijk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betrokken</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politie</a:t>
              </a:r>
              <a:r>
                <a:rPr lang="en-US" sz="1000" dirty="0">
                  <a:solidFill>
                    <a:schemeClr val="tx1">
                      <a:lumMod val="50000"/>
                      <a:lumOff val="50000"/>
                    </a:schemeClr>
                  </a:solidFill>
                  <a:cs typeface="+mj-cs"/>
                </a:rPr>
                <a:t>, het OM, de </a:t>
              </a:r>
              <a:r>
                <a:rPr lang="en-US" sz="1000" dirty="0" err="1">
                  <a:solidFill>
                    <a:schemeClr val="tx1">
                      <a:lumMod val="50000"/>
                      <a:lumOff val="50000"/>
                    </a:schemeClr>
                  </a:solidFill>
                  <a:cs typeface="+mj-cs"/>
                </a:rPr>
                <a:t>Belastingdienst</a:t>
              </a:r>
              <a:r>
                <a:rPr lang="en-US" sz="1000" dirty="0">
                  <a:solidFill>
                    <a:schemeClr val="tx1">
                      <a:lumMod val="50000"/>
                      <a:lumOff val="50000"/>
                    </a:schemeClr>
                  </a:solidFill>
                  <a:cs typeface="+mj-cs"/>
                </a:rPr>
                <a:t>, het RIEC, het </a:t>
              </a:r>
              <a:r>
                <a:rPr lang="en-US" sz="1000" dirty="0" err="1">
                  <a:solidFill>
                    <a:schemeClr val="tx1">
                      <a:lumMod val="50000"/>
                      <a:lumOff val="50000"/>
                    </a:schemeClr>
                  </a:solidFill>
                  <a:cs typeface="+mj-cs"/>
                </a:rPr>
                <a:t>Zorg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Veiligheidshuis</a:t>
              </a:r>
              <a:r>
                <a:rPr lang="en-US" sz="1000" dirty="0">
                  <a:solidFill>
                    <a:schemeClr val="tx1">
                      <a:lumMod val="50000"/>
                      <a:lumOff val="50000"/>
                    </a:schemeClr>
                  </a:solidFill>
                  <a:cs typeface="+mj-cs"/>
                </a:rPr>
                <a:t> en de </a:t>
              </a:r>
              <a:r>
                <a:rPr lang="en-US" sz="1000" dirty="0" err="1">
                  <a:solidFill>
                    <a:schemeClr val="tx1">
                      <a:lumMod val="50000"/>
                      <a:lumOff val="50000"/>
                    </a:schemeClr>
                  </a:solidFill>
                  <a:cs typeface="+mj-cs"/>
                </a:rPr>
                <a:t>Veiligheidsregio</a:t>
              </a:r>
              <a:r>
                <a:rPr lang="en-US" sz="1000" dirty="0">
                  <a:solidFill>
                    <a:schemeClr val="tx1">
                      <a:lumMod val="50000"/>
                      <a:lumOff val="50000"/>
                    </a:schemeClr>
                  </a:solidFill>
                  <a:cs typeface="+mj-cs"/>
                </a:rPr>
                <a:t> Brabant </a:t>
              </a:r>
              <a:r>
                <a:rPr lang="en-US" sz="1000" dirty="0" err="1">
                  <a:solidFill>
                    <a:schemeClr val="tx1">
                      <a:lumMod val="50000"/>
                      <a:lumOff val="50000"/>
                    </a:schemeClr>
                  </a:solidFill>
                  <a:cs typeface="+mj-cs"/>
                </a:rPr>
                <a:t>Zuidoost</a:t>
              </a:r>
              <a:r>
                <a:rPr lang="en-US" sz="1000" dirty="0">
                  <a:solidFill>
                    <a:schemeClr val="tx1">
                      <a:lumMod val="50000"/>
                      <a:lumOff val="50000"/>
                    </a:schemeClr>
                  </a:solidFill>
                  <a:cs typeface="+mj-cs"/>
                </a:rPr>
                <a:t> (VRBZO). </a:t>
              </a:r>
              <a:r>
                <a:rPr lang="en-US" sz="1000" dirty="0" err="1">
                  <a:solidFill>
                    <a:schemeClr val="tx1">
                      <a:lumMod val="50000"/>
                      <a:lumOff val="50000"/>
                    </a:schemeClr>
                  </a:solidFill>
                  <a:cs typeface="+mj-cs"/>
                </a:rPr>
                <a:t>Daarbij</a:t>
              </a:r>
              <a:r>
                <a:rPr lang="en-US" sz="1000" dirty="0">
                  <a:solidFill>
                    <a:schemeClr val="tx1">
                      <a:lumMod val="50000"/>
                      <a:lumOff val="50000"/>
                    </a:schemeClr>
                  </a:solidFill>
                  <a:cs typeface="+mj-cs"/>
                </a:rPr>
                <a:t> is de </a:t>
              </a:r>
              <a:r>
                <a:rPr lang="en-US" sz="1000" dirty="0" err="1">
                  <a:solidFill>
                    <a:schemeClr val="tx1">
                      <a:lumMod val="50000"/>
                      <a:lumOff val="50000"/>
                    </a:schemeClr>
                  </a:solidFill>
                  <a:cs typeface="+mj-cs"/>
                </a:rPr>
                <a:t>uitdaging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voor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eenieder</a:t>
              </a:r>
              <a:r>
                <a:rPr lang="en-US" sz="1000" dirty="0">
                  <a:solidFill>
                    <a:schemeClr val="tx1">
                      <a:lumMod val="50000"/>
                      <a:lumOff val="50000"/>
                    </a:schemeClr>
                  </a:solidFill>
                  <a:cs typeface="+mj-cs"/>
                </a:rPr>
                <a:t> om het </a:t>
              </a:r>
              <a:r>
                <a:rPr lang="en-US" sz="1000" dirty="0" err="1">
                  <a:solidFill>
                    <a:schemeClr val="tx1">
                      <a:lumMod val="50000"/>
                      <a:lumOff val="50000"/>
                    </a:schemeClr>
                  </a:solidFill>
                  <a:cs typeface="+mj-cs"/>
                </a:rPr>
                <a:t>gezamenlijk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belang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laten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prevaleren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boven</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individueel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belang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vergt</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integrale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kijk</a:t>
              </a:r>
              <a:r>
                <a:rPr lang="en-US" sz="1000" dirty="0">
                  <a:solidFill>
                    <a:schemeClr val="tx1">
                      <a:lumMod val="50000"/>
                      <a:lumOff val="50000"/>
                    </a:schemeClr>
                  </a:solidFill>
                  <a:cs typeface="+mj-cs"/>
                </a:rPr>
                <a:t> op de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veiligheid-problematiek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soms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buiten</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eigen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kaders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om.</a:t>
              </a:r>
              <a:r>
                <a:rPr lang="en-US" sz="1000" dirty="0">
                  <a:solidFill>
                    <a:schemeClr val="tx1">
                      <a:lumMod val="50000"/>
                      <a:lumOff val="50000"/>
                    </a:schemeClr>
                  </a:solidFill>
                  <a:cs typeface="+mj-cs"/>
                </a:rPr>
                <a:t> </a:t>
              </a:r>
            </a:p>
            <a:p>
              <a:pPr lvl="0" algn="l" defTabSz="914400">
                <a:spcBef>
                  <a:spcPct val="20000"/>
                </a:spcBef>
                <a:defRPr/>
              </a:pPr>
              <a:r>
                <a:rPr lang="en-US" sz="1000" dirty="0" err="1">
                  <a:solidFill>
                    <a:schemeClr val="tx1">
                      <a:lumMod val="50000"/>
                      <a:lumOff val="50000"/>
                    </a:schemeClr>
                  </a:solidFill>
                  <a:cs typeface="+mj-cs"/>
                </a:rPr>
                <a:t>Naast</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gemeenten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hebben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vele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andere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organisaties</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instellingen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hun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eigen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verantwoordelijkheid</a:t>
              </a:r>
              <a:r>
                <a:rPr lang="en-US" sz="1000" dirty="0">
                  <a:solidFill>
                    <a:schemeClr val="tx1">
                      <a:lumMod val="50000"/>
                      <a:lumOff val="50000"/>
                    </a:schemeClr>
                  </a:solidFill>
                  <a:cs typeface="+mj-cs"/>
                </a:rPr>
                <a:t> met </a:t>
              </a:r>
              <a:r>
                <a:rPr lang="en-US" sz="1000" dirty="0" err="1">
                  <a:solidFill>
                    <a:schemeClr val="tx1">
                      <a:lumMod val="50000"/>
                      <a:lumOff val="50000"/>
                    </a:schemeClr>
                  </a:solidFill>
                  <a:cs typeface="+mj-cs"/>
                </a:rPr>
                <a:t>betrekking</a:t>
              </a:r>
              <a:r>
                <a:rPr lang="en-US" sz="1000" dirty="0">
                  <a:solidFill>
                    <a:schemeClr val="tx1">
                      <a:lumMod val="50000"/>
                      <a:lumOff val="50000"/>
                    </a:schemeClr>
                  </a:solidFill>
                  <a:cs typeface="+mj-cs"/>
                </a:rPr>
                <a:t> tot </a:t>
              </a:r>
              <a:r>
                <a:rPr lang="en-US" sz="1000" dirty="0" err="1">
                  <a:solidFill>
                    <a:schemeClr val="tx1">
                      <a:lumMod val="50000"/>
                      <a:lumOff val="50000"/>
                    </a:schemeClr>
                  </a:solidFill>
                  <a:cs typeface="+mj-cs"/>
                </a:rPr>
                <a:t>veiligheid</a:t>
              </a:r>
              <a:r>
                <a:rPr lang="en-US" sz="1000" dirty="0">
                  <a:solidFill>
                    <a:schemeClr val="tx1">
                      <a:lumMod val="50000"/>
                      <a:lumOff val="50000"/>
                    </a:schemeClr>
                  </a:solidFill>
                  <a:cs typeface="+mj-cs"/>
                </a:rPr>
                <a:t>. In </a:t>
              </a:r>
              <a:r>
                <a:rPr lang="en-US" sz="1000" dirty="0" err="1">
                  <a:solidFill>
                    <a:schemeClr val="tx1">
                      <a:lumMod val="50000"/>
                      <a:lumOff val="50000"/>
                    </a:schemeClr>
                  </a:solidFill>
                  <a:cs typeface="+mj-cs"/>
                </a:rPr>
                <a:t>bijlage</a:t>
              </a:r>
              <a:r>
                <a:rPr lang="en-US" sz="1000" dirty="0">
                  <a:solidFill>
                    <a:schemeClr val="tx1">
                      <a:lumMod val="50000"/>
                      <a:lumOff val="50000"/>
                    </a:schemeClr>
                  </a:solidFill>
                  <a:cs typeface="+mj-cs"/>
                </a:rPr>
                <a:t> 2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niet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limitatief</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onze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strategische</a:t>
              </a:r>
              <a:r>
                <a:rPr lang="en-US" sz="1000" dirty="0">
                  <a:solidFill>
                    <a:schemeClr val="tx1">
                      <a:lumMod val="50000"/>
                      <a:lumOff val="50000"/>
                    </a:schemeClr>
                  </a:solidFill>
                  <a:cs typeface="+mj-cs"/>
                </a:rPr>
                <a:t> partners </a:t>
              </a:r>
              <a:r>
                <a:rPr lang="en-US" sz="1000" dirty="0" err="1">
                  <a:solidFill>
                    <a:schemeClr val="tx1">
                      <a:lumMod val="50000"/>
                      <a:lumOff val="50000"/>
                    </a:schemeClr>
                  </a:solidFill>
                  <a:cs typeface="+mj-cs"/>
                </a:rPr>
                <a:t>genoemd</a:t>
              </a:r>
              <a:r>
                <a:rPr lang="en-US" sz="1000" dirty="0">
                  <a:solidFill>
                    <a:schemeClr val="tx1">
                      <a:lumMod val="50000"/>
                      <a:lumOff val="50000"/>
                    </a:schemeClr>
                  </a:solidFill>
                  <a:cs typeface="+mj-cs"/>
                </a:rPr>
                <a:t>. </a:t>
              </a:r>
            </a:p>
            <a:p>
              <a:pPr lvl="0" algn="l" defTabSz="914400">
                <a:spcBef>
                  <a:spcPct val="20000"/>
                </a:spcBef>
                <a:defRPr/>
              </a:pPr>
              <a:endParaRPr lang="en-US" sz="1000" dirty="0">
                <a:solidFill>
                  <a:schemeClr val="tx1">
                    <a:lumMod val="50000"/>
                    <a:lumOff val="50000"/>
                  </a:schemeClr>
                </a:solidFill>
                <a:cs typeface="+mj-cs"/>
              </a:endParaRPr>
            </a:p>
          </p:txBody>
        </p:sp>
      </p:grpSp>
      <p:cxnSp>
        <p:nvCxnSpPr>
          <p:cNvPr id="86" name="Straight Line buttom"/>
          <p:cNvCxnSpPr/>
          <p:nvPr/>
        </p:nvCxnSpPr>
        <p:spPr>
          <a:xfrm>
            <a:off x="685800" y="504885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7" name="Text Placeholder 3"/>
          <p:cNvSpPr txBox="1">
            <a:spLocks/>
          </p:cNvSpPr>
          <p:nvPr/>
        </p:nvSpPr>
        <p:spPr>
          <a:xfrm>
            <a:off x="3707895" y="1016361"/>
            <a:ext cx="1461939" cy="47397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2"/>
                </a:solidFill>
                <a:effectLst/>
                <a:uLnTx/>
                <a:uFillTx/>
                <a:latin typeface="+mj-lt"/>
                <a:ea typeface="+mn-ea"/>
                <a:cs typeface="+mn-cs"/>
              </a:rPr>
              <a:t>Persoonsgericht</a:t>
            </a:r>
            <a:r>
              <a:rPr kumimoji="0" lang="en-US" b="1" i="0" u="none" strike="noStrike" kern="1200" cap="none" spc="0" normalizeH="0" baseline="0" noProof="0" dirty="0">
                <a:ln>
                  <a:noFill/>
                </a:ln>
                <a:solidFill>
                  <a:schemeClr val="accent2"/>
                </a:solidFill>
                <a:effectLst/>
                <a:uLnTx/>
                <a:uFillTx/>
                <a:latin typeface="+mj-lt"/>
                <a:ea typeface="+mn-ea"/>
                <a:cs typeface="+mn-cs"/>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err="1">
                <a:ln>
                  <a:noFill/>
                </a:ln>
                <a:solidFill>
                  <a:schemeClr val="accent2"/>
                </a:solidFill>
                <a:effectLst/>
                <a:uLnTx/>
                <a:uFillTx/>
                <a:latin typeface="+mj-lt"/>
                <a:ea typeface="+mn-ea"/>
                <a:cs typeface="+mn-cs"/>
              </a:rPr>
              <a:t>werken</a:t>
            </a:r>
            <a:endParaRPr kumimoji="0" lang="en-US" b="1" i="0" u="none" strike="noStrike" kern="1200" cap="none" spc="0" normalizeH="0" baseline="0" noProof="0" dirty="0">
              <a:ln>
                <a:noFill/>
              </a:ln>
              <a:solidFill>
                <a:schemeClr val="accent2"/>
              </a:solidFill>
              <a:effectLst/>
              <a:uLnTx/>
              <a:uFillTx/>
              <a:latin typeface="+mj-lt"/>
              <a:ea typeface="+mn-ea"/>
              <a:cs typeface="+mn-cs"/>
            </a:endParaRPr>
          </a:p>
        </p:txBody>
      </p:sp>
      <p:sp>
        <p:nvSpPr>
          <p:cNvPr id="38" name="Freeform 45"/>
          <p:cNvSpPr>
            <a:spLocks noEditPoints="1"/>
          </p:cNvSpPr>
          <p:nvPr/>
        </p:nvSpPr>
        <p:spPr bwMode="auto">
          <a:xfrm>
            <a:off x="819013" y="102422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noEditPoints="1"/>
          </p:cNvSpPr>
          <p:nvPr/>
        </p:nvSpPr>
        <p:spPr bwMode="auto">
          <a:xfrm>
            <a:off x="3319154" y="103923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Text Placeholder 8"/>
          <p:cNvSpPr txBox="1">
            <a:spLocks/>
          </p:cNvSpPr>
          <p:nvPr/>
        </p:nvSpPr>
        <p:spPr>
          <a:xfrm>
            <a:off x="873249" y="64437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2.3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Uitgangspunten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43" name="Text Placeholder 3"/>
          <p:cNvSpPr txBox="1">
            <a:spLocks/>
          </p:cNvSpPr>
          <p:nvPr/>
        </p:nvSpPr>
        <p:spPr>
          <a:xfrm>
            <a:off x="3380072" y="1538831"/>
            <a:ext cx="2383856" cy="16927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effectieve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criminaliteit</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veiligheidsvraagstukken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vereist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naast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repressie</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preventie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ook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gekeken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wordt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naar</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verantwoordelijke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persoon</a:t>
            </a:r>
            <a:r>
              <a:rPr lang="en-US" sz="1000" dirty="0">
                <a:solidFill>
                  <a:schemeClr val="tx1">
                    <a:lumMod val="50000"/>
                    <a:lumOff val="50000"/>
                  </a:schemeClr>
                </a:solidFill>
                <a:cs typeface="+mj-cs"/>
              </a:rPr>
              <a:t> (of </a:t>
            </a:r>
            <a:r>
              <a:rPr lang="en-US" sz="1000" dirty="0" err="1">
                <a:solidFill>
                  <a:schemeClr val="tx1">
                    <a:lumMod val="50000"/>
                    <a:lumOff val="50000"/>
                  </a:schemeClr>
                </a:solidFill>
                <a:cs typeface="+mj-cs"/>
              </a:rPr>
              <a:t>personen</a:t>
            </a:r>
            <a:r>
              <a:rPr lang="en-US" sz="1000" dirty="0">
                <a:solidFill>
                  <a:schemeClr val="tx1">
                    <a:lumMod val="50000"/>
                    <a:lumOff val="50000"/>
                  </a:schemeClr>
                </a:solidFill>
                <a:cs typeface="+mj-cs"/>
              </a:rPr>
              <a:t>). Door op </a:t>
            </a:r>
            <a:r>
              <a:rPr lang="en-US" sz="1000" dirty="0" err="1">
                <a:solidFill>
                  <a:schemeClr val="tx1">
                    <a:lumMod val="50000"/>
                    <a:lumOff val="50000"/>
                  </a:schemeClr>
                </a:solidFill>
                <a:cs typeface="+mj-cs"/>
              </a:rPr>
              <a:t>deze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persoon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gericht</a:t>
            </a:r>
            <a:r>
              <a:rPr lang="en-US" sz="1000" dirty="0">
                <a:solidFill>
                  <a:schemeClr val="tx1">
                    <a:lumMod val="50000"/>
                    <a:lumOff val="50000"/>
                  </a:schemeClr>
                </a:solidFill>
                <a:cs typeface="+mj-cs"/>
              </a:rPr>
              <a:t> op het </a:t>
            </a:r>
            <a:r>
              <a:rPr lang="en-US" sz="1000" dirty="0" err="1">
                <a:solidFill>
                  <a:schemeClr val="tx1">
                    <a:lumMod val="50000"/>
                    <a:lumOff val="50000"/>
                  </a:schemeClr>
                </a:solidFill>
                <a:cs typeface="+mj-cs"/>
              </a:rPr>
              <a:t>gezin</a:t>
            </a:r>
            <a:r>
              <a:rPr lang="en-US" sz="1000" dirty="0">
                <a:solidFill>
                  <a:schemeClr val="tx1">
                    <a:lumMod val="50000"/>
                    <a:lumOff val="50000"/>
                  </a:schemeClr>
                </a:solidFill>
                <a:cs typeface="+mj-cs"/>
              </a:rPr>
              <a:t>(</a:t>
            </a:r>
            <a:r>
              <a:rPr lang="en-US" sz="1000" dirty="0" err="1">
                <a:solidFill>
                  <a:schemeClr val="tx1">
                    <a:lumMod val="50000"/>
                    <a:lumOff val="50000"/>
                  </a:schemeClr>
                </a:solidFill>
                <a:cs typeface="+mj-cs"/>
              </a:rPr>
              <a:t>systeem</a:t>
            </a:r>
            <a:r>
              <a:rPr lang="en-US" sz="1000" dirty="0">
                <a:solidFill>
                  <a:schemeClr val="tx1">
                    <a:lumMod val="50000"/>
                    <a:lumOff val="50000"/>
                  </a:schemeClr>
                </a:solidFill>
                <a:cs typeface="+mj-cs"/>
              </a:rPr>
              <a:t>) los </a:t>
            </a:r>
            <a:r>
              <a:rPr lang="en-US" sz="1000" dirty="0" err="1">
                <a:solidFill>
                  <a:schemeClr val="tx1">
                    <a:lumMod val="50000"/>
                    <a:lumOff val="50000"/>
                  </a:schemeClr>
                </a:solidFill>
                <a:cs typeface="+mj-cs"/>
              </a:rPr>
              <a:t>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laten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kunnen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patronen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criminaliteit</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overlast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beter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worden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aangepakt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Binnen</a:t>
            </a:r>
            <a:r>
              <a:rPr lang="en-US" sz="1000" dirty="0">
                <a:solidFill>
                  <a:schemeClr val="tx1">
                    <a:lumMod val="50000"/>
                    <a:lumOff val="50000"/>
                  </a:schemeClr>
                </a:solidFill>
                <a:cs typeface="+mj-cs"/>
              </a:rPr>
              <a:t> die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is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combinatie</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straf</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zorg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andere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bestuurlijke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interventies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beschikbaar</a:t>
            </a:r>
            <a:r>
              <a:rPr lang="en-US" sz="1000" dirty="0">
                <a:solidFill>
                  <a:schemeClr val="tx1">
                    <a:lumMod val="50000"/>
                    <a:lumOff val="50000"/>
                  </a:schemeClr>
                </a:solidFill>
                <a:cs typeface="+mj-cs"/>
              </a:rPr>
              <a:t>. </a:t>
            </a:r>
          </a:p>
        </p:txBody>
      </p:sp>
      <p:sp>
        <p:nvSpPr>
          <p:cNvPr id="45" name="Text Placeholder 3"/>
          <p:cNvSpPr txBox="1">
            <a:spLocks/>
          </p:cNvSpPr>
          <p:nvPr/>
        </p:nvSpPr>
        <p:spPr>
          <a:xfrm>
            <a:off x="6473031" y="1033267"/>
            <a:ext cx="2381872" cy="86177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b="1" dirty="0" err="1">
                <a:solidFill>
                  <a:schemeClr val="accent1"/>
                </a:solidFill>
                <a:latin typeface="+mj-lt"/>
              </a:rPr>
              <a:t>Balans</a:t>
            </a:r>
            <a:r>
              <a:rPr lang="en-US" b="1" dirty="0">
                <a:solidFill>
                  <a:schemeClr val="accent1"/>
                </a:solidFill>
                <a:latin typeface="+mj-lt"/>
              </a:rPr>
              <a:t> </a:t>
            </a:r>
            <a:r>
              <a:rPr lang="en-US" b="1" dirty="0" err="1">
                <a:solidFill>
                  <a:schemeClr val="accent1"/>
                </a:solidFill>
                <a:latin typeface="+mj-lt"/>
              </a:rPr>
              <a:t>tussen</a:t>
            </a:r>
            <a:r>
              <a:rPr lang="en-US" b="1" dirty="0">
                <a:solidFill>
                  <a:schemeClr val="accent1"/>
                </a:solidFill>
                <a:latin typeface="+mj-lt"/>
              </a:rPr>
              <a:t> </a:t>
            </a:r>
            <a:r>
              <a:rPr lang="en-US" b="1" dirty="0" err="1">
                <a:solidFill>
                  <a:schemeClr val="accent1"/>
                </a:solidFill>
                <a:latin typeface="+mj-lt"/>
              </a:rPr>
              <a:t>repressie</a:t>
            </a:r>
            <a:r>
              <a:rPr lang="en-US" b="1" dirty="0">
                <a:solidFill>
                  <a:schemeClr val="accent1"/>
                </a:solidFill>
                <a:latin typeface="+mj-lt"/>
              </a:rPr>
              <a:t>, </a:t>
            </a:r>
            <a:r>
              <a:rPr lang="en-US" b="1" dirty="0" err="1">
                <a:solidFill>
                  <a:schemeClr val="accent1"/>
                </a:solidFill>
                <a:latin typeface="+mj-lt"/>
              </a:rPr>
              <a:t>zorg</a:t>
            </a:r>
            <a:r>
              <a:rPr lang="en-US" b="1" dirty="0">
                <a:solidFill>
                  <a:schemeClr val="accent1"/>
                </a:solidFill>
                <a:latin typeface="+mj-lt"/>
              </a:rPr>
              <a:t> en </a:t>
            </a:r>
            <a:r>
              <a:rPr lang="en-US" b="1" dirty="0" err="1">
                <a:solidFill>
                  <a:schemeClr val="accent1"/>
                </a:solidFill>
                <a:latin typeface="+mj-lt"/>
              </a:rPr>
              <a:t>preventie</a:t>
            </a:r>
            <a:r>
              <a:rPr lang="en-US" b="1" dirty="0">
                <a:solidFill>
                  <a:schemeClr val="accent1"/>
                </a:solidFill>
                <a:latin typeface="+mj-lt"/>
              </a:rPr>
              <a:t>; </a:t>
            </a:r>
            <a:r>
              <a:rPr lang="en-US" b="1" dirty="0" err="1">
                <a:solidFill>
                  <a:schemeClr val="accent1"/>
                </a:solidFill>
                <a:latin typeface="+mj-lt"/>
              </a:rPr>
              <a:t>verbinding</a:t>
            </a:r>
            <a:r>
              <a:rPr lang="en-US" b="1" dirty="0">
                <a:solidFill>
                  <a:schemeClr val="accent1"/>
                </a:solidFill>
                <a:latin typeface="+mj-lt"/>
              </a:rPr>
              <a:t> </a:t>
            </a:r>
            <a:r>
              <a:rPr lang="en-US" b="1" dirty="0" err="1">
                <a:solidFill>
                  <a:schemeClr val="accent1"/>
                </a:solidFill>
                <a:latin typeface="+mj-lt"/>
              </a:rPr>
              <a:t>tussen</a:t>
            </a:r>
            <a:r>
              <a:rPr lang="en-US" b="1" dirty="0">
                <a:solidFill>
                  <a:schemeClr val="accent1"/>
                </a:solidFill>
                <a:latin typeface="+mj-lt"/>
              </a:rPr>
              <a:t> </a:t>
            </a:r>
            <a:r>
              <a:rPr lang="en-US" b="1" dirty="0" err="1">
                <a:solidFill>
                  <a:schemeClr val="accent1"/>
                </a:solidFill>
                <a:latin typeface="+mj-lt"/>
              </a:rPr>
              <a:t>zorg</a:t>
            </a:r>
            <a:r>
              <a:rPr lang="en-US" b="1" dirty="0">
                <a:solidFill>
                  <a:schemeClr val="accent1"/>
                </a:solidFill>
                <a:latin typeface="+mj-lt"/>
              </a:rPr>
              <a:t> en </a:t>
            </a:r>
            <a:r>
              <a:rPr lang="en-US" b="1" dirty="0" err="1">
                <a:solidFill>
                  <a:schemeClr val="accent1"/>
                </a:solidFill>
                <a:latin typeface="+mj-lt"/>
              </a:rPr>
              <a:t>veiligheid</a:t>
            </a:r>
            <a:endParaRPr kumimoji="0" lang="en-US" b="1" i="0" u="none" strike="noStrike" kern="1200" cap="none" spc="0" normalizeH="0" baseline="0" noProof="0" dirty="0">
              <a:ln>
                <a:noFill/>
              </a:ln>
              <a:solidFill>
                <a:schemeClr val="accent1"/>
              </a:solidFill>
              <a:effectLst/>
              <a:uLnTx/>
              <a:uFillTx/>
              <a:latin typeface="+mj-lt"/>
              <a:ea typeface="+mn-ea"/>
              <a:cs typeface="+mn-cs"/>
            </a:endParaRPr>
          </a:p>
        </p:txBody>
      </p:sp>
      <p:sp>
        <p:nvSpPr>
          <p:cNvPr id="46" name="Freeform 45"/>
          <p:cNvSpPr>
            <a:spLocks noEditPoints="1"/>
          </p:cNvSpPr>
          <p:nvPr/>
        </p:nvSpPr>
        <p:spPr bwMode="auto">
          <a:xfrm>
            <a:off x="6006579" y="103923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Text Placeholder 3"/>
          <p:cNvSpPr txBox="1">
            <a:spLocks/>
          </p:cNvSpPr>
          <p:nvPr/>
        </p:nvSpPr>
        <p:spPr>
          <a:xfrm>
            <a:off x="6162063" y="2038463"/>
            <a:ext cx="2692840" cy="21869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a:solidFill>
                  <a:schemeClr val="tx1">
                    <a:lumMod val="50000"/>
                    <a:lumOff val="50000"/>
                  </a:schemeClr>
                </a:solidFill>
                <a:cs typeface="+mj-cs"/>
              </a:rPr>
              <a:t>In </a:t>
            </a:r>
            <a:r>
              <a:rPr lang="en-US" sz="1000" dirty="0" err="1">
                <a:solidFill>
                  <a:schemeClr val="tx1">
                    <a:lumMod val="50000"/>
                    <a:lumOff val="50000"/>
                  </a:schemeClr>
                </a:solidFill>
                <a:cs typeface="+mj-cs"/>
              </a:rPr>
              <a:t>onze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aanpak</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streven</a:t>
            </a:r>
            <a:r>
              <a:rPr lang="en-US" sz="1000" dirty="0">
                <a:solidFill>
                  <a:schemeClr val="tx1">
                    <a:lumMod val="50000"/>
                    <a:lumOff val="50000"/>
                  </a:schemeClr>
                </a:solidFill>
                <a:cs typeface="+mj-cs"/>
              </a:rPr>
              <a:t> we </a:t>
            </a:r>
            <a:r>
              <a:rPr lang="en-US" sz="1000" dirty="0" err="1">
                <a:solidFill>
                  <a:schemeClr val="tx1">
                    <a:lumMod val="50000"/>
                    <a:lumOff val="50000"/>
                  </a:schemeClr>
                </a:solidFill>
                <a:cs typeface="+mj-cs"/>
              </a:rPr>
              <a:t>naar</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juiste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balans</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tussen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repressie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zorg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preventie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Voorkomen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kan.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Problemen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aanpakken</a:t>
            </a:r>
            <a:r>
              <a:rPr lang="en-US" sz="1000" dirty="0">
                <a:solidFill>
                  <a:schemeClr val="tx1">
                    <a:lumMod val="50000"/>
                    <a:lumOff val="50000"/>
                  </a:schemeClr>
                </a:solidFill>
                <a:cs typeface="+mj-cs"/>
              </a:rPr>
              <a:t> door </a:t>
            </a:r>
            <a:r>
              <a:rPr lang="en-US" sz="1000" dirty="0" err="1">
                <a:solidFill>
                  <a:schemeClr val="tx1">
                    <a:lumMod val="50000"/>
                    <a:lumOff val="50000"/>
                  </a:schemeClr>
                </a:solidFill>
                <a:cs typeface="+mj-cs"/>
              </a:rPr>
              <a:t>er</a:t>
            </a:r>
            <a:r>
              <a:rPr lang="en-US" sz="1000" dirty="0">
                <a:solidFill>
                  <a:schemeClr val="tx1">
                    <a:lumMod val="50000"/>
                    <a:lumOff val="50000"/>
                  </a:schemeClr>
                </a:solidFill>
                <a:cs typeface="+mj-cs"/>
              </a:rPr>
              <a:t> op </a:t>
            </a:r>
            <a:r>
              <a:rPr lang="en-US" sz="1000" dirty="0" err="1">
                <a:solidFill>
                  <a:schemeClr val="tx1">
                    <a:lumMod val="50000"/>
                    <a:lumOff val="50000"/>
                  </a:schemeClr>
                </a:solidFill>
                <a:cs typeface="+mj-cs"/>
              </a:rPr>
              <a:t>tijd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bij</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zijn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oftewel</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vroeg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signalering</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Ingrijpen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als</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situatie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daar</a:t>
            </a:r>
            <a:r>
              <a:rPr lang="en-US" sz="1000" dirty="0">
                <a:solidFill>
                  <a:schemeClr val="tx1">
                    <a:lumMod val="50000"/>
                    <a:lumOff val="50000"/>
                  </a:schemeClr>
                </a:solidFill>
                <a:cs typeface="+mj-cs"/>
              </a:rPr>
              <a:t> om </a:t>
            </a:r>
            <a:r>
              <a:rPr lang="en-US" sz="1000" dirty="0" err="1">
                <a:solidFill>
                  <a:schemeClr val="tx1">
                    <a:lumMod val="50000"/>
                    <a:lumOff val="50000"/>
                  </a:schemeClr>
                </a:solidFill>
                <a:cs typeface="+mj-cs"/>
              </a:rPr>
              <a:t>vraagt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indien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zaken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uit</a:t>
            </a:r>
            <a:r>
              <a:rPr lang="en-US" sz="1000" dirty="0">
                <a:solidFill>
                  <a:schemeClr val="tx1">
                    <a:lumMod val="50000"/>
                    <a:lumOff val="50000"/>
                  </a:schemeClr>
                </a:solidFill>
                <a:cs typeface="+mj-cs"/>
              </a:rPr>
              <a:t> de hand </a:t>
            </a:r>
            <a:r>
              <a:rPr lang="en-US" sz="1000" dirty="0" err="1">
                <a:solidFill>
                  <a:schemeClr val="tx1">
                    <a:lumMod val="50000"/>
                    <a:lumOff val="50000"/>
                  </a:schemeClr>
                </a:solidFill>
                <a:cs typeface="+mj-cs"/>
              </a:rPr>
              <a:t>lopen</a:t>
            </a:r>
            <a:r>
              <a:rPr lang="en-US" sz="1000" dirty="0">
                <a:solidFill>
                  <a:schemeClr val="tx1">
                    <a:lumMod val="50000"/>
                    <a:lumOff val="50000"/>
                  </a:schemeClr>
                </a:solidFill>
                <a:cs typeface="+mj-cs"/>
              </a:rPr>
              <a:t>, of </a:t>
            </a:r>
            <a:r>
              <a:rPr lang="en-US" sz="1000" dirty="0" err="1">
                <a:solidFill>
                  <a:schemeClr val="tx1">
                    <a:lumMod val="50000"/>
                    <a:lumOff val="50000"/>
                  </a:schemeClr>
                </a:solidFill>
                <a:cs typeface="+mj-cs"/>
              </a:rPr>
              <a:t>dreigen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lopen</a:t>
            </a:r>
            <a:r>
              <a:rPr lang="en-US" sz="1000" dirty="0">
                <a:solidFill>
                  <a:schemeClr val="tx1">
                    <a:lumMod val="50000"/>
                    <a:lumOff val="50000"/>
                  </a:schemeClr>
                </a:solidFill>
                <a:cs typeface="+mj-cs"/>
              </a:rPr>
              <a:t>. Het </a:t>
            </a:r>
            <a:r>
              <a:rPr lang="en-US" sz="1000" dirty="0" err="1">
                <a:solidFill>
                  <a:schemeClr val="tx1">
                    <a:lumMod val="50000"/>
                    <a:lumOff val="50000"/>
                  </a:schemeClr>
                </a:solidFill>
                <a:cs typeface="+mj-cs"/>
              </a:rPr>
              <a:t>bieden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hulp</a:t>
            </a:r>
            <a:r>
              <a:rPr lang="en-US" sz="1000" dirty="0">
                <a:solidFill>
                  <a:schemeClr val="tx1">
                    <a:lumMod val="50000"/>
                    <a:lumOff val="50000"/>
                  </a:schemeClr>
                </a:solidFill>
                <a:cs typeface="+mj-cs"/>
              </a:rPr>
              <a:t> op de </a:t>
            </a:r>
            <a:r>
              <a:rPr lang="en-US" sz="1000" dirty="0" err="1">
                <a:solidFill>
                  <a:schemeClr val="tx1">
                    <a:lumMod val="50000"/>
                    <a:lumOff val="50000"/>
                  </a:schemeClr>
                </a:solidFill>
                <a:cs typeface="+mj-cs"/>
              </a:rPr>
              <a:t>plaatsen</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tijdstippen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waar</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dat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nodig</a:t>
            </a:r>
            <a:r>
              <a:rPr lang="en-US" sz="1000" dirty="0">
                <a:solidFill>
                  <a:schemeClr val="tx1">
                    <a:lumMod val="50000"/>
                    <a:lumOff val="50000"/>
                  </a:schemeClr>
                </a:solidFill>
                <a:cs typeface="+mj-cs"/>
              </a:rPr>
              <a:t> is door het </a:t>
            </a:r>
            <a:r>
              <a:rPr lang="en-US" sz="1000" dirty="0" err="1">
                <a:solidFill>
                  <a:schemeClr val="tx1">
                    <a:lumMod val="50000"/>
                    <a:lumOff val="50000"/>
                  </a:schemeClr>
                </a:solidFill>
                <a:cs typeface="+mj-cs"/>
              </a:rPr>
              <a:t>verbinden</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zorg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veiligheid</a:t>
            </a:r>
            <a:r>
              <a:rPr lang="en-US" sz="1000" dirty="0">
                <a:solidFill>
                  <a:schemeClr val="tx1">
                    <a:lumMod val="50000"/>
                    <a:lumOff val="50000"/>
                  </a:schemeClr>
                </a:solidFill>
                <a:cs typeface="+mj-cs"/>
              </a:rPr>
              <a:t>. We </a:t>
            </a:r>
            <a:r>
              <a:rPr lang="en-US" sz="1000" dirty="0" err="1">
                <a:solidFill>
                  <a:schemeClr val="tx1">
                    <a:lumMod val="50000"/>
                    <a:lumOff val="50000"/>
                  </a:schemeClr>
                </a:solidFill>
                <a:cs typeface="+mj-cs"/>
              </a:rPr>
              <a:t>streven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naar</a:t>
            </a:r>
            <a:r>
              <a:rPr lang="en-US" sz="1000" dirty="0">
                <a:solidFill>
                  <a:schemeClr val="tx1">
                    <a:lumMod val="50000"/>
                    <a:lumOff val="50000"/>
                  </a:schemeClr>
                </a:solidFill>
                <a:cs typeface="+mj-cs"/>
              </a:rPr>
              <a:t> de </a:t>
            </a:r>
            <a:r>
              <a:rPr lang="en-US" sz="1000" dirty="0" err="1">
                <a:solidFill>
                  <a:schemeClr val="tx1">
                    <a:lumMod val="50000"/>
                    <a:lumOff val="50000"/>
                  </a:schemeClr>
                </a:solidFill>
                <a:cs typeface="+mj-cs"/>
              </a:rPr>
              <a:t>juiste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balans</a:t>
            </a:r>
            <a:r>
              <a:rPr lang="en-US" sz="1000" dirty="0">
                <a:solidFill>
                  <a:schemeClr val="tx1">
                    <a:lumMod val="50000"/>
                    <a:lumOff val="50000"/>
                  </a:schemeClr>
                </a:solidFill>
                <a:cs typeface="+mj-cs"/>
              </a:rPr>
              <a:t> door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goed</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afgestemde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toepassing</a:t>
            </a:r>
            <a:r>
              <a:rPr lang="en-US" sz="1000" dirty="0">
                <a:solidFill>
                  <a:schemeClr val="tx1">
                    <a:lumMod val="50000"/>
                    <a:lumOff val="50000"/>
                  </a:schemeClr>
                </a:solidFill>
                <a:cs typeface="+mj-cs"/>
              </a:rPr>
              <a:t> van </a:t>
            </a:r>
            <a:r>
              <a:rPr lang="en-US" sz="1000" dirty="0" err="1">
                <a:solidFill>
                  <a:schemeClr val="tx1">
                    <a:lumMod val="50000"/>
                    <a:lumOff val="50000"/>
                  </a:schemeClr>
                </a:solidFill>
                <a:cs typeface="+mj-cs"/>
              </a:rPr>
              <a:t>bestuurlijke</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strafrechtelijke</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interventies</a:t>
            </a:r>
            <a:r>
              <a:rPr lang="en-US" sz="1000" dirty="0">
                <a:solidFill>
                  <a:schemeClr val="tx1">
                    <a:lumMod val="50000"/>
                    <a:lumOff val="50000"/>
                  </a:schemeClr>
                </a:solidFill>
                <a:cs typeface="+mj-cs"/>
              </a:rPr>
              <a:t> in </a:t>
            </a:r>
            <a:r>
              <a:rPr lang="en-US" sz="1000" dirty="0" err="1">
                <a:solidFill>
                  <a:schemeClr val="tx1">
                    <a:lumMod val="50000"/>
                    <a:lumOff val="50000"/>
                  </a:schemeClr>
                </a:solidFill>
                <a:cs typeface="+mj-cs"/>
              </a:rPr>
              <a:t>combinatie</a:t>
            </a:r>
            <a:r>
              <a:rPr lang="en-US" sz="1000" dirty="0">
                <a:solidFill>
                  <a:schemeClr val="tx1">
                    <a:lumMod val="50000"/>
                    <a:lumOff val="50000"/>
                  </a:schemeClr>
                </a:solidFill>
                <a:cs typeface="+mj-cs"/>
              </a:rPr>
              <a:t> met </a:t>
            </a:r>
            <a:r>
              <a:rPr lang="en-US" sz="1000" dirty="0" err="1">
                <a:solidFill>
                  <a:schemeClr val="tx1">
                    <a:lumMod val="50000"/>
                    <a:lumOff val="50000"/>
                  </a:schemeClr>
                </a:solidFill>
                <a:cs typeface="+mj-cs"/>
              </a:rPr>
              <a:t>een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pakket</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maatregelen</a:t>
            </a:r>
            <a:r>
              <a:rPr lang="en-US" sz="1000" dirty="0">
                <a:solidFill>
                  <a:schemeClr val="tx1">
                    <a:lumMod val="50000"/>
                    <a:lumOff val="50000"/>
                  </a:schemeClr>
                </a:solidFill>
                <a:cs typeface="+mj-cs"/>
              </a:rPr>
              <a:t> </a:t>
            </a:r>
            <a:r>
              <a:rPr lang="en-US" sz="1000" dirty="0" err="1">
                <a:solidFill>
                  <a:schemeClr val="tx1">
                    <a:lumMod val="50000"/>
                    <a:lumOff val="50000"/>
                  </a:schemeClr>
                </a:solidFill>
                <a:cs typeface="+mj-cs"/>
              </a:rPr>
              <a:t>gericht</a:t>
            </a:r>
            <a:r>
              <a:rPr lang="en-US" sz="1000" dirty="0">
                <a:solidFill>
                  <a:schemeClr val="tx1">
                    <a:lumMod val="50000"/>
                    <a:lumOff val="50000"/>
                  </a:schemeClr>
                </a:solidFill>
                <a:cs typeface="+mj-cs"/>
              </a:rPr>
              <a:t> op (</a:t>
            </a:r>
            <a:r>
              <a:rPr lang="en-US" sz="1000" dirty="0" err="1">
                <a:solidFill>
                  <a:schemeClr val="tx1">
                    <a:lumMod val="50000"/>
                    <a:lumOff val="50000"/>
                  </a:schemeClr>
                </a:solidFill>
                <a:cs typeface="+mj-cs"/>
              </a:rPr>
              <a:t>na</a:t>
            </a:r>
            <a:r>
              <a:rPr lang="en-US" sz="1000" dirty="0">
                <a:solidFill>
                  <a:schemeClr val="tx1">
                    <a:lumMod val="50000"/>
                    <a:lumOff val="50000"/>
                  </a:schemeClr>
                </a:solidFill>
                <a:cs typeface="+mj-cs"/>
              </a:rPr>
              <a:t>)</a:t>
            </a:r>
            <a:r>
              <a:rPr lang="en-US" sz="1000" dirty="0" err="1">
                <a:solidFill>
                  <a:schemeClr val="tx1">
                    <a:lumMod val="50000"/>
                    <a:lumOff val="50000"/>
                  </a:schemeClr>
                </a:solidFill>
                <a:cs typeface="+mj-cs"/>
              </a:rPr>
              <a:t>zorg</a:t>
            </a:r>
            <a:r>
              <a:rPr lang="en-US" sz="1000" dirty="0">
                <a:solidFill>
                  <a:schemeClr val="tx1">
                    <a:lumMod val="50000"/>
                    <a:lumOff val="50000"/>
                  </a:schemeClr>
                </a:solidFill>
                <a:cs typeface="+mj-cs"/>
              </a:rPr>
              <a:t> en </a:t>
            </a:r>
            <a:r>
              <a:rPr lang="en-US" sz="1000" dirty="0" err="1">
                <a:solidFill>
                  <a:schemeClr val="tx1">
                    <a:lumMod val="50000"/>
                    <a:lumOff val="50000"/>
                  </a:schemeClr>
                </a:solidFill>
                <a:cs typeface="+mj-cs"/>
              </a:rPr>
              <a:t>preventie</a:t>
            </a:r>
            <a:r>
              <a:rPr lang="en-US" sz="1000" dirty="0">
                <a:solidFill>
                  <a:schemeClr val="tx1">
                    <a:lumMod val="50000"/>
                    <a:lumOff val="50000"/>
                  </a:schemeClr>
                </a:solidFill>
                <a:cs typeface="+mj-cs"/>
              </a:rPr>
              <a:t>. </a:t>
            </a:r>
          </a:p>
        </p:txBody>
      </p:sp>
      <p:sp>
        <p:nvSpPr>
          <p:cNvPr id="21" name="Freeform 5"/>
          <p:cNvSpPr>
            <a:spLocks noChangeAspect="1" noEditPoints="1"/>
          </p:cNvSpPr>
          <p:nvPr/>
        </p:nvSpPr>
        <p:spPr bwMode="auto">
          <a:xfrm>
            <a:off x="5346993" y="853267"/>
            <a:ext cx="304615" cy="360000"/>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06" y="3272976"/>
            <a:ext cx="1747014" cy="1715976"/>
          </a:xfrm>
          <a:prstGeom prst="rect">
            <a:avLst/>
          </a:prstGeom>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pic>
      <p:sp>
        <p:nvSpPr>
          <p:cNvPr id="22"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2. Strategische uitganspunten (3)</a:t>
            </a:r>
          </a:p>
        </p:txBody>
      </p:sp>
    </p:spTree>
    <p:extLst>
      <p:ext uri="{BB962C8B-B14F-4D97-AF65-F5344CB8AC3E}">
        <p14:creationId xmlns:p14="http://schemas.microsoft.com/office/powerpoint/2010/main" val="79106921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624470" y="1779574"/>
            <a:ext cx="7759889" cy="2462213"/>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definitie</a:t>
            </a:r>
            <a:r>
              <a:rPr lang="en-US" sz="1000" dirty="0">
                <a:solidFill>
                  <a:schemeClr val="tx1">
                    <a:lumMod val="50000"/>
                    <a:lumOff val="50000"/>
                  </a:schemeClr>
                </a:solidFill>
              </a:rPr>
              <a:t> van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is: </a:t>
            </a:r>
            <a:r>
              <a:rPr lang="en-US" sz="1000" dirty="0" err="1">
                <a:solidFill>
                  <a:schemeClr val="tx1">
                    <a:lumMod val="50000"/>
                    <a:lumOff val="50000"/>
                  </a:schemeClr>
                </a:solidFill>
              </a:rPr>
              <a:t>voorrang</a:t>
            </a:r>
            <a:r>
              <a:rPr lang="en-US" sz="1000" dirty="0">
                <a:solidFill>
                  <a:schemeClr val="tx1">
                    <a:lumMod val="50000"/>
                    <a:lumOff val="50000"/>
                  </a:schemeClr>
                </a:solidFill>
              </a:rPr>
              <a:t> </a:t>
            </a:r>
            <a:r>
              <a:rPr lang="en-US" sz="1000" dirty="0" err="1">
                <a:solidFill>
                  <a:schemeClr val="tx1">
                    <a:lumMod val="50000"/>
                    <a:lumOff val="50000"/>
                  </a:schemeClr>
                </a:solidFill>
              </a:rPr>
              <a:t>verlenen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Door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prioriteren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focus </a:t>
            </a:r>
            <a:r>
              <a:rPr lang="en-US" sz="1000" dirty="0" err="1">
                <a:solidFill>
                  <a:schemeClr val="tx1">
                    <a:lumMod val="50000"/>
                    <a:lumOff val="50000"/>
                  </a:schemeClr>
                </a:solidFill>
              </a:rPr>
              <a:t>aangebracht</a:t>
            </a:r>
            <a:r>
              <a:rPr lang="en-US" sz="1000" dirty="0">
                <a:solidFill>
                  <a:schemeClr val="tx1">
                    <a:lumMod val="50000"/>
                    <a:lumOff val="50000"/>
                  </a:schemeClr>
                </a:solidFill>
              </a:rPr>
              <a:t>. </a:t>
            </a:r>
            <a:r>
              <a:rPr lang="en-US" sz="1000" dirty="0" err="1">
                <a:solidFill>
                  <a:schemeClr val="tx1">
                    <a:lumMod val="50000"/>
                    <a:lumOff val="50000"/>
                  </a:schemeClr>
                </a:solidFill>
              </a:rPr>
              <a:t>Zonder</a:t>
            </a:r>
            <a:r>
              <a:rPr lang="en-US" sz="1000" dirty="0">
                <a:solidFill>
                  <a:schemeClr val="tx1">
                    <a:lumMod val="50000"/>
                    <a:lumOff val="50000"/>
                  </a:schemeClr>
                </a:solidFill>
              </a:rPr>
              <a:t> het </a:t>
            </a:r>
            <a:r>
              <a:rPr lang="en-US" sz="1000" dirty="0" err="1">
                <a:solidFill>
                  <a:schemeClr val="tx1">
                    <a:lumMod val="50000"/>
                    <a:lumOff val="50000"/>
                  </a:schemeClr>
                </a:solidFill>
              </a:rPr>
              <a:t>stellen</a:t>
            </a:r>
            <a:r>
              <a:rPr lang="en-US" sz="1000" dirty="0">
                <a:solidFill>
                  <a:schemeClr val="tx1">
                    <a:lumMod val="50000"/>
                    <a:lumOff val="50000"/>
                  </a:schemeClr>
                </a:solidFill>
              </a:rPr>
              <a:t> van </a:t>
            </a:r>
            <a:r>
              <a:rPr lang="en-US" sz="1000" dirty="0" err="1">
                <a:solidFill>
                  <a:schemeClr val="tx1">
                    <a:lumMod val="50000"/>
                    <a:lumOff val="50000"/>
                  </a:schemeClr>
                </a:solidFill>
              </a:rPr>
              <a:t>duidelijke</a:t>
            </a:r>
            <a:r>
              <a:rPr lang="en-US" sz="1000" dirty="0">
                <a:solidFill>
                  <a:schemeClr val="tx1">
                    <a:lumMod val="50000"/>
                    <a:lumOff val="50000"/>
                  </a:schemeClr>
                </a:solidFill>
              </a:rPr>
              <a:t>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bestaat</a:t>
            </a:r>
            <a:r>
              <a:rPr lang="en-US" sz="1000" dirty="0">
                <a:solidFill>
                  <a:schemeClr val="tx1">
                    <a:lumMod val="50000"/>
                    <a:lumOff val="50000"/>
                  </a:schemeClr>
                </a:solidFill>
              </a:rPr>
              <a:t> het </a:t>
            </a:r>
            <a:r>
              <a:rPr lang="en-US" sz="1000" dirty="0" err="1">
                <a:solidFill>
                  <a:schemeClr val="tx1">
                    <a:lumMod val="50000"/>
                    <a:lumOff val="50000"/>
                  </a:schemeClr>
                </a:solidFill>
              </a:rPr>
              <a:t>risico</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alles</a:t>
            </a:r>
            <a:r>
              <a:rPr lang="en-US" sz="1000" dirty="0">
                <a:solidFill>
                  <a:schemeClr val="tx1">
                    <a:lumMod val="50000"/>
                    <a:lumOff val="50000"/>
                  </a:schemeClr>
                </a:solidFill>
              </a:rPr>
              <a:t> </a:t>
            </a:r>
            <a:r>
              <a:rPr lang="en-US" sz="1000" dirty="0" err="1">
                <a:solidFill>
                  <a:schemeClr val="tx1">
                    <a:lumMod val="50000"/>
                    <a:lumOff val="50000"/>
                  </a:schemeClr>
                </a:solidFill>
              </a:rPr>
              <a:t>moet</a:t>
            </a:r>
            <a:r>
              <a:rPr lang="en-US" sz="1000" dirty="0">
                <a:solidFill>
                  <a:schemeClr val="tx1">
                    <a:lumMod val="50000"/>
                    <a:lumOff val="50000"/>
                  </a:schemeClr>
                </a:solidFill>
              </a:rPr>
              <a:t> en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nog </a:t>
            </a:r>
            <a:r>
              <a:rPr lang="en-US" sz="1000" dirty="0" err="1">
                <a:solidFill>
                  <a:schemeClr val="tx1">
                    <a:lumMod val="50000"/>
                    <a:lumOff val="50000"/>
                  </a:schemeClr>
                </a:solidFill>
              </a:rPr>
              <a:t>gelijktijdig</a:t>
            </a:r>
            <a:r>
              <a:rPr lang="en-US" sz="1000" dirty="0">
                <a:solidFill>
                  <a:schemeClr val="tx1">
                    <a:lumMod val="50000"/>
                    <a:lumOff val="50000"/>
                  </a:schemeClr>
                </a:solidFill>
              </a:rPr>
              <a:t>. </a:t>
            </a:r>
            <a:r>
              <a:rPr lang="en-US" sz="1000" dirty="0" err="1">
                <a:solidFill>
                  <a:schemeClr val="tx1">
                    <a:lumMod val="50000"/>
                    <a:lumOff val="50000"/>
                  </a:schemeClr>
                </a:solidFill>
              </a:rPr>
              <a:t>Gevolg</a:t>
            </a:r>
            <a:r>
              <a:rPr lang="en-US" sz="1000" dirty="0">
                <a:solidFill>
                  <a:schemeClr val="tx1">
                    <a:lumMod val="50000"/>
                    <a:lumOff val="50000"/>
                  </a:schemeClr>
                </a:solidFill>
              </a:rPr>
              <a:t>: het is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groots</a:t>
            </a:r>
            <a:r>
              <a:rPr lang="en-US" sz="1000" dirty="0">
                <a:solidFill>
                  <a:schemeClr val="tx1">
                    <a:lumMod val="50000"/>
                    <a:lumOff val="50000"/>
                  </a:schemeClr>
                </a:solidFill>
              </a:rPr>
              <a:t> en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onvoldoende</a:t>
            </a:r>
            <a:r>
              <a:rPr lang="en-US" sz="1000" dirty="0">
                <a:solidFill>
                  <a:schemeClr val="tx1">
                    <a:lumMod val="50000"/>
                    <a:lumOff val="50000"/>
                  </a:schemeClr>
                </a:solidFill>
              </a:rPr>
              <a:t> </a:t>
            </a:r>
            <a:r>
              <a:rPr lang="en-US" sz="1000" dirty="0" err="1">
                <a:solidFill>
                  <a:schemeClr val="tx1">
                    <a:lumMod val="50000"/>
                    <a:lumOff val="50000"/>
                  </a:schemeClr>
                </a:solidFill>
              </a:rPr>
              <a:t>resultaten</a:t>
            </a:r>
            <a:r>
              <a:rPr lang="en-US" sz="1000" dirty="0">
                <a:solidFill>
                  <a:schemeClr val="tx1">
                    <a:lumMod val="50000"/>
                    <a:lumOff val="50000"/>
                  </a:schemeClr>
                </a:solidFill>
              </a:rPr>
              <a:t> </a:t>
            </a:r>
            <a:r>
              <a:rPr lang="en-US" sz="1000" dirty="0" err="1">
                <a:solidFill>
                  <a:schemeClr val="tx1">
                    <a:lumMod val="50000"/>
                    <a:lumOff val="50000"/>
                  </a:schemeClr>
                </a:solidFill>
              </a:rPr>
              <a:t>geboekt</a:t>
            </a:r>
            <a:r>
              <a:rPr lang="en-US" sz="1000" dirty="0">
                <a:solidFill>
                  <a:schemeClr val="tx1">
                    <a:lumMod val="50000"/>
                    <a:lumOff val="50000"/>
                  </a:schemeClr>
                </a:solidFill>
              </a:rPr>
              <a:t>. </a:t>
            </a:r>
            <a:r>
              <a:rPr lang="en-US" sz="1000" dirty="0" err="1">
                <a:solidFill>
                  <a:schemeClr val="tx1">
                    <a:lumMod val="50000"/>
                    <a:lumOff val="50000"/>
                  </a:schemeClr>
                </a:solidFill>
              </a:rPr>
              <a:t>Prioriteren</a:t>
            </a:r>
            <a:r>
              <a:rPr lang="en-US" sz="1000" dirty="0">
                <a:solidFill>
                  <a:schemeClr val="tx1">
                    <a:lumMod val="50000"/>
                    <a:lumOff val="50000"/>
                  </a:schemeClr>
                </a:solidFill>
              </a:rPr>
              <a:t> is ‘de </a:t>
            </a:r>
            <a:r>
              <a:rPr lang="en-US" sz="1000" dirty="0" err="1">
                <a:solidFill>
                  <a:schemeClr val="tx1">
                    <a:lumMod val="50000"/>
                    <a:lumOff val="50000"/>
                  </a:schemeClr>
                </a:solidFill>
              </a:rPr>
              <a:t>juiste</a:t>
            </a:r>
            <a:r>
              <a:rPr lang="en-US" sz="1000" dirty="0">
                <a:solidFill>
                  <a:schemeClr val="tx1">
                    <a:lumMod val="50000"/>
                    <a:lumOff val="50000"/>
                  </a:schemeClr>
                </a:solidFill>
              </a:rPr>
              <a:t> </a:t>
            </a:r>
            <a:r>
              <a:rPr lang="en-US" sz="1000" dirty="0" err="1">
                <a:solidFill>
                  <a:schemeClr val="tx1">
                    <a:lumMod val="50000"/>
                    <a:lumOff val="50000"/>
                  </a:schemeClr>
                </a:solidFill>
              </a:rPr>
              <a:t>dingen</a:t>
            </a:r>
            <a:r>
              <a:rPr lang="en-US" sz="1000" dirty="0">
                <a:solidFill>
                  <a:schemeClr val="tx1">
                    <a:lumMod val="50000"/>
                    <a:lumOff val="50000"/>
                  </a:schemeClr>
                </a:solidFill>
              </a:rPr>
              <a:t> op het </a:t>
            </a:r>
            <a:r>
              <a:rPr lang="en-US" sz="1000" dirty="0" err="1">
                <a:solidFill>
                  <a:schemeClr val="tx1">
                    <a:lumMod val="50000"/>
                    <a:lumOff val="50000"/>
                  </a:schemeClr>
                </a:solidFill>
              </a:rPr>
              <a:t>juiste</a:t>
            </a:r>
            <a:r>
              <a:rPr lang="en-US" sz="1000" dirty="0">
                <a:solidFill>
                  <a:schemeClr val="tx1">
                    <a:lumMod val="50000"/>
                    <a:lumOff val="50000"/>
                  </a:schemeClr>
                </a:solidFill>
              </a:rPr>
              <a:t> moment </a:t>
            </a:r>
            <a:r>
              <a:rPr lang="en-US" sz="1000" dirty="0" err="1">
                <a:solidFill>
                  <a:schemeClr val="tx1">
                    <a:lumMod val="50000"/>
                    <a:lumOff val="50000"/>
                  </a:schemeClr>
                </a:solidFill>
              </a:rPr>
              <a:t>doen</a:t>
            </a:r>
            <a:r>
              <a:rPr lang="en-US" sz="1000" dirty="0">
                <a:solidFill>
                  <a:schemeClr val="tx1">
                    <a:lumMod val="50000"/>
                    <a:lumOff val="50000"/>
                  </a:schemeClr>
                </a:solidFill>
              </a:rPr>
              <a:t>’. </a:t>
            </a:r>
          </a:p>
          <a:p>
            <a:r>
              <a:rPr lang="en-US" sz="1000" dirty="0">
                <a:solidFill>
                  <a:schemeClr val="tx1">
                    <a:lumMod val="50000"/>
                    <a:lumOff val="50000"/>
                  </a:schemeClr>
                </a:solidFill>
              </a:rPr>
              <a:t>Het </a:t>
            </a:r>
            <a:r>
              <a:rPr lang="en-US" sz="1000" dirty="0" err="1">
                <a:solidFill>
                  <a:schemeClr val="tx1">
                    <a:lumMod val="50000"/>
                    <a:lumOff val="50000"/>
                  </a:schemeClr>
                </a:solidFill>
              </a:rPr>
              <a:t>stellen</a:t>
            </a:r>
            <a:r>
              <a:rPr lang="en-US" sz="1000" dirty="0">
                <a:solidFill>
                  <a:schemeClr val="tx1">
                    <a:lumMod val="50000"/>
                    <a:lumOff val="50000"/>
                  </a:schemeClr>
                </a:solidFill>
              </a:rPr>
              <a:t> van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wil</a:t>
            </a:r>
            <a:r>
              <a:rPr lang="en-US" sz="1000" dirty="0">
                <a:solidFill>
                  <a:schemeClr val="tx1">
                    <a:lumMod val="50000"/>
                    <a:lumOff val="50000"/>
                  </a:schemeClr>
                </a:solidFill>
              </a:rPr>
              <a:t> </a:t>
            </a:r>
            <a:r>
              <a:rPr lang="en-US" sz="1000" dirty="0" err="1">
                <a:solidFill>
                  <a:schemeClr val="tx1">
                    <a:lumMod val="50000"/>
                    <a:lumOff val="50000"/>
                  </a:schemeClr>
                </a:solidFill>
              </a:rPr>
              <a:t>overigens</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zeggen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geprioriteerde</a:t>
            </a:r>
            <a:r>
              <a:rPr lang="en-US" sz="1000" dirty="0">
                <a:solidFill>
                  <a:schemeClr val="tx1">
                    <a:lumMod val="50000"/>
                    <a:lumOff val="50000"/>
                  </a:schemeClr>
                </a:solidFill>
              </a:rPr>
              <a:t> </a:t>
            </a:r>
            <a:r>
              <a:rPr lang="en-US" sz="1000" dirty="0" err="1">
                <a:solidFill>
                  <a:schemeClr val="tx1">
                    <a:lumMod val="50000"/>
                    <a:lumOff val="50000"/>
                  </a:schemeClr>
                </a:solidFill>
              </a:rPr>
              <a:t>onderwerpen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genegeerd</a:t>
            </a:r>
            <a:r>
              <a:rPr lang="en-US" sz="1000" dirty="0">
                <a:solidFill>
                  <a:schemeClr val="tx1">
                    <a:lumMod val="50000"/>
                    <a:lumOff val="50000"/>
                  </a:schemeClr>
                </a:solidFill>
              </a:rPr>
              <a:t>: </a:t>
            </a:r>
            <a:r>
              <a:rPr lang="en-US" sz="1000" dirty="0" err="1">
                <a:solidFill>
                  <a:schemeClr val="tx1">
                    <a:lumMod val="50000"/>
                    <a:lumOff val="50000"/>
                  </a:schemeClr>
                </a:solidFill>
              </a:rPr>
              <a:t>ze</a:t>
            </a:r>
            <a:r>
              <a:rPr lang="en-US" sz="1000" dirty="0">
                <a:solidFill>
                  <a:schemeClr val="tx1">
                    <a:lumMod val="50000"/>
                    <a:lumOff val="50000"/>
                  </a:schemeClr>
                </a:solidFill>
              </a:rPr>
              <a:t> </a:t>
            </a:r>
            <a:r>
              <a:rPr lang="en-US" sz="1000" dirty="0" err="1">
                <a:solidFill>
                  <a:schemeClr val="tx1">
                    <a:lumMod val="50000"/>
                    <a:lumOff val="50000"/>
                  </a:schemeClr>
                </a:solidFill>
              </a:rPr>
              <a:t>krijgen</a:t>
            </a:r>
            <a:r>
              <a:rPr lang="en-US" sz="1000" dirty="0">
                <a:solidFill>
                  <a:schemeClr val="tx1">
                    <a:lumMod val="50000"/>
                    <a:lumOff val="50000"/>
                  </a:schemeClr>
                </a:solidFill>
              </a:rPr>
              <a:t> </a:t>
            </a:r>
            <a:r>
              <a:rPr lang="en-US" sz="1000" dirty="0" err="1">
                <a:solidFill>
                  <a:schemeClr val="tx1">
                    <a:lumMod val="50000"/>
                    <a:lumOff val="50000"/>
                  </a:schemeClr>
                </a:solidFill>
              </a:rPr>
              <a:t>alleen</a:t>
            </a:r>
            <a:r>
              <a:rPr lang="en-US" sz="1000" dirty="0">
                <a:solidFill>
                  <a:schemeClr val="tx1">
                    <a:lumMod val="50000"/>
                    <a:lumOff val="50000"/>
                  </a:schemeClr>
                </a:solidFill>
              </a:rPr>
              <a:t> </a:t>
            </a:r>
            <a:r>
              <a:rPr lang="en-US" sz="1000" dirty="0" err="1">
                <a:solidFill>
                  <a:schemeClr val="tx1">
                    <a:lumMod val="50000"/>
                    <a:lumOff val="50000"/>
                  </a:schemeClr>
                </a:solidFill>
              </a:rPr>
              <a:t>geen</a:t>
            </a:r>
            <a:r>
              <a:rPr lang="en-US" sz="1000" dirty="0">
                <a:solidFill>
                  <a:schemeClr val="tx1">
                    <a:lumMod val="50000"/>
                    <a:lumOff val="50000"/>
                  </a:schemeClr>
                </a:solidFill>
              </a:rPr>
              <a:t> extra </a:t>
            </a:r>
            <a:r>
              <a:rPr lang="en-US" sz="1000" dirty="0" err="1">
                <a:solidFill>
                  <a:schemeClr val="tx1">
                    <a:lumMod val="50000"/>
                    <a:lumOff val="50000"/>
                  </a:schemeClr>
                </a:solidFill>
              </a:rPr>
              <a:t>aandacht</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jaren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behoeven</a:t>
            </a:r>
            <a:r>
              <a:rPr lang="en-US" sz="1000" dirty="0">
                <a:solidFill>
                  <a:schemeClr val="tx1">
                    <a:lumMod val="50000"/>
                    <a:lumOff val="50000"/>
                  </a:schemeClr>
                </a:solidFill>
              </a:rPr>
              <a:t> nu </a:t>
            </a:r>
            <a:r>
              <a:rPr lang="en-US" sz="1000" dirty="0" err="1">
                <a:solidFill>
                  <a:schemeClr val="tx1">
                    <a:lumMod val="50000"/>
                    <a:lumOff val="50000"/>
                  </a:schemeClr>
                </a:solidFill>
              </a:rPr>
              <a:t>geen</a:t>
            </a:r>
            <a:r>
              <a:rPr lang="en-US" sz="1000" dirty="0">
                <a:solidFill>
                  <a:schemeClr val="tx1">
                    <a:lumMod val="50000"/>
                    <a:lumOff val="50000"/>
                  </a:schemeClr>
                </a:solidFill>
              </a:rPr>
              <a:t> </a:t>
            </a:r>
            <a:r>
              <a:rPr lang="en-US" sz="1000" dirty="0" err="1">
                <a:solidFill>
                  <a:schemeClr val="tx1">
                    <a:lumMod val="50000"/>
                    <a:lumOff val="50000"/>
                  </a:schemeClr>
                </a:solidFill>
              </a:rPr>
              <a:t>bijzondere</a:t>
            </a:r>
            <a:r>
              <a:rPr lang="en-US" sz="1000" dirty="0">
                <a:solidFill>
                  <a:schemeClr val="tx1">
                    <a:lumMod val="50000"/>
                    <a:lumOff val="50000"/>
                  </a:schemeClr>
                </a:solidFill>
              </a:rPr>
              <a:t> </a:t>
            </a:r>
            <a:r>
              <a:rPr lang="en-US" sz="1000" dirty="0" err="1">
                <a:solidFill>
                  <a:schemeClr val="tx1">
                    <a:lumMod val="50000"/>
                    <a:lumOff val="50000"/>
                  </a:schemeClr>
                </a:solidFill>
              </a:rPr>
              <a:t>doorontwikkeling</a:t>
            </a:r>
            <a:r>
              <a:rPr lang="en-US" sz="1000" dirty="0">
                <a:solidFill>
                  <a:schemeClr val="tx1">
                    <a:lumMod val="50000"/>
                    <a:lumOff val="50000"/>
                  </a:schemeClr>
                </a:solidFill>
              </a:rPr>
              <a:t> of </a:t>
            </a:r>
            <a:r>
              <a:rPr lang="en-US" sz="1000" dirty="0" err="1">
                <a:solidFill>
                  <a:schemeClr val="tx1">
                    <a:lumMod val="50000"/>
                    <a:lumOff val="50000"/>
                  </a:schemeClr>
                </a:solidFill>
              </a:rPr>
              <a:t>intensivering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onderwerpen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het </a:t>
            </a:r>
            <a:r>
              <a:rPr lang="en-US" sz="1000" dirty="0" err="1">
                <a:solidFill>
                  <a:schemeClr val="tx1">
                    <a:lumMod val="50000"/>
                    <a:lumOff val="50000"/>
                  </a:schemeClr>
                </a:solidFill>
              </a:rPr>
              <a:t>bestaande</a:t>
            </a:r>
            <a:r>
              <a:rPr lang="en-US" sz="1000" dirty="0">
                <a:solidFill>
                  <a:schemeClr val="tx1">
                    <a:lumMod val="50000"/>
                    <a:lumOff val="50000"/>
                  </a:schemeClr>
                </a:solidFill>
              </a:rPr>
              <a:t> </a:t>
            </a:r>
            <a:r>
              <a:rPr lang="en-US" sz="1000" dirty="0" err="1">
                <a:solidFill>
                  <a:schemeClr val="tx1">
                    <a:lumMod val="50000"/>
                    <a:lumOff val="50000"/>
                  </a:schemeClr>
                </a:solidFill>
              </a:rPr>
              <a:t>basisniveau</a:t>
            </a:r>
            <a:r>
              <a:rPr lang="en-US" sz="1000" dirty="0">
                <a:solidFill>
                  <a:schemeClr val="tx1">
                    <a:lumMod val="50000"/>
                    <a:lumOff val="50000"/>
                  </a:schemeClr>
                </a:solidFill>
              </a:rPr>
              <a:t> </a:t>
            </a:r>
            <a:r>
              <a:rPr lang="en-US" sz="1000" dirty="0" err="1">
                <a:solidFill>
                  <a:schemeClr val="tx1">
                    <a:lumMod val="50000"/>
                    <a:lumOff val="50000"/>
                  </a:schemeClr>
                </a:solidFill>
              </a:rPr>
              <a:t>gehandhaafd</a:t>
            </a:r>
            <a:r>
              <a:rPr lang="en-US" sz="1000" dirty="0">
                <a:solidFill>
                  <a:schemeClr val="tx1">
                    <a:lumMod val="50000"/>
                    <a:lumOff val="50000"/>
                  </a:schemeClr>
                </a:solidFill>
              </a:rPr>
              <a:t> (going concern). </a:t>
            </a:r>
          </a:p>
          <a:p>
            <a:r>
              <a:rPr lang="en-US" sz="1000" dirty="0">
                <a:solidFill>
                  <a:schemeClr val="tx1">
                    <a:lumMod val="50000"/>
                    <a:lumOff val="50000"/>
                  </a:schemeClr>
                </a:solidFill>
              </a:rPr>
              <a:t>Met het </a:t>
            </a:r>
            <a:r>
              <a:rPr lang="en-US" sz="1000" dirty="0" err="1">
                <a:solidFill>
                  <a:schemeClr val="tx1">
                    <a:lumMod val="50000"/>
                    <a:lumOff val="50000"/>
                  </a:schemeClr>
                </a:solidFill>
              </a:rPr>
              <a:t>stellen</a:t>
            </a:r>
            <a:r>
              <a:rPr lang="en-US" sz="1000" dirty="0">
                <a:solidFill>
                  <a:schemeClr val="tx1">
                    <a:lumMod val="50000"/>
                    <a:lumOff val="50000"/>
                  </a:schemeClr>
                </a:solidFill>
              </a:rPr>
              <a:t> van de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blijft</a:t>
            </a:r>
            <a:r>
              <a:rPr lang="en-US" sz="1000" dirty="0">
                <a:solidFill>
                  <a:schemeClr val="tx1">
                    <a:lumMod val="50000"/>
                    <a:lumOff val="50000"/>
                  </a:schemeClr>
                </a:solidFill>
              </a:rPr>
              <a:t> </a:t>
            </a:r>
            <a:r>
              <a:rPr lang="en-US" sz="1000" dirty="0" err="1">
                <a:solidFill>
                  <a:schemeClr val="tx1">
                    <a:lumMod val="50000"/>
                    <a:lumOff val="50000"/>
                  </a:schemeClr>
                </a:solidFill>
              </a:rPr>
              <a:t>voldoende</a:t>
            </a:r>
            <a:r>
              <a:rPr lang="en-US" sz="1000" dirty="0">
                <a:solidFill>
                  <a:schemeClr val="tx1">
                    <a:lumMod val="50000"/>
                    <a:lumOff val="50000"/>
                  </a:schemeClr>
                </a:solidFill>
              </a:rPr>
              <a:t> </a:t>
            </a:r>
            <a:r>
              <a:rPr lang="en-US" sz="1000" dirty="0" err="1">
                <a:solidFill>
                  <a:schemeClr val="tx1">
                    <a:lumMod val="50000"/>
                    <a:lumOff val="50000"/>
                  </a:schemeClr>
                </a:solidFill>
              </a:rPr>
              <a:t>ruimte</a:t>
            </a:r>
            <a:r>
              <a:rPr lang="en-US" sz="1000" dirty="0">
                <a:solidFill>
                  <a:schemeClr val="tx1">
                    <a:lumMod val="50000"/>
                    <a:lumOff val="50000"/>
                  </a:schemeClr>
                </a:solidFill>
              </a:rPr>
              <a:t> </a:t>
            </a:r>
            <a:r>
              <a:rPr lang="en-US" sz="1000" dirty="0" err="1">
                <a:solidFill>
                  <a:schemeClr val="tx1">
                    <a:lumMod val="50000"/>
                    <a:lumOff val="50000"/>
                  </a:schemeClr>
                </a:solidFill>
              </a:rPr>
              <a:t>beschikbaar</a:t>
            </a:r>
            <a:r>
              <a:rPr lang="en-US" sz="1000" dirty="0">
                <a:solidFill>
                  <a:schemeClr val="tx1">
                    <a:lumMod val="50000"/>
                    <a:lumOff val="50000"/>
                  </a:schemeClr>
                </a:solidFill>
              </a:rPr>
              <a:t> om </a:t>
            </a:r>
            <a:r>
              <a:rPr lang="en-US" sz="1000" dirty="0" err="1">
                <a:solidFill>
                  <a:schemeClr val="tx1">
                    <a:lumMod val="50000"/>
                    <a:lumOff val="50000"/>
                  </a:schemeClr>
                </a:solidFill>
              </a:rPr>
              <a:t>flexibel</a:t>
            </a:r>
            <a:r>
              <a:rPr lang="en-US" sz="1000" dirty="0">
                <a:solidFill>
                  <a:schemeClr val="tx1">
                    <a:lumMod val="50000"/>
                    <a:lumOff val="50000"/>
                  </a:schemeClr>
                </a:solidFill>
              </a:rPr>
              <a:t> in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spelen</a:t>
            </a:r>
            <a:r>
              <a:rPr lang="en-US" sz="1000" dirty="0">
                <a:solidFill>
                  <a:schemeClr val="tx1">
                    <a:lumMod val="50000"/>
                    <a:lumOff val="50000"/>
                  </a:schemeClr>
                </a:solidFill>
              </a:rPr>
              <a:t> op </a:t>
            </a:r>
            <a:r>
              <a:rPr lang="en-US" sz="1000" dirty="0" err="1">
                <a:solidFill>
                  <a:schemeClr val="tx1">
                    <a:lumMod val="50000"/>
                    <a:lumOff val="50000"/>
                  </a:schemeClr>
                </a:solidFill>
              </a:rPr>
              <a:t>actuele</a:t>
            </a:r>
            <a:r>
              <a:rPr lang="en-US" sz="1000" dirty="0">
                <a:solidFill>
                  <a:schemeClr val="tx1">
                    <a:lumMod val="50000"/>
                    <a:lumOff val="50000"/>
                  </a:schemeClr>
                </a:solidFill>
              </a:rPr>
              <a:t> </a:t>
            </a:r>
            <a:r>
              <a:rPr lang="en-US" sz="1000" dirty="0" err="1">
                <a:solidFill>
                  <a:schemeClr val="tx1">
                    <a:lumMod val="50000"/>
                    <a:lumOff val="50000"/>
                  </a:schemeClr>
                </a:solidFill>
              </a:rPr>
              <a:t>problemen</a:t>
            </a:r>
            <a:r>
              <a:rPr lang="en-US" sz="1000" dirty="0">
                <a:solidFill>
                  <a:schemeClr val="tx1">
                    <a:lumMod val="50000"/>
                    <a:lumOff val="50000"/>
                  </a:schemeClr>
                </a:solidFill>
              </a:rPr>
              <a:t> of </a:t>
            </a:r>
            <a:r>
              <a:rPr lang="en-US" sz="1000" dirty="0" err="1">
                <a:solidFill>
                  <a:schemeClr val="tx1">
                    <a:lumMod val="50000"/>
                    <a:lumOff val="50000"/>
                  </a:schemeClr>
                </a:solidFill>
              </a:rPr>
              <a:t>urgente</a:t>
            </a:r>
            <a:r>
              <a:rPr lang="en-US" sz="1000" dirty="0">
                <a:solidFill>
                  <a:schemeClr val="tx1">
                    <a:lumMod val="50000"/>
                    <a:lumOff val="50000"/>
                  </a:schemeClr>
                </a:solidFill>
              </a:rPr>
              <a:t> </a:t>
            </a:r>
            <a:r>
              <a:rPr lang="en-US" sz="1000" dirty="0" err="1">
                <a:solidFill>
                  <a:schemeClr val="tx1">
                    <a:lumMod val="50000"/>
                    <a:lumOff val="50000"/>
                  </a:schemeClr>
                </a:solidFill>
              </a:rPr>
              <a:t>situaties</a:t>
            </a:r>
            <a:r>
              <a:rPr lang="en-US" sz="1000" dirty="0">
                <a:solidFill>
                  <a:schemeClr val="tx1">
                    <a:lumMod val="50000"/>
                    <a:lumOff val="50000"/>
                  </a:schemeClr>
                </a:solidFill>
              </a:rPr>
              <a:t>, die </a:t>
            </a:r>
            <a:r>
              <a:rPr lang="en-US" sz="1000" dirty="0" err="1">
                <a:solidFill>
                  <a:schemeClr val="tx1">
                    <a:lumMod val="50000"/>
                    <a:lumOff val="50000"/>
                  </a:schemeClr>
                </a:solidFill>
              </a:rPr>
              <a:t>zich</a:t>
            </a:r>
            <a:r>
              <a:rPr lang="en-US" sz="1000" dirty="0">
                <a:solidFill>
                  <a:schemeClr val="tx1">
                    <a:lumMod val="50000"/>
                    <a:lumOff val="50000"/>
                  </a:schemeClr>
                </a:solidFill>
              </a:rPr>
              <a:t> in het </a:t>
            </a:r>
            <a:r>
              <a:rPr lang="en-US" sz="1000" dirty="0" err="1">
                <a:solidFill>
                  <a:schemeClr val="tx1">
                    <a:lumMod val="50000"/>
                    <a:lumOff val="50000"/>
                  </a:schemeClr>
                </a:solidFill>
              </a:rPr>
              <a:t>veiligheidsdomein</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voordoen</a:t>
            </a:r>
            <a:r>
              <a:rPr lang="en-US" sz="1000" dirty="0">
                <a:solidFill>
                  <a:schemeClr val="tx1">
                    <a:lumMod val="50000"/>
                    <a:lumOff val="50000"/>
                  </a:schemeClr>
                </a:solidFill>
              </a:rPr>
              <a:t>. </a:t>
            </a:r>
          </a:p>
          <a:p>
            <a:endParaRPr lang="en-US" sz="1000" dirty="0">
              <a:solidFill>
                <a:schemeClr val="tx1">
                  <a:lumMod val="50000"/>
                  <a:lumOff val="50000"/>
                </a:schemeClr>
              </a:solidFill>
            </a:endParaRPr>
          </a:p>
          <a:p>
            <a:r>
              <a:rPr lang="en-US" sz="1000" dirty="0">
                <a:solidFill>
                  <a:schemeClr val="tx1">
                    <a:lumMod val="50000"/>
                    <a:lumOff val="50000"/>
                  </a:schemeClr>
                </a:solidFill>
              </a:rPr>
              <a:t>De </a:t>
            </a:r>
            <a:r>
              <a:rPr lang="en-US" sz="1000" dirty="0" err="1">
                <a:solidFill>
                  <a:schemeClr val="tx1">
                    <a:lumMod val="50000"/>
                    <a:lumOff val="50000"/>
                  </a:schemeClr>
                </a:solidFill>
              </a:rPr>
              <a:t>prioriteiten</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onderwerpen</a:t>
            </a:r>
            <a:r>
              <a:rPr lang="en-US" sz="1000" dirty="0">
                <a:solidFill>
                  <a:schemeClr val="tx1">
                    <a:lumMod val="50000"/>
                    <a:lumOff val="50000"/>
                  </a:schemeClr>
                </a:solidFill>
              </a:rPr>
              <a:t> die we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jaren</a:t>
            </a:r>
            <a:r>
              <a:rPr lang="en-US" sz="1000" dirty="0">
                <a:solidFill>
                  <a:schemeClr val="tx1">
                    <a:lumMod val="50000"/>
                    <a:lumOff val="50000"/>
                  </a:schemeClr>
                </a:solidFill>
              </a:rPr>
              <a:t> </a:t>
            </a:r>
            <a:r>
              <a:rPr lang="en-US" sz="1000" dirty="0" err="1">
                <a:solidFill>
                  <a:schemeClr val="tx1">
                    <a:lumMod val="50000"/>
                    <a:lumOff val="50000"/>
                  </a:schemeClr>
                </a:solidFill>
              </a:rPr>
              <a:t>cruciaal</a:t>
            </a:r>
            <a:r>
              <a:rPr lang="en-US" sz="1000" dirty="0">
                <a:solidFill>
                  <a:schemeClr val="tx1">
                    <a:lumMod val="50000"/>
                    <a:lumOff val="50000"/>
                  </a:schemeClr>
                </a:solidFill>
              </a:rPr>
              <a:t> </a:t>
            </a:r>
            <a:r>
              <a:rPr lang="en-US" sz="1000" dirty="0" err="1">
                <a:solidFill>
                  <a:schemeClr val="tx1">
                    <a:lumMod val="50000"/>
                    <a:lumOff val="50000"/>
                  </a:schemeClr>
                </a:solidFill>
              </a:rPr>
              <a:t>vinden</a:t>
            </a:r>
            <a:r>
              <a:rPr lang="en-US" sz="1000" dirty="0">
                <a:solidFill>
                  <a:schemeClr val="tx1">
                    <a:lumMod val="50000"/>
                    <a:lumOff val="50000"/>
                  </a:schemeClr>
                </a:solidFill>
              </a:rPr>
              <a:t> en </a:t>
            </a:r>
          </a:p>
          <a:p>
            <a:r>
              <a:rPr lang="en-US" sz="1000" dirty="0" err="1">
                <a:solidFill>
                  <a:schemeClr val="tx1">
                    <a:lumMod val="50000"/>
                    <a:lumOff val="50000"/>
                  </a:schemeClr>
                </a:solidFill>
              </a:rPr>
              <a:t>waarvan</a:t>
            </a:r>
            <a:r>
              <a:rPr lang="en-US" sz="1000" dirty="0">
                <a:solidFill>
                  <a:schemeClr val="tx1">
                    <a:lumMod val="50000"/>
                    <a:lumOff val="50000"/>
                  </a:schemeClr>
                </a:solidFill>
              </a:rPr>
              <a:t> we </a:t>
            </a:r>
            <a:r>
              <a:rPr lang="en-US" sz="1000" dirty="0" err="1">
                <a:solidFill>
                  <a:schemeClr val="tx1">
                    <a:lumMod val="50000"/>
                    <a:lumOff val="50000"/>
                  </a:schemeClr>
                </a:solidFill>
              </a:rPr>
              <a:t>daarom</a:t>
            </a:r>
            <a:r>
              <a:rPr lang="en-US" sz="1000" dirty="0">
                <a:solidFill>
                  <a:schemeClr val="tx1">
                    <a:lumMod val="50000"/>
                    <a:lumOff val="50000"/>
                  </a:schemeClr>
                </a:solidFill>
              </a:rPr>
              <a:t> extra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besteden</a:t>
            </a:r>
            <a:r>
              <a:rPr lang="en-US" sz="1000" dirty="0">
                <a:solidFill>
                  <a:schemeClr val="tx1">
                    <a:lumMod val="50000"/>
                    <a:lumOff val="50000"/>
                  </a:schemeClr>
                </a:solidFill>
              </a:rPr>
              <a:t> in </a:t>
            </a:r>
            <a:r>
              <a:rPr lang="en-US" sz="1000" dirty="0" err="1">
                <a:solidFill>
                  <a:schemeClr val="tx1">
                    <a:lumMod val="50000"/>
                    <a:lumOff val="50000"/>
                  </a:schemeClr>
                </a:solidFill>
              </a:rPr>
              <a:t>beleid</a:t>
            </a:r>
            <a:r>
              <a:rPr lang="en-US" sz="1000" dirty="0">
                <a:solidFill>
                  <a:schemeClr val="tx1">
                    <a:lumMod val="50000"/>
                    <a:lumOff val="50000"/>
                  </a:schemeClr>
                </a:solidFill>
              </a:rPr>
              <a:t> en </a:t>
            </a:r>
            <a:r>
              <a:rPr lang="en-US" sz="1000" dirty="0" err="1">
                <a:solidFill>
                  <a:schemeClr val="tx1">
                    <a:lumMod val="50000"/>
                    <a:lumOff val="50000"/>
                  </a:schemeClr>
                </a:solidFill>
              </a:rPr>
              <a:t>aanpak</a:t>
            </a:r>
            <a:r>
              <a:rPr lang="en-US" sz="1000" dirty="0">
                <a:solidFill>
                  <a:schemeClr val="tx1">
                    <a:lumMod val="50000"/>
                    <a:lumOff val="50000"/>
                  </a:schemeClr>
                </a:solidFill>
              </a:rPr>
              <a:t>. De </a:t>
            </a:r>
            <a:r>
              <a:rPr lang="en-US" sz="1000" dirty="0" err="1">
                <a:solidFill>
                  <a:schemeClr val="tx1">
                    <a:lumMod val="50000"/>
                    <a:lumOff val="50000"/>
                  </a:schemeClr>
                </a:solidFill>
              </a:rPr>
              <a:t>keuze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p>
          <a:p>
            <a:r>
              <a:rPr lang="en-US" sz="1000" dirty="0" err="1">
                <a:solidFill>
                  <a:schemeClr val="tx1">
                    <a:lumMod val="50000"/>
                    <a:lumOff val="50000"/>
                  </a:schemeClr>
                </a:solidFill>
              </a:rPr>
              <a:t>prioriteiten</a:t>
            </a:r>
            <a:r>
              <a:rPr lang="en-US" sz="1000" dirty="0">
                <a:solidFill>
                  <a:schemeClr val="tx1">
                    <a:lumMod val="50000"/>
                    <a:lumOff val="50000"/>
                  </a:schemeClr>
                </a:solidFill>
              </a:rPr>
              <a:t> is </a:t>
            </a:r>
            <a:r>
              <a:rPr lang="en-US" sz="1000" dirty="0" err="1">
                <a:solidFill>
                  <a:schemeClr val="tx1">
                    <a:lumMod val="50000"/>
                    <a:lumOff val="50000"/>
                  </a:schemeClr>
                </a:solidFill>
              </a:rPr>
              <a:t>gebaseerd</a:t>
            </a:r>
            <a:r>
              <a:rPr lang="en-US" sz="1000" dirty="0">
                <a:solidFill>
                  <a:schemeClr val="tx1">
                    <a:lumMod val="50000"/>
                    <a:lumOff val="50000"/>
                  </a:schemeClr>
                </a:solidFill>
              </a:rPr>
              <a:t> op analyses en </a:t>
            </a:r>
            <a:r>
              <a:rPr lang="en-US" sz="1000" dirty="0" err="1">
                <a:solidFill>
                  <a:schemeClr val="tx1">
                    <a:lumMod val="50000"/>
                    <a:lumOff val="50000"/>
                  </a:schemeClr>
                </a:solidFill>
              </a:rPr>
              <a:t>afspraken</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driehoek</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p>
          <a:p>
            <a:r>
              <a:rPr lang="en-US" sz="1000" dirty="0">
                <a:solidFill>
                  <a:schemeClr val="tx1">
                    <a:lumMod val="50000"/>
                    <a:lumOff val="50000"/>
                  </a:schemeClr>
                </a:solidFill>
              </a:rPr>
              <a:t>en het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2019-2022 van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Eenheid</a:t>
            </a:r>
            <a:r>
              <a:rPr lang="en-US" sz="1000" dirty="0">
                <a:solidFill>
                  <a:schemeClr val="tx1">
                    <a:lumMod val="50000"/>
                    <a:lumOff val="50000"/>
                  </a:schemeClr>
                </a:solidFill>
              </a:rPr>
              <a:t> </a:t>
            </a:r>
            <a:r>
              <a:rPr lang="en-US" sz="1000" dirty="0" err="1">
                <a:solidFill>
                  <a:schemeClr val="tx1">
                    <a:lumMod val="50000"/>
                    <a:lumOff val="50000"/>
                  </a:schemeClr>
                </a:solidFill>
              </a:rPr>
              <a:t>Oost</a:t>
            </a:r>
            <a:r>
              <a:rPr lang="en-US" sz="1000" dirty="0">
                <a:solidFill>
                  <a:schemeClr val="tx1">
                    <a:lumMod val="50000"/>
                    <a:lumOff val="50000"/>
                  </a:schemeClr>
                </a:solidFill>
              </a:rPr>
              <a:t>-Brabant. </a:t>
            </a:r>
          </a:p>
          <a:p>
            <a:endParaRPr lang="en-US" sz="1000" dirty="0">
              <a:solidFill>
                <a:schemeClr val="tx1">
                  <a:lumMod val="50000"/>
                  <a:lumOff val="50000"/>
                </a:schemeClr>
              </a:solidFill>
            </a:endParaRPr>
          </a:p>
          <a:p>
            <a:r>
              <a:rPr lang="en-US" sz="1000" dirty="0">
                <a:solidFill>
                  <a:schemeClr val="tx1">
                    <a:lumMod val="50000"/>
                    <a:lumOff val="50000"/>
                  </a:schemeClr>
                </a:solidFill>
              </a:rPr>
              <a:t>Het </a:t>
            </a:r>
            <a:r>
              <a:rPr lang="en-US" sz="1000" dirty="0" err="1">
                <a:solidFill>
                  <a:schemeClr val="tx1">
                    <a:lumMod val="50000"/>
                    <a:lumOff val="50000"/>
                  </a:schemeClr>
                </a:solidFill>
              </a:rPr>
              <a:t>gaat</a:t>
            </a:r>
            <a:r>
              <a:rPr lang="en-US" sz="1000" dirty="0">
                <a:solidFill>
                  <a:schemeClr val="tx1">
                    <a:lumMod val="50000"/>
                    <a:lumOff val="50000"/>
                  </a:schemeClr>
                </a:solidFill>
              </a:rPr>
              <a:t> om de </a:t>
            </a:r>
            <a:r>
              <a:rPr lang="en-US" sz="1000" dirty="0" err="1">
                <a:solidFill>
                  <a:schemeClr val="tx1">
                    <a:lumMod val="50000"/>
                    <a:lumOff val="50000"/>
                  </a:schemeClr>
                </a:solidFill>
              </a:rPr>
              <a:t>navolgende</a:t>
            </a:r>
            <a:r>
              <a:rPr lang="en-US" sz="1000" dirty="0">
                <a:solidFill>
                  <a:schemeClr val="tx1">
                    <a:lumMod val="50000"/>
                    <a:lumOff val="50000"/>
                  </a:schemeClr>
                </a:solidFill>
              </a:rPr>
              <a:t> </a:t>
            </a:r>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thema’s</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cxnSp>
        <p:nvCxnSpPr>
          <p:cNvPr id="26" name="Straight Line buttom"/>
          <p:cNvCxnSpPr/>
          <p:nvPr/>
        </p:nvCxnSpPr>
        <p:spPr>
          <a:xfrm>
            <a:off x="685800" y="504885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 Placeholder 8"/>
          <p:cNvSpPr txBox="1">
            <a:spLocks/>
          </p:cNvSpPr>
          <p:nvPr/>
        </p:nvSpPr>
        <p:spPr>
          <a:xfrm>
            <a:off x="627597" y="84796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3.1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Prioritaire</a:t>
            </a:r>
            <a:r>
              <a:rPr kumimoji="0" lang="en-US" sz="1400" b="1" i="0" u="none" strike="noStrike" kern="1200" cap="none" spc="0" normalizeH="0" baseline="0" noProof="0" dirty="0">
                <a:ln>
                  <a:noFill/>
                </a:ln>
                <a:solidFill>
                  <a:schemeClr val="accent1"/>
                </a:solidFill>
                <a:effectLst/>
                <a:uLnTx/>
                <a:uFillTx/>
                <a:latin typeface="+mj-lt"/>
                <a:ea typeface="+mn-ea"/>
                <a:cs typeface="+mn-cs"/>
              </a:rPr>
              <a:t>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thema’s</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9" name="Text Placeholder 8"/>
          <p:cNvSpPr txBox="1">
            <a:spLocks/>
          </p:cNvSpPr>
          <p:nvPr/>
        </p:nvSpPr>
        <p:spPr>
          <a:xfrm>
            <a:off x="627597" y="1313770"/>
            <a:ext cx="3685064" cy="200746"/>
          </a:xfrm>
          <a:prstGeom prst="rect">
            <a:avLst/>
          </a:prstGeom>
        </p:spPr>
        <p:txBody>
          <a:bodyPr lIns="0" tIns="0" rIns="0" bIns="0" anchor="ctr"/>
          <a:lstStyle/>
          <a:p>
            <a:pPr marL="342900" lvl="0" indent="-342900" defTabSz="914400">
              <a:spcBef>
                <a:spcPct val="20000"/>
              </a:spcBef>
              <a:defRPr/>
            </a:pPr>
            <a:r>
              <a:rPr lang="en-US" sz="1200" b="1" i="1" dirty="0" err="1">
                <a:solidFill>
                  <a:schemeClr val="accent1"/>
                </a:solidFill>
                <a:latin typeface="+mj-lt"/>
              </a:rPr>
              <a:t>Betekenis</a:t>
            </a:r>
            <a:r>
              <a:rPr lang="en-US" sz="1200" b="1" i="1" dirty="0">
                <a:solidFill>
                  <a:schemeClr val="accent1"/>
                </a:solidFill>
                <a:latin typeface="+mj-lt"/>
              </a:rPr>
              <a:t> van </a:t>
            </a:r>
            <a:r>
              <a:rPr lang="en-US" sz="1200" b="1" i="1" dirty="0" err="1">
                <a:solidFill>
                  <a:schemeClr val="accent1"/>
                </a:solidFill>
                <a:latin typeface="+mj-lt"/>
              </a:rPr>
              <a:t>prioriteren</a:t>
            </a:r>
            <a:r>
              <a:rPr lang="en-US" sz="1200" b="1" i="1" dirty="0">
                <a:solidFill>
                  <a:schemeClr val="accent1"/>
                </a:solidFill>
                <a:latin typeface="+mj-lt"/>
              </a:rPr>
              <a:t> </a:t>
            </a:r>
            <a:endParaRPr kumimoji="0" lang="en-US" sz="1200" b="1" i="1" u="none" strike="noStrike" kern="1200" cap="none" spc="0" normalizeH="0" baseline="0" noProof="0" dirty="0">
              <a:ln>
                <a:noFill/>
              </a:ln>
              <a:solidFill>
                <a:schemeClr val="accent1"/>
              </a:solidFill>
              <a:effectLst/>
              <a:uLnTx/>
              <a:uFillTx/>
              <a:latin typeface="+mj-lt"/>
              <a:ea typeface="+mn-ea"/>
              <a:cs typeface="+mn-cs"/>
            </a:endParaRPr>
          </a:p>
        </p:txBody>
      </p:sp>
      <p:pic>
        <p:nvPicPr>
          <p:cNvPr id="30" name="Afbeelding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603" y="3435855"/>
            <a:ext cx="2028661" cy="1349982"/>
          </a:xfrm>
          <a:prstGeom prst="rect">
            <a:avLst/>
          </a:prstGeom>
        </p:spPr>
      </p:pic>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a:t>
            </a:r>
          </a:p>
        </p:txBody>
      </p:sp>
    </p:spTree>
    <p:extLst>
      <p:ext uri="{BB962C8B-B14F-4D97-AF65-F5344CB8AC3E}">
        <p14:creationId xmlns:p14="http://schemas.microsoft.com/office/powerpoint/2010/main" val="16517597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a:xfrm>
            <a:off x="359424" y="159243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82519" y="1967764"/>
            <a:ext cx="1289449" cy="615553"/>
          </a:xfrm>
          <a:prstGeom prst="rect">
            <a:avLst/>
          </a:prstGeom>
          <a:noFill/>
        </p:spPr>
        <p:txBody>
          <a:bodyPr wrap="square" rtlCol="0">
            <a:spAutoFit/>
          </a:bodyPr>
          <a:lstStyle/>
          <a:p>
            <a:pPr algn="ctr" defTabSz="914400">
              <a:spcBef>
                <a:spcPct val="20000"/>
              </a:spcBef>
              <a:defRPr/>
            </a:pPr>
            <a:r>
              <a:rPr lang="en-US" sz="1200" b="1" dirty="0">
                <a:solidFill>
                  <a:schemeClr val="bg1"/>
                </a:solidFill>
              </a:rPr>
              <a:t>High Impact Crimes</a:t>
            </a:r>
            <a:br>
              <a:rPr lang="en-US" sz="1000" b="1" dirty="0">
                <a:solidFill>
                  <a:schemeClr val="bg1"/>
                </a:solidFill>
              </a:rPr>
            </a:br>
            <a:endParaRPr lang="en-US" sz="1000" dirty="0">
              <a:solidFill>
                <a:schemeClr val="bg1"/>
              </a:solidFill>
            </a:endParaRPr>
          </a:p>
        </p:txBody>
      </p:sp>
      <p:sp>
        <p:nvSpPr>
          <p:cNvPr id="41" name="Flowchart: Off-page Connector 40"/>
          <p:cNvSpPr/>
          <p:nvPr/>
        </p:nvSpPr>
        <p:spPr>
          <a:xfrm>
            <a:off x="723306"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4" name="Down Arrow 33">
            <a:extLst>
              <a:ext uri="{FF2B5EF4-FFF2-40B4-BE49-F238E27FC236}">
                <a16:creationId xmlns:a16="http://schemas.microsoft.com/office/drawing/2014/main" id="{0ED48FA7-7355-594C-9A6E-AE37B8C44D99}"/>
              </a:ext>
            </a:extLst>
          </p:cNvPr>
          <p:cNvSpPr/>
          <p:nvPr/>
        </p:nvSpPr>
        <p:spPr>
          <a:xfrm>
            <a:off x="1783727" y="159243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39">
            <a:extLst>
              <a:ext uri="{FF2B5EF4-FFF2-40B4-BE49-F238E27FC236}">
                <a16:creationId xmlns:a16="http://schemas.microsoft.com/office/drawing/2014/main" id="{B341E0A7-2BD2-414E-8153-F27215912762}"/>
              </a:ext>
            </a:extLst>
          </p:cNvPr>
          <p:cNvSpPr txBox="1"/>
          <p:nvPr/>
        </p:nvSpPr>
        <p:spPr>
          <a:xfrm>
            <a:off x="1806822" y="1967764"/>
            <a:ext cx="1330990" cy="800219"/>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Ondermijning</a:t>
            </a:r>
            <a:r>
              <a:rPr lang="en-US" sz="1200" b="1" dirty="0">
                <a:solidFill>
                  <a:schemeClr val="bg1"/>
                </a:solidFill>
              </a:rPr>
              <a:t> / </a:t>
            </a:r>
            <a:r>
              <a:rPr lang="en-US" sz="1200" b="1" dirty="0" err="1">
                <a:solidFill>
                  <a:schemeClr val="bg1"/>
                </a:solidFill>
              </a:rPr>
              <a:t>georganiseerde</a:t>
            </a:r>
            <a:r>
              <a:rPr lang="en-US" sz="1200" b="1" dirty="0">
                <a:solidFill>
                  <a:schemeClr val="bg1"/>
                </a:solidFill>
              </a:rPr>
              <a:t> </a:t>
            </a:r>
            <a:r>
              <a:rPr lang="en-US" sz="1200" b="1" dirty="0" err="1">
                <a:solidFill>
                  <a:schemeClr val="bg1"/>
                </a:solidFill>
              </a:rPr>
              <a:t>criminaliteit</a:t>
            </a:r>
            <a:br>
              <a:rPr lang="en-US" sz="1000" b="1" dirty="0">
                <a:solidFill>
                  <a:schemeClr val="bg1"/>
                </a:solidFill>
              </a:rPr>
            </a:br>
            <a:endParaRPr lang="en-US" sz="1000" dirty="0">
              <a:solidFill>
                <a:schemeClr val="bg1"/>
              </a:solidFill>
            </a:endParaRPr>
          </a:p>
        </p:txBody>
      </p:sp>
      <p:sp>
        <p:nvSpPr>
          <p:cNvPr id="56" name="Flowchart: Off-page Connector 40">
            <a:extLst>
              <a:ext uri="{FF2B5EF4-FFF2-40B4-BE49-F238E27FC236}">
                <a16:creationId xmlns:a16="http://schemas.microsoft.com/office/drawing/2014/main" id="{B30A73E8-3BBA-DD4C-B32A-2293097E6698}"/>
              </a:ext>
            </a:extLst>
          </p:cNvPr>
          <p:cNvSpPr/>
          <p:nvPr/>
        </p:nvSpPr>
        <p:spPr>
          <a:xfrm>
            <a:off x="2147609"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8" name="Down Arrow 33">
            <a:extLst>
              <a:ext uri="{FF2B5EF4-FFF2-40B4-BE49-F238E27FC236}">
                <a16:creationId xmlns:a16="http://schemas.microsoft.com/office/drawing/2014/main" id="{4A3781EE-15DD-8E42-8E12-AA43CD3F1C6D}"/>
              </a:ext>
            </a:extLst>
          </p:cNvPr>
          <p:cNvSpPr/>
          <p:nvPr/>
        </p:nvSpPr>
        <p:spPr>
          <a:xfrm>
            <a:off x="3230803" y="159243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39">
            <a:extLst>
              <a:ext uri="{FF2B5EF4-FFF2-40B4-BE49-F238E27FC236}">
                <a16:creationId xmlns:a16="http://schemas.microsoft.com/office/drawing/2014/main" id="{4C8B540A-A302-524E-9A00-E4891C82E1C9}"/>
              </a:ext>
            </a:extLst>
          </p:cNvPr>
          <p:cNvSpPr txBox="1"/>
          <p:nvPr/>
        </p:nvSpPr>
        <p:spPr>
          <a:xfrm>
            <a:off x="3253898" y="1967764"/>
            <a:ext cx="1289449" cy="615553"/>
          </a:xfrm>
          <a:prstGeom prst="rect">
            <a:avLst/>
          </a:prstGeom>
          <a:noFill/>
        </p:spPr>
        <p:txBody>
          <a:bodyPr wrap="square" rtlCol="0">
            <a:spAutoFit/>
          </a:bodyPr>
          <a:lstStyle/>
          <a:p>
            <a:pPr algn="ctr" defTabSz="914400">
              <a:spcBef>
                <a:spcPct val="20000"/>
              </a:spcBef>
              <a:defRPr/>
            </a:pPr>
            <a:r>
              <a:rPr lang="en-US" sz="1200" b="1" dirty="0">
                <a:solidFill>
                  <a:schemeClr val="bg1"/>
                </a:solidFill>
              </a:rPr>
              <a:t>Cybercrime en cybersecurity</a:t>
            </a:r>
            <a:br>
              <a:rPr lang="en-US" sz="1000" b="1" dirty="0">
                <a:solidFill>
                  <a:schemeClr val="bg1"/>
                </a:solidFill>
              </a:rPr>
            </a:br>
            <a:endParaRPr lang="en-US" sz="1000" dirty="0">
              <a:solidFill>
                <a:schemeClr val="bg1"/>
              </a:solidFill>
            </a:endParaRPr>
          </a:p>
        </p:txBody>
      </p:sp>
      <p:sp>
        <p:nvSpPr>
          <p:cNvPr id="60" name="Flowchart: Off-page Connector 40">
            <a:extLst>
              <a:ext uri="{FF2B5EF4-FFF2-40B4-BE49-F238E27FC236}">
                <a16:creationId xmlns:a16="http://schemas.microsoft.com/office/drawing/2014/main" id="{888C87F5-1941-F342-B0E1-FD57B7E33A07}"/>
              </a:ext>
            </a:extLst>
          </p:cNvPr>
          <p:cNvSpPr/>
          <p:nvPr/>
        </p:nvSpPr>
        <p:spPr>
          <a:xfrm>
            <a:off x="3594685"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62" name="Down Arrow 33">
            <a:extLst>
              <a:ext uri="{FF2B5EF4-FFF2-40B4-BE49-F238E27FC236}">
                <a16:creationId xmlns:a16="http://schemas.microsoft.com/office/drawing/2014/main" id="{AC6A090C-1137-304A-8807-C0065D55E5B2}"/>
              </a:ext>
            </a:extLst>
          </p:cNvPr>
          <p:cNvSpPr/>
          <p:nvPr/>
        </p:nvSpPr>
        <p:spPr>
          <a:xfrm>
            <a:off x="4655106" y="159243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39">
            <a:extLst>
              <a:ext uri="{FF2B5EF4-FFF2-40B4-BE49-F238E27FC236}">
                <a16:creationId xmlns:a16="http://schemas.microsoft.com/office/drawing/2014/main" id="{6844DB52-B668-BA46-A064-F252B7E44F38}"/>
              </a:ext>
            </a:extLst>
          </p:cNvPr>
          <p:cNvSpPr txBox="1"/>
          <p:nvPr/>
        </p:nvSpPr>
        <p:spPr>
          <a:xfrm>
            <a:off x="4678201" y="1967764"/>
            <a:ext cx="1289449" cy="800219"/>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Verbinding</a:t>
            </a:r>
            <a:r>
              <a:rPr lang="en-US" sz="1200" b="1" dirty="0">
                <a:solidFill>
                  <a:schemeClr val="bg1"/>
                </a:solidFill>
              </a:rPr>
              <a:t> </a:t>
            </a:r>
            <a:r>
              <a:rPr lang="en-US" sz="1200" b="1" dirty="0" err="1">
                <a:solidFill>
                  <a:schemeClr val="bg1"/>
                </a:solidFill>
              </a:rPr>
              <a:t>zorg</a:t>
            </a:r>
            <a:r>
              <a:rPr lang="en-US" sz="1200" b="1" dirty="0">
                <a:solidFill>
                  <a:schemeClr val="bg1"/>
                </a:solidFill>
              </a:rPr>
              <a:t> en </a:t>
            </a:r>
            <a:r>
              <a:rPr lang="en-US" sz="1200" b="1" dirty="0" err="1">
                <a:solidFill>
                  <a:schemeClr val="bg1"/>
                </a:solidFill>
              </a:rPr>
              <a:t>veiligheid</a:t>
            </a:r>
            <a:br>
              <a:rPr lang="en-US" sz="1000" b="1" dirty="0">
                <a:solidFill>
                  <a:schemeClr val="bg1"/>
                </a:solidFill>
              </a:rPr>
            </a:br>
            <a:endParaRPr lang="en-US" sz="1000" dirty="0">
              <a:solidFill>
                <a:schemeClr val="bg1"/>
              </a:solidFill>
            </a:endParaRPr>
          </a:p>
        </p:txBody>
      </p:sp>
      <p:sp>
        <p:nvSpPr>
          <p:cNvPr id="64" name="Flowchart: Off-page Connector 40">
            <a:extLst>
              <a:ext uri="{FF2B5EF4-FFF2-40B4-BE49-F238E27FC236}">
                <a16:creationId xmlns:a16="http://schemas.microsoft.com/office/drawing/2014/main" id="{B2C2091C-D031-984E-BA58-679A0C5BA24C}"/>
              </a:ext>
            </a:extLst>
          </p:cNvPr>
          <p:cNvSpPr/>
          <p:nvPr/>
        </p:nvSpPr>
        <p:spPr>
          <a:xfrm>
            <a:off x="5018988"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66" name="Down Arrow 33">
            <a:extLst>
              <a:ext uri="{FF2B5EF4-FFF2-40B4-BE49-F238E27FC236}">
                <a16:creationId xmlns:a16="http://schemas.microsoft.com/office/drawing/2014/main" id="{1B365AA8-57EA-9840-8187-EDA6C37564A5}"/>
              </a:ext>
            </a:extLst>
          </p:cNvPr>
          <p:cNvSpPr/>
          <p:nvPr/>
        </p:nvSpPr>
        <p:spPr>
          <a:xfrm>
            <a:off x="6083736" y="159243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39">
            <a:extLst>
              <a:ext uri="{FF2B5EF4-FFF2-40B4-BE49-F238E27FC236}">
                <a16:creationId xmlns:a16="http://schemas.microsoft.com/office/drawing/2014/main" id="{23EEC28A-791C-C046-AEC7-AC3243485E38}"/>
              </a:ext>
            </a:extLst>
          </p:cNvPr>
          <p:cNvSpPr txBox="1"/>
          <p:nvPr/>
        </p:nvSpPr>
        <p:spPr>
          <a:xfrm>
            <a:off x="6106831" y="1967764"/>
            <a:ext cx="1289449" cy="615553"/>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Fysieke</a:t>
            </a:r>
            <a:r>
              <a:rPr lang="en-US" sz="1200" b="1" dirty="0">
                <a:solidFill>
                  <a:schemeClr val="bg1"/>
                </a:solidFill>
              </a:rPr>
              <a:t> </a:t>
            </a:r>
            <a:r>
              <a:rPr lang="en-US" sz="1200" b="1" dirty="0" err="1">
                <a:solidFill>
                  <a:schemeClr val="bg1"/>
                </a:solidFill>
              </a:rPr>
              <a:t>veiligheid</a:t>
            </a:r>
            <a:br>
              <a:rPr lang="en-US" sz="1000" b="1" dirty="0">
                <a:solidFill>
                  <a:schemeClr val="bg1"/>
                </a:solidFill>
              </a:rPr>
            </a:br>
            <a:endParaRPr lang="en-US" sz="1000" dirty="0">
              <a:solidFill>
                <a:schemeClr val="bg1"/>
              </a:solidFill>
            </a:endParaRPr>
          </a:p>
        </p:txBody>
      </p:sp>
      <p:sp>
        <p:nvSpPr>
          <p:cNvPr id="68" name="Flowchart: Off-page Connector 40">
            <a:extLst>
              <a:ext uri="{FF2B5EF4-FFF2-40B4-BE49-F238E27FC236}">
                <a16:creationId xmlns:a16="http://schemas.microsoft.com/office/drawing/2014/main" id="{71A26E33-B94A-A34B-868E-A7D420AB446A}"/>
              </a:ext>
            </a:extLst>
          </p:cNvPr>
          <p:cNvSpPr/>
          <p:nvPr/>
        </p:nvSpPr>
        <p:spPr>
          <a:xfrm>
            <a:off x="6447618"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70" name="Down Arrow 33">
            <a:extLst>
              <a:ext uri="{FF2B5EF4-FFF2-40B4-BE49-F238E27FC236}">
                <a16:creationId xmlns:a16="http://schemas.microsoft.com/office/drawing/2014/main" id="{2A9D829A-BD12-2B4B-B570-CC98D2625F26}"/>
              </a:ext>
            </a:extLst>
          </p:cNvPr>
          <p:cNvSpPr/>
          <p:nvPr/>
        </p:nvSpPr>
        <p:spPr>
          <a:xfrm>
            <a:off x="7508039" y="159243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39">
            <a:extLst>
              <a:ext uri="{FF2B5EF4-FFF2-40B4-BE49-F238E27FC236}">
                <a16:creationId xmlns:a16="http://schemas.microsoft.com/office/drawing/2014/main" id="{0CADA017-AEB2-4D4D-A9A1-332F14DA5A61}"/>
              </a:ext>
            </a:extLst>
          </p:cNvPr>
          <p:cNvSpPr txBox="1"/>
          <p:nvPr/>
        </p:nvSpPr>
        <p:spPr>
          <a:xfrm>
            <a:off x="7444990" y="1967764"/>
            <a:ext cx="1461738" cy="694036"/>
          </a:xfrm>
          <a:prstGeom prst="rect">
            <a:avLst/>
          </a:prstGeom>
          <a:noFill/>
        </p:spPr>
        <p:txBody>
          <a:bodyPr wrap="square" rtlCol="0">
            <a:spAutoFit/>
          </a:bodyPr>
          <a:lstStyle/>
          <a:p>
            <a:pPr algn="ctr" defTabSz="914400">
              <a:spcBef>
                <a:spcPct val="20000"/>
              </a:spcBef>
              <a:defRPr/>
            </a:pPr>
            <a:r>
              <a:rPr lang="en-US" sz="1050" b="1" dirty="0" err="1">
                <a:solidFill>
                  <a:schemeClr val="bg1"/>
                </a:solidFill>
              </a:rPr>
              <a:t>Lokale</a:t>
            </a:r>
            <a:r>
              <a:rPr lang="en-US" sz="1050" b="1" dirty="0">
                <a:solidFill>
                  <a:schemeClr val="bg1"/>
                </a:solidFill>
              </a:rPr>
              <a:t> </a:t>
            </a:r>
            <a:r>
              <a:rPr lang="en-US" sz="1050" b="1" dirty="0" err="1">
                <a:solidFill>
                  <a:schemeClr val="bg1"/>
                </a:solidFill>
              </a:rPr>
              <a:t>veiligheids-</a:t>
            </a:r>
            <a:endParaRPr lang="en-US" sz="1050" b="1" dirty="0">
              <a:solidFill>
                <a:schemeClr val="bg1"/>
              </a:solidFill>
            </a:endParaRPr>
          </a:p>
          <a:p>
            <a:pPr algn="ctr" defTabSz="914400">
              <a:spcBef>
                <a:spcPct val="20000"/>
              </a:spcBef>
              <a:defRPr/>
            </a:pPr>
            <a:r>
              <a:rPr lang="en-US" sz="1050" b="1" dirty="0" err="1">
                <a:solidFill>
                  <a:schemeClr val="bg1"/>
                </a:solidFill>
              </a:rPr>
              <a:t>thema's</a:t>
            </a:r>
            <a:br>
              <a:rPr lang="en-US" sz="1050" b="1" dirty="0">
                <a:solidFill>
                  <a:schemeClr val="bg1"/>
                </a:solidFill>
              </a:rPr>
            </a:br>
            <a:br>
              <a:rPr lang="en-US" sz="800" b="1" dirty="0">
                <a:solidFill>
                  <a:schemeClr val="bg1"/>
                </a:solidFill>
              </a:rPr>
            </a:br>
            <a:endParaRPr lang="en-US" sz="800" dirty="0">
              <a:solidFill>
                <a:schemeClr val="bg1"/>
              </a:solidFill>
            </a:endParaRPr>
          </a:p>
        </p:txBody>
      </p:sp>
      <p:sp>
        <p:nvSpPr>
          <p:cNvPr id="72" name="Flowchart: Off-page Connector 40">
            <a:extLst>
              <a:ext uri="{FF2B5EF4-FFF2-40B4-BE49-F238E27FC236}">
                <a16:creationId xmlns:a16="http://schemas.microsoft.com/office/drawing/2014/main" id="{944CDCED-DCA9-B749-93BF-B2DECEFD1009}"/>
              </a:ext>
            </a:extLst>
          </p:cNvPr>
          <p:cNvSpPr/>
          <p:nvPr/>
        </p:nvSpPr>
        <p:spPr>
          <a:xfrm>
            <a:off x="7871921" y="122577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29" name="Freeform 145"/>
          <p:cNvSpPr>
            <a:spLocks noChangeAspect="1" noEditPoints="1"/>
          </p:cNvSpPr>
          <p:nvPr/>
        </p:nvSpPr>
        <p:spPr bwMode="auto">
          <a:xfrm>
            <a:off x="6567747" y="1359849"/>
            <a:ext cx="367616" cy="324000"/>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23"/>
          <p:cNvGrpSpPr>
            <a:grpSpLocks noChangeAspect="1"/>
          </p:cNvGrpSpPr>
          <p:nvPr/>
        </p:nvGrpSpPr>
        <p:grpSpPr>
          <a:xfrm>
            <a:off x="5121180" y="1332011"/>
            <a:ext cx="422874" cy="432000"/>
            <a:chOff x="-9525" y="3198813"/>
            <a:chExt cx="882650" cy="901700"/>
          </a:xfrm>
          <a:solidFill>
            <a:schemeClr val="bg1"/>
          </a:solidFill>
        </p:grpSpPr>
        <p:sp>
          <p:nvSpPr>
            <p:cNvPr id="38"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39"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2"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3"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4"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grpSp>
      <p:grpSp>
        <p:nvGrpSpPr>
          <p:cNvPr id="77" name="Group 326"/>
          <p:cNvGrpSpPr/>
          <p:nvPr/>
        </p:nvGrpSpPr>
        <p:grpSpPr>
          <a:xfrm>
            <a:off x="829007" y="1363638"/>
            <a:ext cx="398999" cy="360000"/>
            <a:chOff x="2625725" y="2146300"/>
            <a:chExt cx="423863" cy="390526"/>
          </a:xfrm>
          <a:solidFill>
            <a:schemeClr val="bg1"/>
          </a:solidFill>
        </p:grpSpPr>
        <p:sp>
          <p:nvSpPr>
            <p:cNvPr id="78" name="Oval 271"/>
            <p:cNvSpPr>
              <a:spLocks noChangeArrowheads="1"/>
            </p:cNvSpPr>
            <p:nvPr/>
          </p:nvSpPr>
          <p:spPr bwMode="auto">
            <a:xfrm>
              <a:off x="2868613" y="2146300"/>
              <a:ext cx="84138" cy="841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2"/>
            <p:cNvSpPr>
              <a:spLocks/>
            </p:cNvSpPr>
            <p:nvPr/>
          </p:nvSpPr>
          <p:spPr bwMode="auto">
            <a:xfrm>
              <a:off x="2647950" y="2224088"/>
              <a:ext cx="401638" cy="312738"/>
            </a:xfrm>
            <a:custGeom>
              <a:avLst/>
              <a:gdLst/>
              <a:ahLst/>
              <a:cxnLst>
                <a:cxn ang="0">
                  <a:pos x="203" y="41"/>
                </a:cxn>
                <a:cxn ang="0">
                  <a:pos x="175" y="19"/>
                </a:cxn>
                <a:cxn ang="0">
                  <a:pos x="128" y="0"/>
                </a:cxn>
                <a:cxn ang="0">
                  <a:pos x="70" y="0"/>
                </a:cxn>
                <a:cxn ang="0">
                  <a:pos x="42" y="64"/>
                </a:cxn>
                <a:cxn ang="0">
                  <a:pos x="34" y="61"/>
                </a:cxn>
                <a:cxn ang="0">
                  <a:pos x="31" y="68"/>
                </a:cxn>
                <a:cxn ang="0">
                  <a:pos x="30" y="71"/>
                </a:cxn>
                <a:cxn ang="0">
                  <a:pos x="29" y="73"/>
                </a:cxn>
                <a:cxn ang="0">
                  <a:pos x="20" y="70"/>
                </a:cxn>
                <a:cxn ang="0">
                  <a:pos x="0" y="118"/>
                </a:cxn>
                <a:cxn ang="0">
                  <a:pos x="47" y="137"/>
                </a:cxn>
                <a:cxn ang="0">
                  <a:pos x="51" y="139"/>
                </a:cxn>
                <a:cxn ang="0">
                  <a:pos x="52" y="137"/>
                </a:cxn>
                <a:cxn ang="0">
                  <a:pos x="71" y="91"/>
                </a:cxn>
                <a:cxn ang="0">
                  <a:pos x="62" y="87"/>
                </a:cxn>
                <a:cxn ang="0">
                  <a:pos x="63" y="85"/>
                </a:cxn>
                <a:cxn ang="0">
                  <a:pos x="65" y="82"/>
                </a:cxn>
                <a:cxn ang="0">
                  <a:pos x="68" y="75"/>
                </a:cxn>
                <a:cxn ang="0">
                  <a:pos x="60" y="72"/>
                </a:cxn>
                <a:cxn ang="0">
                  <a:pos x="82" y="20"/>
                </a:cxn>
                <a:cxn ang="0">
                  <a:pos x="121" y="20"/>
                </a:cxn>
                <a:cxn ang="0">
                  <a:pos x="94" y="94"/>
                </a:cxn>
                <a:cxn ang="0">
                  <a:pos x="88" y="134"/>
                </a:cxn>
                <a:cxn ang="0">
                  <a:pos x="76" y="135"/>
                </a:cxn>
                <a:cxn ang="0">
                  <a:pos x="71" y="147"/>
                </a:cxn>
                <a:cxn ang="0">
                  <a:pos x="69" y="153"/>
                </a:cxn>
                <a:cxn ang="0">
                  <a:pos x="63" y="150"/>
                </a:cxn>
                <a:cxn ang="0">
                  <a:pos x="34" y="138"/>
                </a:cxn>
                <a:cxn ang="0">
                  <a:pos x="30" y="139"/>
                </a:cxn>
                <a:cxn ang="0">
                  <a:pos x="32" y="165"/>
                </a:cxn>
                <a:cxn ang="0">
                  <a:pos x="110" y="159"/>
                </a:cxn>
                <a:cxn ang="0">
                  <a:pos x="118" y="111"/>
                </a:cxn>
                <a:cxn ang="0">
                  <a:pos x="120" y="112"/>
                </a:cxn>
                <a:cxn ang="0">
                  <a:pos x="151" y="135"/>
                </a:cxn>
                <a:cxn ang="0">
                  <a:pos x="154" y="197"/>
                </a:cxn>
                <a:cxn ang="0">
                  <a:pos x="181" y="196"/>
                </a:cxn>
                <a:cxn ang="0">
                  <a:pos x="177" y="122"/>
                </a:cxn>
                <a:cxn ang="0">
                  <a:pos x="139" y="94"/>
                </a:cxn>
                <a:cxn ang="0">
                  <a:pos x="166" y="38"/>
                </a:cxn>
                <a:cxn ang="0">
                  <a:pos x="203" y="67"/>
                </a:cxn>
                <a:cxn ang="0">
                  <a:pos x="253" y="23"/>
                </a:cxn>
                <a:cxn ang="0">
                  <a:pos x="240" y="8"/>
                </a:cxn>
                <a:cxn ang="0">
                  <a:pos x="203" y="41"/>
                </a:cxn>
              </a:cxnLst>
              <a:rect l="0" t="0" r="r" b="b"/>
              <a:pathLst>
                <a:path w="253" h="197">
                  <a:moveTo>
                    <a:pt x="203" y="41"/>
                  </a:moveTo>
                  <a:lnTo>
                    <a:pt x="175" y="19"/>
                  </a:lnTo>
                  <a:lnTo>
                    <a:pt x="128" y="0"/>
                  </a:lnTo>
                  <a:lnTo>
                    <a:pt x="70" y="0"/>
                  </a:lnTo>
                  <a:lnTo>
                    <a:pt x="42" y="64"/>
                  </a:lnTo>
                  <a:lnTo>
                    <a:pt x="34" y="61"/>
                  </a:lnTo>
                  <a:lnTo>
                    <a:pt x="31" y="68"/>
                  </a:lnTo>
                  <a:lnTo>
                    <a:pt x="30" y="71"/>
                  </a:lnTo>
                  <a:lnTo>
                    <a:pt x="29" y="73"/>
                  </a:lnTo>
                  <a:lnTo>
                    <a:pt x="20" y="70"/>
                  </a:lnTo>
                  <a:lnTo>
                    <a:pt x="0" y="118"/>
                  </a:lnTo>
                  <a:lnTo>
                    <a:pt x="47" y="137"/>
                  </a:lnTo>
                  <a:lnTo>
                    <a:pt x="51" y="139"/>
                  </a:lnTo>
                  <a:lnTo>
                    <a:pt x="52" y="137"/>
                  </a:lnTo>
                  <a:lnTo>
                    <a:pt x="71" y="91"/>
                  </a:lnTo>
                  <a:lnTo>
                    <a:pt x="62" y="87"/>
                  </a:lnTo>
                  <a:lnTo>
                    <a:pt x="63" y="85"/>
                  </a:lnTo>
                  <a:lnTo>
                    <a:pt x="65" y="82"/>
                  </a:lnTo>
                  <a:lnTo>
                    <a:pt x="68" y="75"/>
                  </a:lnTo>
                  <a:lnTo>
                    <a:pt x="60" y="72"/>
                  </a:lnTo>
                  <a:lnTo>
                    <a:pt x="82" y="20"/>
                  </a:lnTo>
                  <a:lnTo>
                    <a:pt x="121" y="20"/>
                  </a:lnTo>
                  <a:lnTo>
                    <a:pt x="94" y="94"/>
                  </a:lnTo>
                  <a:lnTo>
                    <a:pt x="88" y="134"/>
                  </a:lnTo>
                  <a:lnTo>
                    <a:pt x="76" y="135"/>
                  </a:lnTo>
                  <a:lnTo>
                    <a:pt x="71" y="147"/>
                  </a:lnTo>
                  <a:lnTo>
                    <a:pt x="69" y="153"/>
                  </a:lnTo>
                  <a:lnTo>
                    <a:pt x="63" y="150"/>
                  </a:lnTo>
                  <a:lnTo>
                    <a:pt x="34" y="138"/>
                  </a:lnTo>
                  <a:lnTo>
                    <a:pt x="30" y="139"/>
                  </a:lnTo>
                  <a:lnTo>
                    <a:pt x="32" y="165"/>
                  </a:lnTo>
                  <a:lnTo>
                    <a:pt x="110" y="159"/>
                  </a:lnTo>
                  <a:lnTo>
                    <a:pt x="118" y="111"/>
                  </a:lnTo>
                  <a:lnTo>
                    <a:pt x="120" y="112"/>
                  </a:lnTo>
                  <a:lnTo>
                    <a:pt x="151" y="135"/>
                  </a:lnTo>
                  <a:lnTo>
                    <a:pt x="154" y="197"/>
                  </a:lnTo>
                  <a:lnTo>
                    <a:pt x="181" y="196"/>
                  </a:lnTo>
                  <a:lnTo>
                    <a:pt x="177" y="122"/>
                  </a:lnTo>
                  <a:lnTo>
                    <a:pt x="139" y="94"/>
                  </a:lnTo>
                  <a:lnTo>
                    <a:pt x="166" y="38"/>
                  </a:lnTo>
                  <a:lnTo>
                    <a:pt x="203" y="67"/>
                  </a:lnTo>
                  <a:lnTo>
                    <a:pt x="253" y="23"/>
                  </a:lnTo>
                  <a:lnTo>
                    <a:pt x="240" y="8"/>
                  </a:lnTo>
                  <a:lnTo>
                    <a:pt x="20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3"/>
            <p:cNvSpPr>
              <a:spLocks/>
            </p:cNvSpPr>
            <p:nvPr/>
          </p:nvSpPr>
          <p:spPr bwMode="auto">
            <a:xfrm>
              <a:off x="2625725" y="2325688"/>
              <a:ext cx="44450" cy="80963"/>
            </a:xfrm>
            <a:custGeom>
              <a:avLst/>
              <a:gdLst/>
              <a:ahLst/>
              <a:cxnLst>
                <a:cxn ang="0">
                  <a:pos x="0" y="48"/>
                </a:cxn>
                <a:cxn ang="0">
                  <a:pos x="20" y="0"/>
                </a:cxn>
                <a:cxn ang="0">
                  <a:pos x="28" y="3"/>
                </a:cxn>
                <a:cxn ang="0">
                  <a:pos x="8" y="51"/>
                </a:cxn>
                <a:cxn ang="0">
                  <a:pos x="0" y="48"/>
                </a:cxn>
              </a:cxnLst>
              <a:rect l="0" t="0" r="r" b="b"/>
              <a:pathLst>
                <a:path w="28" h="51">
                  <a:moveTo>
                    <a:pt x="0" y="48"/>
                  </a:moveTo>
                  <a:lnTo>
                    <a:pt x="20" y="0"/>
                  </a:lnTo>
                  <a:lnTo>
                    <a:pt x="28" y="3"/>
                  </a:lnTo>
                  <a:lnTo>
                    <a:pt x="8" y="51"/>
                  </a:lnTo>
                  <a:lnTo>
                    <a:pt x="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4"/>
            <p:cNvSpPr>
              <a:spLocks/>
            </p:cNvSpPr>
            <p:nvPr/>
          </p:nvSpPr>
          <p:spPr bwMode="auto">
            <a:xfrm>
              <a:off x="2738438" y="2373313"/>
              <a:ext cx="46038" cy="80963"/>
            </a:xfrm>
            <a:custGeom>
              <a:avLst/>
              <a:gdLst/>
              <a:ahLst/>
              <a:cxnLst>
                <a:cxn ang="0">
                  <a:pos x="13" y="41"/>
                </a:cxn>
                <a:cxn ang="0">
                  <a:pos x="29" y="3"/>
                </a:cxn>
                <a:cxn ang="0">
                  <a:pos x="20" y="0"/>
                </a:cxn>
                <a:cxn ang="0">
                  <a:pos x="3" y="42"/>
                </a:cxn>
                <a:cxn ang="0">
                  <a:pos x="0" y="48"/>
                </a:cxn>
                <a:cxn ang="0">
                  <a:pos x="9" y="51"/>
                </a:cxn>
                <a:cxn ang="0">
                  <a:pos x="13" y="41"/>
                </a:cxn>
              </a:cxnLst>
              <a:rect l="0" t="0" r="r" b="b"/>
              <a:pathLst>
                <a:path w="29" h="51">
                  <a:moveTo>
                    <a:pt x="13" y="41"/>
                  </a:moveTo>
                  <a:lnTo>
                    <a:pt x="29" y="3"/>
                  </a:lnTo>
                  <a:lnTo>
                    <a:pt x="20" y="0"/>
                  </a:lnTo>
                  <a:lnTo>
                    <a:pt x="3" y="42"/>
                  </a:lnTo>
                  <a:lnTo>
                    <a:pt x="0" y="48"/>
                  </a:lnTo>
                  <a:lnTo>
                    <a:pt x="9" y="51"/>
                  </a:lnTo>
                  <a:lnTo>
                    <a:pt x="1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Text Placeholder 3"/>
          <p:cNvSpPr txBox="1">
            <a:spLocks/>
          </p:cNvSpPr>
          <p:nvPr/>
        </p:nvSpPr>
        <p:spPr>
          <a:xfrm>
            <a:off x="867445" y="2528375"/>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1</a:t>
            </a:r>
          </a:p>
        </p:txBody>
      </p:sp>
      <p:sp>
        <p:nvSpPr>
          <p:cNvPr id="83" name="Text Placeholder 3"/>
          <p:cNvSpPr txBox="1">
            <a:spLocks/>
          </p:cNvSpPr>
          <p:nvPr/>
        </p:nvSpPr>
        <p:spPr>
          <a:xfrm>
            <a:off x="669222" y="4166867"/>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65000"/>
                    <a:lumOff val="35000"/>
                  </a:schemeClr>
                </a:solidFill>
              </a:rPr>
              <a:t>Paragraaf</a:t>
            </a:r>
            <a:r>
              <a:rPr lang="en-US" sz="1000" dirty="0">
                <a:solidFill>
                  <a:schemeClr val="tx1">
                    <a:lumMod val="65000"/>
                    <a:lumOff val="35000"/>
                  </a:schemeClr>
                </a:solidFill>
              </a:rPr>
              <a:t> 3.2</a:t>
            </a:r>
          </a:p>
        </p:txBody>
      </p:sp>
      <p:sp>
        <p:nvSpPr>
          <p:cNvPr id="84" name="Text Placeholder 3"/>
          <p:cNvSpPr txBox="1">
            <a:spLocks/>
          </p:cNvSpPr>
          <p:nvPr/>
        </p:nvSpPr>
        <p:spPr>
          <a:xfrm>
            <a:off x="2245344" y="2579941"/>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2</a:t>
            </a:r>
          </a:p>
        </p:txBody>
      </p:sp>
      <p:sp>
        <p:nvSpPr>
          <p:cNvPr id="85" name="Text Placeholder 3"/>
          <p:cNvSpPr txBox="1">
            <a:spLocks/>
          </p:cNvSpPr>
          <p:nvPr/>
        </p:nvSpPr>
        <p:spPr>
          <a:xfrm>
            <a:off x="2086876" y="4159894"/>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65000"/>
                    <a:lumOff val="35000"/>
                  </a:schemeClr>
                </a:solidFill>
              </a:rPr>
              <a:t>Paragraaf</a:t>
            </a:r>
            <a:r>
              <a:rPr lang="en-US" sz="1000" dirty="0">
                <a:solidFill>
                  <a:schemeClr val="tx1">
                    <a:lumMod val="65000"/>
                    <a:lumOff val="35000"/>
                  </a:schemeClr>
                </a:solidFill>
              </a:rPr>
              <a:t> 3.3</a:t>
            </a:r>
          </a:p>
        </p:txBody>
      </p:sp>
      <p:sp>
        <p:nvSpPr>
          <p:cNvPr id="86" name="Text Placeholder 3"/>
          <p:cNvSpPr txBox="1">
            <a:spLocks/>
          </p:cNvSpPr>
          <p:nvPr/>
        </p:nvSpPr>
        <p:spPr>
          <a:xfrm>
            <a:off x="3740716" y="2594606"/>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3</a:t>
            </a:r>
          </a:p>
        </p:txBody>
      </p:sp>
      <p:sp>
        <p:nvSpPr>
          <p:cNvPr id="87" name="Text Placeholder 3"/>
          <p:cNvSpPr txBox="1">
            <a:spLocks/>
          </p:cNvSpPr>
          <p:nvPr/>
        </p:nvSpPr>
        <p:spPr>
          <a:xfrm>
            <a:off x="3569195" y="4154385"/>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65000"/>
                    <a:lumOff val="35000"/>
                  </a:schemeClr>
                </a:solidFill>
              </a:rPr>
              <a:t>Paragraaf</a:t>
            </a:r>
            <a:r>
              <a:rPr lang="en-US" sz="1000" dirty="0">
                <a:solidFill>
                  <a:schemeClr val="tx1">
                    <a:lumMod val="65000"/>
                    <a:lumOff val="35000"/>
                  </a:schemeClr>
                </a:solidFill>
              </a:rPr>
              <a:t> 3.4</a:t>
            </a:r>
          </a:p>
        </p:txBody>
      </p:sp>
      <p:sp>
        <p:nvSpPr>
          <p:cNvPr id="88" name="Text Placeholder 3"/>
          <p:cNvSpPr txBox="1">
            <a:spLocks/>
          </p:cNvSpPr>
          <p:nvPr/>
        </p:nvSpPr>
        <p:spPr>
          <a:xfrm>
            <a:off x="5173621" y="2594606"/>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4</a:t>
            </a:r>
          </a:p>
        </p:txBody>
      </p:sp>
      <p:sp>
        <p:nvSpPr>
          <p:cNvPr id="89" name="Text Placeholder 3"/>
          <p:cNvSpPr txBox="1">
            <a:spLocks/>
          </p:cNvSpPr>
          <p:nvPr/>
        </p:nvSpPr>
        <p:spPr>
          <a:xfrm>
            <a:off x="4986849" y="4162154"/>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65000"/>
                    <a:lumOff val="35000"/>
                  </a:schemeClr>
                </a:solidFill>
              </a:rPr>
              <a:t>Paragraaf</a:t>
            </a:r>
            <a:r>
              <a:rPr lang="en-US" sz="1000" dirty="0">
                <a:solidFill>
                  <a:schemeClr val="tx1">
                    <a:lumMod val="65000"/>
                    <a:lumOff val="35000"/>
                  </a:schemeClr>
                </a:solidFill>
              </a:rPr>
              <a:t> 3.5</a:t>
            </a:r>
          </a:p>
        </p:txBody>
      </p:sp>
      <p:sp>
        <p:nvSpPr>
          <p:cNvPr id="90" name="Text Placeholder 3"/>
          <p:cNvSpPr txBox="1">
            <a:spLocks/>
          </p:cNvSpPr>
          <p:nvPr/>
        </p:nvSpPr>
        <p:spPr>
          <a:xfrm>
            <a:off x="6559037" y="2560587"/>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5</a:t>
            </a:r>
          </a:p>
        </p:txBody>
      </p:sp>
      <p:sp>
        <p:nvSpPr>
          <p:cNvPr id="91" name="Text Placeholder 3"/>
          <p:cNvSpPr txBox="1">
            <a:spLocks/>
          </p:cNvSpPr>
          <p:nvPr/>
        </p:nvSpPr>
        <p:spPr>
          <a:xfrm>
            <a:off x="6384848" y="4156398"/>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000" dirty="0" err="1">
                <a:solidFill>
                  <a:schemeClr val="tx1">
                    <a:lumMod val="65000"/>
                    <a:lumOff val="35000"/>
                  </a:schemeClr>
                </a:solidFill>
              </a:rPr>
              <a:t>Paragraaf</a:t>
            </a:r>
            <a:r>
              <a:rPr lang="en-US" sz="1000" dirty="0">
                <a:solidFill>
                  <a:schemeClr val="tx1">
                    <a:lumMod val="65000"/>
                    <a:lumOff val="35000"/>
                  </a:schemeClr>
                </a:solidFill>
              </a:rPr>
              <a:t> 3.6</a:t>
            </a:r>
          </a:p>
        </p:txBody>
      </p:sp>
      <p:sp>
        <p:nvSpPr>
          <p:cNvPr id="92" name="Text Placeholder 3"/>
          <p:cNvSpPr txBox="1">
            <a:spLocks/>
          </p:cNvSpPr>
          <p:nvPr/>
        </p:nvSpPr>
        <p:spPr>
          <a:xfrm>
            <a:off x="8001398" y="2579941"/>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6</a:t>
            </a:r>
          </a:p>
        </p:txBody>
      </p:sp>
      <p:sp>
        <p:nvSpPr>
          <p:cNvPr id="95" name="Freeform 165"/>
          <p:cNvSpPr>
            <a:spLocks noChangeAspect="1" noEditPoints="1"/>
          </p:cNvSpPr>
          <p:nvPr/>
        </p:nvSpPr>
        <p:spPr bwMode="auto">
          <a:xfrm>
            <a:off x="7994824" y="1368442"/>
            <a:ext cx="356190" cy="360000"/>
          </a:xfrm>
          <a:custGeom>
            <a:avLst/>
            <a:gdLst/>
            <a:ahLst/>
            <a:cxnLst>
              <a:cxn ang="0">
                <a:pos x="94" y="0"/>
              </a:cxn>
              <a:cxn ang="0">
                <a:pos x="12" y="176"/>
              </a:cxn>
              <a:cxn ang="0">
                <a:pos x="0" y="189"/>
              </a:cxn>
              <a:cxn ang="0">
                <a:pos x="187" y="48"/>
              </a:cxn>
              <a:cxn ang="0">
                <a:pos x="71" y="176"/>
              </a:cxn>
              <a:cxn ang="0">
                <a:pos x="36" y="153"/>
              </a:cxn>
              <a:cxn ang="0">
                <a:pos x="71" y="176"/>
              </a:cxn>
              <a:cxn ang="0">
                <a:pos x="25" y="129"/>
              </a:cxn>
              <a:cxn ang="0">
                <a:pos x="83" y="118"/>
              </a:cxn>
              <a:cxn ang="0">
                <a:pos x="83" y="106"/>
              </a:cxn>
              <a:cxn ang="0">
                <a:pos x="25" y="95"/>
              </a:cxn>
              <a:cxn ang="0">
                <a:pos x="83" y="106"/>
              </a:cxn>
              <a:cxn ang="0">
                <a:pos x="25" y="82"/>
              </a:cxn>
              <a:cxn ang="0">
                <a:pos x="83" y="71"/>
              </a:cxn>
              <a:cxn ang="0">
                <a:pos x="83" y="59"/>
              </a:cxn>
              <a:cxn ang="0">
                <a:pos x="25" y="48"/>
              </a:cxn>
              <a:cxn ang="0">
                <a:pos x="83" y="59"/>
              </a:cxn>
              <a:cxn ang="0">
                <a:pos x="25" y="35"/>
              </a:cxn>
              <a:cxn ang="0">
                <a:pos x="83" y="24"/>
              </a:cxn>
              <a:cxn ang="0">
                <a:pos x="141" y="164"/>
              </a:cxn>
              <a:cxn ang="0">
                <a:pos x="118" y="142"/>
              </a:cxn>
              <a:cxn ang="0">
                <a:pos x="141" y="164"/>
              </a:cxn>
              <a:cxn ang="0">
                <a:pos x="118" y="129"/>
              </a:cxn>
              <a:cxn ang="0">
                <a:pos x="141" y="106"/>
              </a:cxn>
              <a:cxn ang="0">
                <a:pos x="141" y="95"/>
              </a:cxn>
              <a:cxn ang="0">
                <a:pos x="118" y="71"/>
              </a:cxn>
              <a:cxn ang="0">
                <a:pos x="141" y="95"/>
              </a:cxn>
              <a:cxn ang="0">
                <a:pos x="152" y="164"/>
              </a:cxn>
              <a:cxn ang="0">
                <a:pos x="176" y="142"/>
              </a:cxn>
              <a:cxn ang="0">
                <a:pos x="176" y="129"/>
              </a:cxn>
              <a:cxn ang="0">
                <a:pos x="152" y="106"/>
              </a:cxn>
              <a:cxn ang="0">
                <a:pos x="176" y="129"/>
              </a:cxn>
              <a:cxn ang="0">
                <a:pos x="152" y="95"/>
              </a:cxn>
              <a:cxn ang="0">
                <a:pos x="176" y="71"/>
              </a:cxn>
            </a:cxnLst>
            <a:rect l="0" t="0" r="r" b="b"/>
            <a:pathLst>
              <a:path w="187" h="189">
                <a:moveTo>
                  <a:pt x="94" y="48"/>
                </a:moveTo>
                <a:lnTo>
                  <a:pt x="94" y="0"/>
                </a:lnTo>
                <a:lnTo>
                  <a:pt x="12" y="0"/>
                </a:lnTo>
                <a:lnTo>
                  <a:pt x="12" y="176"/>
                </a:lnTo>
                <a:lnTo>
                  <a:pt x="0" y="176"/>
                </a:lnTo>
                <a:lnTo>
                  <a:pt x="0" y="189"/>
                </a:lnTo>
                <a:lnTo>
                  <a:pt x="187" y="189"/>
                </a:lnTo>
                <a:lnTo>
                  <a:pt x="187" y="48"/>
                </a:lnTo>
                <a:lnTo>
                  <a:pt x="94" y="48"/>
                </a:lnTo>
                <a:close/>
                <a:moveTo>
                  <a:pt x="71" y="176"/>
                </a:moveTo>
                <a:lnTo>
                  <a:pt x="36" y="176"/>
                </a:lnTo>
                <a:lnTo>
                  <a:pt x="36" y="153"/>
                </a:lnTo>
                <a:lnTo>
                  <a:pt x="71" y="153"/>
                </a:lnTo>
                <a:lnTo>
                  <a:pt x="71" y="176"/>
                </a:lnTo>
                <a:close/>
                <a:moveTo>
                  <a:pt x="83" y="129"/>
                </a:moveTo>
                <a:lnTo>
                  <a:pt x="25" y="129"/>
                </a:lnTo>
                <a:lnTo>
                  <a:pt x="25" y="118"/>
                </a:lnTo>
                <a:lnTo>
                  <a:pt x="83" y="118"/>
                </a:lnTo>
                <a:lnTo>
                  <a:pt x="83" y="129"/>
                </a:lnTo>
                <a:close/>
                <a:moveTo>
                  <a:pt x="83" y="106"/>
                </a:moveTo>
                <a:lnTo>
                  <a:pt x="25" y="106"/>
                </a:lnTo>
                <a:lnTo>
                  <a:pt x="25" y="95"/>
                </a:lnTo>
                <a:lnTo>
                  <a:pt x="83" y="95"/>
                </a:lnTo>
                <a:lnTo>
                  <a:pt x="83" y="106"/>
                </a:lnTo>
                <a:close/>
                <a:moveTo>
                  <a:pt x="83" y="82"/>
                </a:moveTo>
                <a:lnTo>
                  <a:pt x="25" y="82"/>
                </a:lnTo>
                <a:lnTo>
                  <a:pt x="25" y="71"/>
                </a:lnTo>
                <a:lnTo>
                  <a:pt x="83" y="71"/>
                </a:lnTo>
                <a:lnTo>
                  <a:pt x="83" y="82"/>
                </a:lnTo>
                <a:close/>
                <a:moveTo>
                  <a:pt x="83" y="59"/>
                </a:moveTo>
                <a:lnTo>
                  <a:pt x="25" y="59"/>
                </a:lnTo>
                <a:lnTo>
                  <a:pt x="25" y="48"/>
                </a:lnTo>
                <a:lnTo>
                  <a:pt x="83" y="48"/>
                </a:lnTo>
                <a:lnTo>
                  <a:pt x="83" y="59"/>
                </a:lnTo>
                <a:close/>
                <a:moveTo>
                  <a:pt x="83" y="35"/>
                </a:moveTo>
                <a:lnTo>
                  <a:pt x="25" y="35"/>
                </a:lnTo>
                <a:lnTo>
                  <a:pt x="25" y="24"/>
                </a:lnTo>
                <a:lnTo>
                  <a:pt x="83" y="24"/>
                </a:lnTo>
                <a:lnTo>
                  <a:pt x="83" y="35"/>
                </a:lnTo>
                <a:close/>
                <a:moveTo>
                  <a:pt x="141" y="164"/>
                </a:moveTo>
                <a:lnTo>
                  <a:pt x="118" y="164"/>
                </a:lnTo>
                <a:lnTo>
                  <a:pt x="118" y="142"/>
                </a:lnTo>
                <a:lnTo>
                  <a:pt x="141" y="142"/>
                </a:lnTo>
                <a:lnTo>
                  <a:pt x="141" y="164"/>
                </a:lnTo>
                <a:close/>
                <a:moveTo>
                  <a:pt x="141" y="129"/>
                </a:moveTo>
                <a:lnTo>
                  <a:pt x="118" y="129"/>
                </a:lnTo>
                <a:lnTo>
                  <a:pt x="118" y="106"/>
                </a:lnTo>
                <a:lnTo>
                  <a:pt x="141" y="106"/>
                </a:lnTo>
                <a:lnTo>
                  <a:pt x="141" y="129"/>
                </a:lnTo>
                <a:close/>
                <a:moveTo>
                  <a:pt x="141" y="95"/>
                </a:moveTo>
                <a:lnTo>
                  <a:pt x="118" y="95"/>
                </a:lnTo>
                <a:lnTo>
                  <a:pt x="118" y="71"/>
                </a:lnTo>
                <a:lnTo>
                  <a:pt x="141" y="71"/>
                </a:lnTo>
                <a:lnTo>
                  <a:pt x="141" y="95"/>
                </a:lnTo>
                <a:close/>
                <a:moveTo>
                  <a:pt x="176" y="164"/>
                </a:moveTo>
                <a:lnTo>
                  <a:pt x="152" y="164"/>
                </a:lnTo>
                <a:lnTo>
                  <a:pt x="152" y="142"/>
                </a:lnTo>
                <a:lnTo>
                  <a:pt x="176" y="142"/>
                </a:lnTo>
                <a:lnTo>
                  <a:pt x="176" y="164"/>
                </a:lnTo>
                <a:close/>
                <a:moveTo>
                  <a:pt x="176" y="129"/>
                </a:moveTo>
                <a:lnTo>
                  <a:pt x="152" y="129"/>
                </a:lnTo>
                <a:lnTo>
                  <a:pt x="152" y="106"/>
                </a:lnTo>
                <a:lnTo>
                  <a:pt x="176" y="106"/>
                </a:lnTo>
                <a:lnTo>
                  <a:pt x="176" y="129"/>
                </a:lnTo>
                <a:close/>
                <a:moveTo>
                  <a:pt x="176" y="95"/>
                </a:moveTo>
                <a:lnTo>
                  <a:pt x="152" y="95"/>
                </a:lnTo>
                <a:lnTo>
                  <a:pt x="152" y="71"/>
                </a:lnTo>
                <a:lnTo>
                  <a:pt x="176" y="71"/>
                </a:lnTo>
                <a:lnTo>
                  <a:pt x="176" y="9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6" name="Group 126"/>
          <p:cNvGrpSpPr>
            <a:grpSpLocks noChangeAspect="1"/>
          </p:cNvGrpSpPr>
          <p:nvPr/>
        </p:nvGrpSpPr>
        <p:grpSpPr>
          <a:xfrm>
            <a:off x="2343837" y="1598168"/>
            <a:ext cx="281679" cy="180000"/>
            <a:chOff x="8085138" y="895350"/>
            <a:chExt cx="619125" cy="455613"/>
          </a:xfrm>
          <a:solidFill>
            <a:schemeClr val="bg1"/>
          </a:solidFill>
        </p:grpSpPr>
        <p:sp>
          <p:nvSpPr>
            <p:cNvPr id="97" name="Freeform 87"/>
            <p:cNvSpPr>
              <a:spLocks noEditPoints="1"/>
            </p:cNvSpPr>
            <p:nvPr/>
          </p:nvSpPr>
          <p:spPr bwMode="auto">
            <a:xfrm>
              <a:off x="8085138" y="895350"/>
              <a:ext cx="369888" cy="328613"/>
            </a:xfrm>
            <a:custGeom>
              <a:avLst/>
              <a:gdLst/>
              <a:ahLst/>
              <a:cxnLst>
                <a:cxn ang="0">
                  <a:pos x="80" y="113"/>
                </a:cxn>
                <a:cxn ang="0">
                  <a:pos x="82" y="104"/>
                </a:cxn>
                <a:cxn ang="0">
                  <a:pos x="119" y="47"/>
                </a:cxn>
                <a:cxn ang="0">
                  <a:pos x="128" y="41"/>
                </a:cxn>
                <a:cxn ang="0">
                  <a:pos x="72" y="6"/>
                </a:cxn>
                <a:cxn ang="0">
                  <a:pos x="49" y="0"/>
                </a:cxn>
                <a:cxn ang="0">
                  <a:pos x="12" y="21"/>
                </a:cxn>
                <a:cxn ang="0">
                  <a:pos x="26" y="80"/>
                </a:cxn>
                <a:cxn ang="0">
                  <a:pos x="80" y="113"/>
                </a:cxn>
                <a:cxn ang="0">
                  <a:pos x="23" y="28"/>
                </a:cxn>
                <a:cxn ang="0">
                  <a:pos x="49" y="13"/>
                </a:cxn>
                <a:cxn ang="0">
                  <a:pos x="65" y="18"/>
                </a:cxn>
                <a:cxn ang="0">
                  <a:pos x="104" y="41"/>
                </a:cxn>
                <a:cxn ang="0">
                  <a:pos x="72" y="92"/>
                </a:cxn>
                <a:cxn ang="0">
                  <a:pos x="33" y="69"/>
                </a:cxn>
                <a:cxn ang="0">
                  <a:pos x="23" y="28"/>
                </a:cxn>
                <a:cxn ang="0">
                  <a:pos x="23" y="28"/>
                </a:cxn>
                <a:cxn ang="0">
                  <a:pos x="23" y="28"/>
                </a:cxn>
              </a:cxnLst>
              <a:rect l="0" t="0" r="r" b="b"/>
              <a:pathLst>
                <a:path w="128" h="113">
                  <a:moveTo>
                    <a:pt x="80" y="113"/>
                  </a:moveTo>
                  <a:cubicBezTo>
                    <a:pt x="82" y="104"/>
                    <a:pt x="82" y="104"/>
                    <a:pt x="82" y="104"/>
                  </a:cubicBezTo>
                  <a:cubicBezTo>
                    <a:pt x="86" y="86"/>
                    <a:pt x="95" y="61"/>
                    <a:pt x="119" y="47"/>
                  </a:cubicBezTo>
                  <a:cubicBezTo>
                    <a:pt x="128" y="41"/>
                    <a:pt x="128" y="41"/>
                    <a:pt x="128" y="41"/>
                  </a:cubicBezTo>
                  <a:cubicBezTo>
                    <a:pt x="72" y="6"/>
                    <a:pt x="72" y="6"/>
                    <a:pt x="72" y="6"/>
                  </a:cubicBezTo>
                  <a:cubicBezTo>
                    <a:pt x="65" y="2"/>
                    <a:pt x="57" y="0"/>
                    <a:pt x="49" y="0"/>
                  </a:cubicBezTo>
                  <a:cubicBezTo>
                    <a:pt x="34" y="0"/>
                    <a:pt x="20" y="8"/>
                    <a:pt x="12" y="21"/>
                  </a:cubicBezTo>
                  <a:cubicBezTo>
                    <a:pt x="0" y="41"/>
                    <a:pt x="6" y="68"/>
                    <a:pt x="26" y="80"/>
                  </a:cubicBezTo>
                  <a:lnTo>
                    <a:pt x="80" y="113"/>
                  </a:lnTo>
                  <a:close/>
                  <a:moveTo>
                    <a:pt x="23" y="28"/>
                  </a:moveTo>
                  <a:cubicBezTo>
                    <a:pt x="29" y="19"/>
                    <a:pt x="38" y="13"/>
                    <a:pt x="49" y="13"/>
                  </a:cubicBezTo>
                  <a:cubicBezTo>
                    <a:pt x="55" y="13"/>
                    <a:pt x="60" y="15"/>
                    <a:pt x="65" y="18"/>
                  </a:cubicBezTo>
                  <a:cubicBezTo>
                    <a:pt x="104" y="41"/>
                    <a:pt x="104" y="41"/>
                    <a:pt x="104" y="41"/>
                  </a:cubicBezTo>
                  <a:cubicBezTo>
                    <a:pt x="85" y="56"/>
                    <a:pt x="76" y="77"/>
                    <a:pt x="72" y="92"/>
                  </a:cubicBezTo>
                  <a:cubicBezTo>
                    <a:pt x="33" y="69"/>
                    <a:pt x="33" y="69"/>
                    <a:pt x="33" y="69"/>
                  </a:cubicBezTo>
                  <a:cubicBezTo>
                    <a:pt x="19" y="60"/>
                    <a:pt x="15" y="42"/>
                    <a:pt x="23" y="28"/>
                  </a:cubicBezTo>
                  <a:close/>
                  <a:moveTo>
                    <a:pt x="23" y="28"/>
                  </a:moveTo>
                  <a:cubicBezTo>
                    <a:pt x="23" y="28"/>
                    <a:pt x="23" y="28"/>
                    <a:pt x="23" y="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98" name="Freeform 88"/>
            <p:cNvSpPr>
              <a:spLocks noEditPoints="1"/>
            </p:cNvSpPr>
            <p:nvPr/>
          </p:nvSpPr>
          <p:spPr bwMode="auto">
            <a:xfrm>
              <a:off x="8351838" y="1038225"/>
              <a:ext cx="352425" cy="312738"/>
            </a:xfrm>
            <a:custGeom>
              <a:avLst/>
              <a:gdLst/>
              <a:ahLst/>
              <a:cxnLst>
                <a:cxn ang="0">
                  <a:pos x="97" y="31"/>
                </a:cxn>
                <a:cxn ang="0">
                  <a:pos x="46" y="0"/>
                </a:cxn>
                <a:cxn ang="0">
                  <a:pos x="45" y="1"/>
                </a:cxn>
                <a:cxn ang="0">
                  <a:pos x="30" y="10"/>
                </a:cxn>
                <a:cxn ang="0">
                  <a:pos x="79" y="40"/>
                </a:cxn>
                <a:cxn ang="0">
                  <a:pos x="80" y="45"/>
                </a:cxn>
                <a:cxn ang="0">
                  <a:pos x="77" y="47"/>
                </a:cxn>
                <a:cxn ang="0">
                  <a:pos x="74" y="46"/>
                </a:cxn>
                <a:cxn ang="0">
                  <a:pos x="24" y="15"/>
                </a:cxn>
                <a:cxn ang="0">
                  <a:pos x="0" y="67"/>
                </a:cxn>
                <a:cxn ang="0">
                  <a:pos x="0" y="69"/>
                </a:cxn>
                <a:cxn ang="0">
                  <a:pos x="54" y="102"/>
                </a:cxn>
                <a:cxn ang="0">
                  <a:pos x="75" y="108"/>
                </a:cxn>
                <a:cxn ang="0">
                  <a:pos x="111" y="88"/>
                </a:cxn>
                <a:cxn ang="0">
                  <a:pos x="97" y="31"/>
                </a:cxn>
                <a:cxn ang="0">
                  <a:pos x="97" y="31"/>
                </a:cxn>
                <a:cxn ang="0">
                  <a:pos x="97" y="31"/>
                </a:cxn>
              </a:cxnLst>
              <a:rect l="0" t="0" r="r" b="b"/>
              <a:pathLst>
                <a:path w="122" h="108">
                  <a:moveTo>
                    <a:pt x="97" y="31"/>
                  </a:moveTo>
                  <a:cubicBezTo>
                    <a:pt x="46" y="0"/>
                    <a:pt x="46" y="0"/>
                    <a:pt x="46" y="0"/>
                  </a:cubicBezTo>
                  <a:cubicBezTo>
                    <a:pt x="45" y="1"/>
                    <a:pt x="45" y="1"/>
                    <a:pt x="45" y="1"/>
                  </a:cubicBezTo>
                  <a:cubicBezTo>
                    <a:pt x="39" y="3"/>
                    <a:pt x="34" y="6"/>
                    <a:pt x="30" y="10"/>
                  </a:cubicBezTo>
                  <a:cubicBezTo>
                    <a:pt x="79" y="40"/>
                    <a:pt x="79" y="40"/>
                    <a:pt x="79" y="40"/>
                  </a:cubicBezTo>
                  <a:cubicBezTo>
                    <a:pt x="80" y="41"/>
                    <a:pt x="81" y="43"/>
                    <a:pt x="80" y="45"/>
                  </a:cubicBezTo>
                  <a:cubicBezTo>
                    <a:pt x="79" y="46"/>
                    <a:pt x="78" y="47"/>
                    <a:pt x="77" y="47"/>
                  </a:cubicBezTo>
                  <a:cubicBezTo>
                    <a:pt x="76" y="47"/>
                    <a:pt x="75" y="47"/>
                    <a:pt x="74" y="46"/>
                  </a:cubicBezTo>
                  <a:cubicBezTo>
                    <a:pt x="74" y="46"/>
                    <a:pt x="24" y="15"/>
                    <a:pt x="24" y="15"/>
                  </a:cubicBezTo>
                  <a:cubicBezTo>
                    <a:pt x="6" y="32"/>
                    <a:pt x="1" y="56"/>
                    <a:pt x="0" y="67"/>
                  </a:cubicBezTo>
                  <a:cubicBezTo>
                    <a:pt x="0" y="69"/>
                    <a:pt x="0" y="69"/>
                    <a:pt x="0" y="69"/>
                  </a:cubicBezTo>
                  <a:cubicBezTo>
                    <a:pt x="54" y="102"/>
                    <a:pt x="54" y="102"/>
                    <a:pt x="54" y="102"/>
                  </a:cubicBezTo>
                  <a:cubicBezTo>
                    <a:pt x="60" y="106"/>
                    <a:pt x="68" y="108"/>
                    <a:pt x="75" y="108"/>
                  </a:cubicBezTo>
                  <a:cubicBezTo>
                    <a:pt x="90" y="108"/>
                    <a:pt x="103" y="100"/>
                    <a:pt x="111" y="88"/>
                  </a:cubicBezTo>
                  <a:cubicBezTo>
                    <a:pt x="122" y="69"/>
                    <a:pt x="116" y="43"/>
                    <a:pt x="97" y="31"/>
                  </a:cubicBezTo>
                  <a:close/>
                  <a:moveTo>
                    <a:pt x="97" y="31"/>
                  </a:moveTo>
                  <a:cubicBezTo>
                    <a:pt x="97" y="31"/>
                    <a:pt x="97" y="31"/>
                    <a:pt x="97" y="3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grpSp>
      <p:sp>
        <p:nvSpPr>
          <p:cNvPr id="99" name="Freeform 82"/>
          <p:cNvSpPr>
            <a:spLocks noChangeAspect="1" noEditPoints="1"/>
          </p:cNvSpPr>
          <p:nvPr/>
        </p:nvSpPr>
        <p:spPr bwMode="auto">
          <a:xfrm>
            <a:off x="2208117" y="1293751"/>
            <a:ext cx="340821" cy="360000"/>
          </a:xfrm>
          <a:custGeom>
            <a:avLst/>
            <a:gdLst/>
            <a:ahLst/>
            <a:cxnLst>
              <a:cxn ang="0">
                <a:pos x="60" y="21"/>
              </a:cxn>
              <a:cxn ang="0">
                <a:pos x="52" y="29"/>
              </a:cxn>
              <a:cxn ang="0">
                <a:pos x="56" y="33"/>
              </a:cxn>
              <a:cxn ang="0">
                <a:pos x="56" y="34"/>
              </a:cxn>
              <a:cxn ang="0">
                <a:pos x="49" y="42"/>
              </a:cxn>
              <a:cxn ang="0">
                <a:pos x="47" y="42"/>
              </a:cxn>
              <a:cxn ang="0">
                <a:pos x="43" y="38"/>
              </a:cxn>
              <a:cxn ang="0">
                <a:pos x="22" y="60"/>
              </a:cxn>
              <a:cxn ang="0">
                <a:pos x="18" y="61"/>
              </a:cxn>
              <a:cxn ang="0">
                <a:pos x="11" y="61"/>
              </a:cxn>
              <a:cxn ang="0">
                <a:pos x="2" y="66"/>
              </a:cxn>
              <a:cxn ang="0">
                <a:pos x="0" y="63"/>
              </a:cxn>
              <a:cxn ang="0">
                <a:pos x="4" y="54"/>
              </a:cxn>
              <a:cxn ang="0">
                <a:pos x="4" y="47"/>
              </a:cxn>
              <a:cxn ang="0">
                <a:pos x="6" y="44"/>
              </a:cxn>
              <a:cxn ang="0">
                <a:pos x="27" y="22"/>
              </a:cxn>
              <a:cxn ang="0">
                <a:pos x="23" y="18"/>
              </a:cxn>
              <a:cxn ang="0">
                <a:pos x="23" y="17"/>
              </a:cxn>
              <a:cxn ang="0">
                <a:pos x="31" y="9"/>
              </a:cxn>
              <a:cxn ang="0">
                <a:pos x="33" y="9"/>
              </a:cxn>
              <a:cxn ang="0">
                <a:pos x="36" y="13"/>
              </a:cxn>
              <a:cxn ang="0">
                <a:pos x="44" y="5"/>
              </a:cxn>
              <a:cxn ang="0">
                <a:pos x="60" y="5"/>
              </a:cxn>
              <a:cxn ang="0">
                <a:pos x="60" y="21"/>
              </a:cxn>
              <a:cxn ang="0">
                <a:pos x="39" y="34"/>
              </a:cxn>
              <a:cxn ang="0">
                <a:pos x="32" y="27"/>
              </a:cxn>
              <a:cxn ang="0">
                <a:pos x="11" y="47"/>
              </a:cxn>
              <a:cxn ang="0">
                <a:pos x="11" y="54"/>
              </a:cxn>
              <a:cxn ang="0">
                <a:pos x="18" y="54"/>
              </a:cxn>
              <a:cxn ang="0">
                <a:pos x="39" y="34"/>
              </a:cxn>
            </a:cxnLst>
            <a:rect l="0" t="0" r="r" b="b"/>
            <a:pathLst>
              <a:path w="65" h="66">
                <a:moveTo>
                  <a:pt x="60" y="21"/>
                </a:moveTo>
                <a:cubicBezTo>
                  <a:pt x="52" y="29"/>
                  <a:pt x="52" y="29"/>
                  <a:pt x="52" y="29"/>
                </a:cubicBezTo>
                <a:cubicBezTo>
                  <a:pt x="56" y="33"/>
                  <a:pt x="56" y="33"/>
                  <a:pt x="56" y="33"/>
                </a:cubicBezTo>
                <a:cubicBezTo>
                  <a:pt x="57" y="33"/>
                  <a:pt x="57" y="34"/>
                  <a:pt x="56" y="34"/>
                </a:cubicBezTo>
                <a:cubicBezTo>
                  <a:pt x="49" y="42"/>
                  <a:pt x="49" y="42"/>
                  <a:pt x="49" y="42"/>
                </a:cubicBezTo>
                <a:cubicBezTo>
                  <a:pt x="48" y="42"/>
                  <a:pt x="47" y="42"/>
                  <a:pt x="47" y="42"/>
                </a:cubicBezTo>
                <a:cubicBezTo>
                  <a:pt x="43" y="38"/>
                  <a:pt x="43" y="38"/>
                  <a:pt x="43" y="38"/>
                </a:cubicBezTo>
                <a:cubicBezTo>
                  <a:pt x="22" y="60"/>
                  <a:pt x="22" y="60"/>
                  <a:pt x="22" y="60"/>
                </a:cubicBezTo>
                <a:cubicBezTo>
                  <a:pt x="21" y="61"/>
                  <a:pt x="20" y="61"/>
                  <a:pt x="18" y="61"/>
                </a:cubicBezTo>
                <a:cubicBezTo>
                  <a:pt x="11" y="61"/>
                  <a:pt x="11" y="61"/>
                  <a:pt x="11" y="61"/>
                </a:cubicBezTo>
                <a:cubicBezTo>
                  <a:pt x="2" y="66"/>
                  <a:pt x="2" y="66"/>
                  <a:pt x="2" y="66"/>
                </a:cubicBezTo>
                <a:cubicBezTo>
                  <a:pt x="0" y="63"/>
                  <a:pt x="0" y="63"/>
                  <a:pt x="0" y="63"/>
                </a:cubicBezTo>
                <a:cubicBezTo>
                  <a:pt x="4" y="54"/>
                  <a:pt x="4" y="54"/>
                  <a:pt x="4" y="54"/>
                </a:cubicBezTo>
                <a:cubicBezTo>
                  <a:pt x="4" y="47"/>
                  <a:pt x="4" y="47"/>
                  <a:pt x="4" y="47"/>
                </a:cubicBezTo>
                <a:cubicBezTo>
                  <a:pt x="4" y="46"/>
                  <a:pt x="5" y="45"/>
                  <a:pt x="6" y="44"/>
                </a:cubicBezTo>
                <a:cubicBezTo>
                  <a:pt x="27" y="22"/>
                  <a:pt x="27" y="22"/>
                  <a:pt x="27" y="22"/>
                </a:cubicBezTo>
                <a:cubicBezTo>
                  <a:pt x="23" y="18"/>
                  <a:pt x="23" y="18"/>
                  <a:pt x="23" y="18"/>
                </a:cubicBezTo>
                <a:cubicBezTo>
                  <a:pt x="23" y="18"/>
                  <a:pt x="23" y="17"/>
                  <a:pt x="23" y="17"/>
                </a:cubicBezTo>
                <a:cubicBezTo>
                  <a:pt x="31" y="9"/>
                  <a:pt x="31" y="9"/>
                  <a:pt x="31" y="9"/>
                </a:cubicBezTo>
                <a:cubicBezTo>
                  <a:pt x="31" y="9"/>
                  <a:pt x="32" y="9"/>
                  <a:pt x="33" y="9"/>
                </a:cubicBezTo>
                <a:cubicBezTo>
                  <a:pt x="36" y="13"/>
                  <a:pt x="36" y="13"/>
                  <a:pt x="36" y="13"/>
                </a:cubicBezTo>
                <a:cubicBezTo>
                  <a:pt x="44" y="5"/>
                  <a:pt x="44" y="5"/>
                  <a:pt x="44" y="5"/>
                </a:cubicBezTo>
                <a:cubicBezTo>
                  <a:pt x="49" y="0"/>
                  <a:pt x="56" y="0"/>
                  <a:pt x="60" y="5"/>
                </a:cubicBezTo>
                <a:cubicBezTo>
                  <a:pt x="65" y="9"/>
                  <a:pt x="65" y="17"/>
                  <a:pt x="60" y="21"/>
                </a:cubicBezTo>
                <a:close/>
                <a:moveTo>
                  <a:pt x="39" y="34"/>
                </a:moveTo>
                <a:cubicBezTo>
                  <a:pt x="32" y="27"/>
                  <a:pt x="32" y="27"/>
                  <a:pt x="32" y="27"/>
                </a:cubicBezTo>
                <a:cubicBezTo>
                  <a:pt x="11" y="47"/>
                  <a:pt x="11" y="47"/>
                  <a:pt x="11" y="47"/>
                </a:cubicBezTo>
                <a:cubicBezTo>
                  <a:pt x="11" y="54"/>
                  <a:pt x="11" y="54"/>
                  <a:pt x="11" y="54"/>
                </a:cubicBezTo>
                <a:cubicBezTo>
                  <a:pt x="18" y="54"/>
                  <a:pt x="18" y="54"/>
                  <a:pt x="18" y="54"/>
                </a:cubicBezTo>
                <a:lnTo>
                  <a:pt x="39" y="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32"/>
          <p:cNvGrpSpPr>
            <a:grpSpLocks noChangeAspect="1"/>
          </p:cNvGrpSpPr>
          <p:nvPr/>
        </p:nvGrpSpPr>
        <p:grpSpPr>
          <a:xfrm>
            <a:off x="3637171" y="1307546"/>
            <a:ext cx="522901" cy="468000"/>
            <a:chOff x="3143250" y="3402012"/>
            <a:chExt cx="922338" cy="825500"/>
          </a:xfrm>
          <a:solidFill>
            <a:schemeClr val="bg1"/>
          </a:solidFill>
        </p:grpSpPr>
        <p:sp>
          <p:nvSpPr>
            <p:cNvPr id="102" name="Freeform 32"/>
            <p:cNvSpPr>
              <a:spLocks noEditPoints="1"/>
            </p:cNvSpPr>
            <p:nvPr/>
          </p:nvSpPr>
          <p:spPr bwMode="auto">
            <a:xfrm>
              <a:off x="3267075" y="3402012"/>
              <a:ext cx="798513" cy="825500"/>
            </a:xfrm>
            <a:custGeom>
              <a:avLst/>
              <a:gdLst/>
              <a:ahLst/>
              <a:cxnLst>
                <a:cxn ang="0">
                  <a:pos x="301" y="183"/>
                </a:cxn>
                <a:cxn ang="0">
                  <a:pos x="20" y="261"/>
                </a:cxn>
                <a:cxn ang="0">
                  <a:pos x="12" y="288"/>
                </a:cxn>
                <a:cxn ang="0">
                  <a:pos x="0" y="305"/>
                </a:cxn>
                <a:cxn ang="0">
                  <a:pos x="1" y="338"/>
                </a:cxn>
                <a:cxn ang="0">
                  <a:pos x="5" y="393"/>
                </a:cxn>
                <a:cxn ang="0">
                  <a:pos x="33" y="445"/>
                </a:cxn>
                <a:cxn ang="0">
                  <a:pos x="35" y="447"/>
                </a:cxn>
                <a:cxn ang="0">
                  <a:pos x="39" y="468"/>
                </a:cxn>
                <a:cxn ang="0">
                  <a:pos x="300" y="455"/>
                </a:cxn>
                <a:cxn ang="0">
                  <a:pos x="318" y="464"/>
                </a:cxn>
                <a:cxn ang="0">
                  <a:pos x="323" y="418"/>
                </a:cxn>
                <a:cxn ang="0">
                  <a:pos x="342" y="429"/>
                </a:cxn>
                <a:cxn ang="0">
                  <a:pos x="328" y="408"/>
                </a:cxn>
                <a:cxn ang="0">
                  <a:pos x="340" y="374"/>
                </a:cxn>
                <a:cxn ang="0">
                  <a:pos x="344" y="371"/>
                </a:cxn>
                <a:cxn ang="0">
                  <a:pos x="338" y="359"/>
                </a:cxn>
                <a:cxn ang="0">
                  <a:pos x="339" y="331"/>
                </a:cxn>
                <a:cxn ang="0">
                  <a:pos x="343" y="318"/>
                </a:cxn>
                <a:cxn ang="0">
                  <a:pos x="325" y="279"/>
                </a:cxn>
                <a:cxn ang="0">
                  <a:pos x="305" y="246"/>
                </a:cxn>
                <a:cxn ang="0">
                  <a:pos x="500" y="17"/>
                </a:cxn>
                <a:cxn ang="0">
                  <a:pos x="337" y="431"/>
                </a:cxn>
                <a:cxn ang="0">
                  <a:pos x="328" y="411"/>
                </a:cxn>
                <a:cxn ang="0">
                  <a:pos x="95" y="262"/>
                </a:cxn>
                <a:cxn ang="0">
                  <a:pos x="80" y="299"/>
                </a:cxn>
                <a:cxn ang="0">
                  <a:pos x="10" y="283"/>
                </a:cxn>
                <a:cxn ang="0">
                  <a:pos x="22" y="267"/>
                </a:cxn>
                <a:cxn ang="0">
                  <a:pos x="89" y="432"/>
                </a:cxn>
                <a:cxn ang="0">
                  <a:pos x="67" y="402"/>
                </a:cxn>
                <a:cxn ang="0">
                  <a:pos x="89" y="432"/>
                </a:cxn>
                <a:cxn ang="0">
                  <a:pos x="85" y="392"/>
                </a:cxn>
                <a:cxn ang="0">
                  <a:pos x="70" y="296"/>
                </a:cxn>
                <a:cxn ang="0">
                  <a:pos x="105" y="265"/>
                </a:cxn>
                <a:cxn ang="0">
                  <a:pos x="247" y="257"/>
                </a:cxn>
                <a:cxn ang="0">
                  <a:pos x="232" y="308"/>
                </a:cxn>
                <a:cxn ang="0">
                  <a:pos x="256" y="262"/>
                </a:cxn>
                <a:cxn ang="0">
                  <a:pos x="257" y="336"/>
                </a:cxn>
                <a:cxn ang="0">
                  <a:pos x="287" y="376"/>
                </a:cxn>
                <a:cxn ang="0">
                  <a:pos x="262" y="408"/>
                </a:cxn>
                <a:cxn ang="0">
                  <a:pos x="93" y="439"/>
                </a:cxn>
                <a:cxn ang="0">
                  <a:pos x="232" y="301"/>
                </a:cxn>
                <a:cxn ang="0">
                  <a:pos x="247" y="264"/>
                </a:cxn>
                <a:cxn ang="0">
                  <a:pos x="283" y="370"/>
                </a:cxn>
                <a:cxn ang="0">
                  <a:pos x="267" y="333"/>
                </a:cxn>
                <a:cxn ang="0">
                  <a:pos x="315" y="448"/>
                </a:cxn>
                <a:cxn ang="0">
                  <a:pos x="303" y="464"/>
                </a:cxn>
                <a:cxn ang="0">
                  <a:pos x="338" y="300"/>
                </a:cxn>
                <a:cxn ang="0">
                  <a:pos x="337" y="320"/>
                </a:cxn>
                <a:cxn ang="0">
                  <a:pos x="321" y="266"/>
                </a:cxn>
                <a:cxn ang="0">
                  <a:pos x="320" y="264"/>
                </a:cxn>
              </a:cxnLst>
              <a:rect l="0" t="0" r="r" b="b"/>
              <a:pathLst>
                <a:path w="517" h="532">
                  <a:moveTo>
                    <a:pt x="500" y="17"/>
                  </a:moveTo>
                  <a:cubicBezTo>
                    <a:pt x="483" y="0"/>
                    <a:pt x="455" y="0"/>
                    <a:pt x="438" y="17"/>
                  </a:cubicBezTo>
                  <a:cubicBezTo>
                    <a:pt x="312" y="143"/>
                    <a:pt x="312" y="143"/>
                    <a:pt x="312" y="143"/>
                  </a:cubicBezTo>
                  <a:cubicBezTo>
                    <a:pt x="302" y="154"/>
                    <a:pt x="298" y="169"/>
                    <a:pt x="301" y="183"/>
                  </a:cubicBezTo>
                  <a:cubicBezTo>
                    <a:pt x="271" y="212"/>
                    <a:pt x="271" y="212"/>
                    <a:pt x="271" y="212"/>
                  </a:cubicBezTo>
                  <a:cubicBezTo>
                    <a:pt x="205" y="162"/>
                    <a:pt x="111" y="168"/>
                    <a:pt x="51" y="228"/>
                  </a:cubicBezTo>
                  <a:cubicBezTo>
                    <a:pt x="40" y="239"/>
                    <a:pt x="31" y="251"/>
                    <a:pt x="24" y="263"/>
                  </a:cubicBezTo>
                  <a:cubicBezTo>
                    <a:pt x="23" y="262"/>
                    <a:pt x="21" y="261"/>
                    <a:pt x="20" y="261"/>
                  </a:cubicBezTo>
                  <a:cubicBezTo>
                    <a:pt x="12" y="261"/>
                    <a:pt x="12" y="261"/>
                    <a:pt x="12" y="261"/>
                  </a:cubicBezTo>
                  <a:cubicBezTo>
                    <a:pt x="9" y="261"/>
                    <a:pt x="7" y="264"/>
                    <a:pt x="7" y="267"/>
                  </a:cubicBezTo>
                  <a:cubicBezTo>
                    <a:pt x="7" y="283"/>
                    <a:pt x="7" y="283"/>
                    <a:pt x="7" y="283"/>
                  </a:cubicBezTo>
                  <a:cubicBezTo>
                    <a:pt x="7" y="286"/>
                    <a:pt x="9" y="288"/>
                    <a:pt x="12" y="288"/>
                  </a:cubicBezTo>
                  <a:cubicBezTo>
                    <a:pt x="12" y="288"/>
                    <a:pt x="12" y="288"/>
                    <a:pt x="12" y="288"/>
                  </a:cubicBezTo>
                  <a:cubicBezTo>
                    <a:pt x="11" y="291"/>
                    <a:pt x="10" y="294"/>
                    <a:pt x="9" y="297"/>
                  </a:cubicBezTo>
                  <a:cubicBezTo>
                    <a:pt x="1" y="303"/>
                    <a:pt x="1" y="303"/>
                    <a:pt x="1" y="303"/>
                  </a:cubicBezTo>
                  <a:cubicBezTo>
                    <a:pt x="0" y="304"/>
                    <a:pt x="0" y="305"/>
                    <a:pt x="0" y="305"/>
                  </a:cubicBezTo>
                  <a:cubicBezTo>
                    <a:pt x="1" y="306"/>
                    <a:pt x="2" y="306"/>
                    <a:pt x="3" y="306"/>
                  </a:cubicBezTo>
                  <a:cubicBezTo>
                    <a:pt x="8" y="302"/>
                    <a:pt x="8" y="302"/>
                    <a:pt x="8" y="302"/>
                  </a:cubicBezTo>
                  <a:cubicBezTo>
                    <a:pt x="5" y="313"/>
                    <a:pt x="3" y="324"/>
                    <a:pt x="2" y="336"/>
                  </a:cubicBezTo>
                  <a:cubicBezTo>
                    <a:pt x="2" y="336"/>
                    <a:pt x="1" y="337"/>
                    <a:pt x="1" y="338"/>
                  </a:cubicBezTo>
                  <a:cubicBezTo>
                    <a:pt x="1" y="354"/>
                    <a:pt x="1" y="354"/>
                    <a:pt x="1" y="354"/>
                  </a:cubicBezTo>
                  <a:cubicBezTo>
                    <a:pt x="1" y="355"/>
                    <a:pt x="2" y="356"/>
                    <a:pt x="2" y="357"/>
                  </a:cubicBezTo>
                  <a:cubicBezTo>
                    <a:pt x="3" y="364"/>
                    <a:pt x="4" y="372"/>
                    <a:pt x="5" y="380"/>
                  </a:cubicBezTo>
                  <a:cubicBezTo>
                    <a:pt x="5" y="393"/>
                    <a:pt x="5" y="393"/>
                    <a:pt x="5" y="393"/>
                  </a:cubicBezTo>
                  <a:cubicBezTo>
                    <a:pt x="5" y="396"/>
                    <a:pt x="7" y="398"/>
                    <a:pt x="10" y="399"/>
                  </a:cubicBezTo>
                  <a:cubicBezTo>
                    <a:pt x="13" y="409"/>
                    <a:pt x="18" y="420"/>
                    <a:pt x="24" y="430"/>
                  </a:cubicBezTo>
                  <a:cubicBezTo>
                    <a:pt x="24" y="432"/>
                    <a:pt x="25" y="433"/>
                    <a:pt x="26" y="434"/>
                  </a:cubicBezTo>
                  <a:cubicBezTo>
                    <a:pt x="28" y="438"/>
                    <a:pt x="30" y="441"/>
                    <a:pt x="33" y="445"/>
                  </a:cubicBezTo>
                  <a:cubicBezTo>
                    <a:pt x="27" y="449"/>
                    <a:pt x="27" y="449"/>
                    <a:pt x="27" y="449"/>
                  </a:cubicBezTo>
                  <a:cubicBezTo>
                    <a:pt x="26" y="449"/>
                    <a:pt x="26" y="450"/>
                    <a:pt x="26" y="451"/>
                  </a:cubicBezTo>
                  <a:cubicBezTo>
                    <a:pt x="27" y="452"/>
                    <a:pt x="28" y="452"/>
                    <a:pt x="29" y="452"/>
                  </a:cubicBezTo>
                  <a:cubicBezTo>
                    <a:pt x="35" y="447"/>
                    <a:pt x="35" y="447"/>
                    <a:pt x="35" y="447"/>
                  </a:cubicBezTo>
                  <a:cubicBezTo>
                    <a:pt x="35" y="448"/>
                    <a:pt x="35" y="448"/>
                    <a:pt x="36" y="448"/>
                  </a:cubicBezTo>
                  <a:cubicBezTo>
                    <a:pt x="36" y="468"/>
                    <a:pt x="36" y="468"/>
                    <a:pt x="36" y="468"/>
                  </a:cubicBezTo>
                  <a:cubicBezTo>
                    <a:pt x="36" y="469"/>
                    <a:pt x="36" y="470"/>
                    <a:pt x="37" y="470"/>
                  </a:cubicBezTo>
                  <a:cubicBezTo>
                    <a:pt x="38" y="470"/>
                    <a:pt x="39" y="469"/>
                    <a:pt x="39" y="468"/>
                  </a:cubicBezTo>
                  <a:cubicBezTo>
                    <a:pt x="39" y="453"/>
                    <a:pt x="39" y="453"/>
                    <a:pt x="39" y="453"/>
                  </a:cubicBezTo>
                  <a:cubicBezTo>
                    <a:pt x="43" y="457"/>
                    <a:pt x="47" y="462"/>
                    <a:pt x="51" y="466"/>
                  </a:cubicBezTo>
                  <a:cubicBezTo>
                    <a:pt x="117" y="532"/>
                    <a:pt x="224" y="532"/>
                    <a:pt x="290" y="466"/>
                  </a:cubicBezTo>
                  <a:cubicBezTo>
                    <a:pt x="293" y="463"/>
                    <a:pt x="296" y="459"/>
                    <a:pt x="300" y="455"/>
                  </a:cubicBezTo>
                  <a:cubicBezTo>
                    <a:pt x="300" y="464"/>
                    <a:pt x="300" y="464"/>
                    <a:pt x="300" y="464"/>
                  </a:cubicBezTo>
                  <a:cubicBezTo>
                    <a:pt x="300" y="467"/>
                    <a:pt x="302" y="469"/>
                    <a:pt x="305" y="469"/>
                  </a:cubicBezTo>
                  <a:cubicBezTo>
                    <a:pt x="313" y="469"/>
                    <a:pt x="313" y="469"/>
                    <a:pt x="313" y="469"/>
                  </a:cubicBezTo>
                  <a:cubicBezTo>
                    <a:pt x="316" y="469"/>
                    <a:pt x="318" y="467"/>
                    <a:pt x="318" y="464"/>
                  </a:cubicBezTo>
                  <a:cubicBezTo>
                    <a:pt x="318" y="448"/>
                    <a:pt x="318" y="448"/>
                    <a:pt x="318" y="448"/>
                  </a:cubicBezTo>
                  <a:cubicBezTo>
                    <a:pt x="318" y="445"/>
                    <a:pt x="316" y="443"/>
                    <a:pt x="313" y="443"/>
                  </a:cubicBezTo>
                  <a:cubicBezTo>
                    <a:pt x="309" y="443"/>
                    <a:pt x="309" y="443"/>
                    <a:pt x="309" y="443"/>
                  </a:cubicBezTo>
                  <a:cubicBezTo>
                    <a:pt x="315" y="435"/>
                    <a:pt x="319" y="426"/>
                    <a:pt x="323" y="418"/>
                  </a:cubicBezTo>
                  <a:cubicBezTo>
                    <a:pt x="323" y="429"/>
                    <a:pt x="323" y="429"/>
                    <a:pt x="323" y="429"/>
                  </a:cubicBezTo>
                  <a:cubicBezTo>
                    <a:pt x="323" y="432"/>
                    <a:pt x="326" y="434"/>
                    <a:pt x="328" y="434"/>
                  </a:cubicBezTo>
                  <a:cubicBezTo>
                    <a:pt x="337" y="434"/>
                    <a:pt x="337" y="434"/>
                    <a:pt x="337" y="434"/>
                  </a:cubicBezTo>
                  <a:cubicBezTo>
                    <a:pt x="339" y="434"/>
                    <a:pt x="342" y="432"/>
                    <a:pt x="342" y="429"/>
                  </a:cubicBezTo>
                  <a:cubicBezTo>
                    <a:pt x="342" y="413"/>
                    <a:pt x="342" y="413"/>
                    <a:pt x="342" y="413"/>
                  </a:cubicBezTo>
                  <a:cubicBezTo>
                    <a:pt x="342" y="410"/>
                    <a:pt x="339" y="407"/>
                    <a:pt x="337" y="407"/>
                  </a:cubicBezTo>
                  <a:cubicBezTo>
                    <a:pt x="328" y="407"/>
                    <a:pt x="328" y="407"/>
                    <a:pt x="328" y="407"/>
                  </a:cubicBezTo>
                  <a:cubicBezTo>
                    <a:pt x="328" y="407"/>
                    <a:pt x="328" y="408"/>
                    <a:pt x="328" y="408"/>
                  </a:cubicBezTo>
                  <a:cubicBezTo>
                    <a:pt x="331" y="399"/>
                    <a:pt x="333" y="391"/>
                    <a:pt x="335" y="383"/>
                  </a:cubicBezTo>
                  <a:cubicBezTo>
                    <a:pt x="336" y="382"/>
                    <a:pt x="336" y="381"/>
                    <a:pt x="336" y="380"/>
                  </a:cubicBezTo>
                  <a:cubicBezTo>
                    <a:pt x="336" y="377"/>
                    <a:pt x="336" y="377"/>
                    <a:pt x="336" y="377"/>
                  </a:cubicBezTo>
                  <a:cubicBezTo>
                    <a:pt x="340" y="374"/>
                    <a:pt x="340" y="374"/>
                    <a:pt x="340" y="374"/>
                  </a:cubicBezTo>
                  <a:cubicBezTo>
                    <a:pt x="340" y="396"/>
                    <a:pt x="340" y="396"/>
                    <a:pt x="340" y="396"/>
                  </a:cubicBezTo>
                  <a:cubicBezTo>
                    <a:pt x="340" y="397"/>
                    <a:pt x="341" y="398"/>
                    <a:pt x="342" y="398"/>
                  </a:cubicBezTo>
                  <a:cubicBezTo>
                    <a:pt x="343" y="398"/>
                    <a:pt x="344" y="397"/>
                    <a:pt x="344" y="396"/>
                  </a:cubicBezTo>
                  <a:cubicBezTo>
                    <a:pt x="344" y="371"/>
                    <a:pt x="344" y="371"/>
                    <a:pt x="344" y="371"/>
                  </a:cubicBezTo>
                  <a:cubicBezTo>
                    <a:pt x="344" y="370"/>
                    <a:pt x="343" y="370"/>
                    <a:pt x="343" y="370"/>
                  </a:cubicBezTo>
                  <a:cubicBezTo>
                    <a:pt x="342" y="369"/>
                    <a:pt x="342" y="369"/>
                    <a:pt x="341" y="370"/>
                  </a:cubicBezTo>
                  <a:cubicBezTo>
                    <a:pt x="337" y="372"/>
                    <a:pt x="337" y="372"/>
                    <a:pt x="337" y="372"/>
                  </a:cubicBezTo>
                  <a:cubicBezTo>
                    <a:pt x="338" y="368"/>
                    <a:pt x="338" y="363"/>
                    <a:pt x="338" y="359"/>
                  </a:cubicBezTo>
                  <a:cubicBezTo>
                    <a:pt x="339" y="359"/>
                    <a:pt x="339" y="359"/>
                    <a:pt x="339" y="359"/>
                  </a:cubicBezTo>
                  <a:cubicBezTo>
                    <a:pt x="339" y="359"/>
                    <a:pt x="340" y="358"/>
                    <a:pt x="340" y="357"/>
                  </a:cubicBezTo>
                  <a:cubicBezTo>
                    <a:pt x="340" y="332"/>
                    <a:pt x="340" y="332"/>
                    <a:pt x="340" y="332"/>
                  </a:cubicBezTo>
                  <a:cubicBezTo>
                    <a:pt x="340" y="331"/>
                    <a:pt x="340" y="331"/>
                    <a:pt x="339" y="331"/>
                  </a:cubicBezTo>
                  <a:cubicBezTo>
                    <a:pt x="339" y="330"/>
                    <a:pt x="338" y="330"/>
                    <a:pt x="338" y="330"/>
                  </a:cubicBezTo>
                  <a:cubicBezTo>
                    <a:pt x="338" y="328"/>
                    <a:pt x="337" y="326"/>
                    <a:pt x="337" y="324"/>
                  </a:cubicBezTo>
                  <a:cubicBezTo>
                    <a:pt x="338" y="324"/>
                    <a:pt x="338" y="324"/>
                    <a:pt x="338" y="324"/>
                  </a:cubicBezTo>
                  <a:cubicBezTo>
                    <a:pt x="341" y="324"/>
                    <a:pt x="343" y="321"/>
                    <a:pt x="343" y="318"/>
                  </a:cubicBezTo>
                  <a:cubicBezTo>
                    <a:pt x="343" y="302"/>
                    <a:pt x="343" y="302"/>
                    <a:pt x="343" y="302"/>
                  </a:cubicBezTo>
                  <a:cubicBezTo>
                    <a:pt x="343" y="299"/>
                    <a:pt x="341" y="297"/>
                    <a:pt x="338" y="297"/>
                  </a:cubicBezTo>
                  <a:cubicBezTo>
                    <a:pt x="331" y="297"/>
                    <a:pt x="331" y="297"/>
                    <a:pt x="331" y="297"/>
                  </a:cubicBezTo>
                  <a:cubicBezTo>
                    <a:pt x="329" y="291"/>
                    <a:pt x="327" y="285"/>
                    <a:pt x="325" y="279"/>
                  </a:cubicBezTo>
                  <a:cubicBezTo>
                    <a:pt x="325" y="266"/>
                    <a:pt x="325" y="266"/>
                    <a:pt x="325" y="266"/>
                  </a:cubicBezTo>
                  <a:cubicBezTo>
                    <a:pt x="325" y="263"/>
                    <a:pt x="322" y="261"/>
                    <a:pt x="320" y="261"/>
                  </a:cubicBezTo>
                  <a:cubicBezTo>
                    <a:pt x="315" y="261"/>
                    <a:pt x="315" y="261"/>
                    <a:pt x="315" y="261"/>
                  </a:cubicBezTo>
                  <a:cubicBezTo>
                    <a:pt x="312" y="256"/>
                    <a:pt x="309" y="251"/>
                    <a:pt x="305" y="246"/>
                  </a:cubicBezTo>
                  <a:cubicBezTo>
                    <a:pt x="335" y="217"/>
                    <a:pt x="335" y="217"/>
                    <a:pt x="335" y="217"/>
                  </a:cubicBezTo>
                  <a:cubicBezTo>
                    <a:pt x="349" y="219"/>
                    <a:pt x="364" y="216"/>
                    <a:pt x="374" y="205"/>
                  </a:cubicBezTo>
                  <a:cubicBezTo>
                    <a:pt x="500" y="79"/>
                    <a:pt x="500" y="79"/>
                    <a:pt x="500" y="79"/>
                  </a:cubicBezTo>
                  <a:cubicBezTo>
                    <a:pt x="517" y="62"/>
                    <a:pt x="517" y="34"/>
                    <a:pt x="500" y="17"/>
                  </a:cubicBezTo>
                  <a:close/>
                  <a:moveTo>
                    <a:pt x="337" y="411"/>
                  </a:moveTo>
                  <a:cubicBezTo>
                    <a:pt x="338" y="411"/>
                    <a:pt x="338" y="412"/>
                    <a:pt x="338" y="413"/>
                  </a:cubicBezTo>
                  <a:cubicBezTo>
                    <a:pt x="338" y="429"/>
                    <a:pt x="338" y="429"/>
                    <a:pt x="338" y="429"/>
                  </a:cubicBezTo>
                  <a:cubicBezTo>
                    <a:pt x="338" y="430"/>
                    <a:pt x="338" y="431"/>
                    <a:pt x="337" y="431"/>
                  </a:cubicBezTo>
                  <a:cubicBezTo>
                    <a:pt x="328" y="431"/>
                    <a:pt x="328" y="431"/>
                    <a:pt x="328" y="431"/>
                  </a:cubicBezTo>
                  <a:cubicBezTo>
                    <a:pt x="327" y="431"/>
                    <a:pt x="327" y="430"/>
                    <a:pt x="327" y="429"/>
                  </a:cubicBezTo>
                  <a:cubicBezTo>
                    <a:pt x="327" y="413"/>
                    <a:pt x="327" y="413"/>
                    <a:pt x="327" y="413"/>
                  </a:cubicBezTo>
                  <a:cubicBezTo>
                    <a:pt x="327" y="412"/>
                    <a:pt x="327" y="411"/>
                    <a:pt x="328" y="411"/>
                  </a:cubicBezTo>
                  <a:lnTo>
                    <a:pt x="337" y="411"/>
                  </a:lnTo>
                  <a:close/>
                  <a:moveTo>
                    <a:pt x="76" y="272"/>
                  </a:moveTo>
                  <a:cubicBezTo>
                    <a:pt x="79" y="268"/>
                    <a:pt x="82" y="265"/>
                    <a:pt x="85" y="262"/>
                  </a:cubicBezTo>
                  <a:cubicBezTo>
                    <a:pt x="95" y="262"/>
                    <a:pt x="95" y="262"/>
                    <a:pt x="95" y="262"/>
                  </a:cubicBezTo>
                  <a:cubicBezTo>
                    <a:pt x="97" y="262"/>
                    <a:pt x="98" y="263"/>
                    <a:pt x="98" y="265"/>
                  </a:cubicBezTo>
                  <a:cubicBezTo>
                    <a:pt x="98" y="296"/>
                    <a:pt x="98" y="296"/>
                    <a:pt x="98" y="296"/>
                  </a:cubicBezTo>
                  <a:cubicBezTo>
                    <a:pt x="98" y="298"/>
                    <a:pt x="97" y="299"/>
                    <a:pt x="95" y="299"/>
                  </a:cubicBezTo>
                  <a:cubicBezTo>
                    <a:pt x="80" y="299"/>
                    <a:pt x="80" y="299"/>
                    <a:pt x="80" y="299"/>
                  </a:cubicBezTo>
                  <a:cubicBezTo>
                    <a:pt x="78" y="299"/>
                    <a:pt x="76" y="298"/>
                    <a:pt x="76" y="296"/>
                  </a:cubicBezTo>
                  <a:lnTo>
                    <a:pt x="76" y="272"/>
                  </a:lnTo>
                  <a:close/>
                  <a:moveTo>
                    <a:pt x="12" y="285"/>
                  </a:moveTo>
                  <a:cubicBezTo>
                    <a:pt x="11" y="285"/>
                    <a:pt x="10" y="284"/>
                    <a:pt x="10" y="283"/>
                  </a:cubicBezTo>
                  <a:cubicBezTo>
                    <a:pt x="10" y="267"/>
                    <a:pt x="10" y="267"/>
                    <a:pt x="10" y="267"/>
                  </a:cubicBezTo>
                  <a:cubicBezTo>
                    <a:pt x="10" y="266"/>
                    <a:pt x="11" y="265"/>
                    <a:pt x="12" y="265"/>
                  </a:cubicBezTo>
                  <a:cubicBezTo>
                    <a:pt x="20" y="265"/>
                    <a:pt x="20" y="265"/>
                    <a:pt x="20" y="265"/>
                  </a:cubicBezTo>
                  <a:cubicBezTo>
                    <a:pt x="21" y="265"/>
                    <a:pt x="22" y="266"/>
                    <a:pt x="22" y="267"/>
                  </a:cubicBezTo>
                  <a:cubicBezTo>
                    <a:pt x="22" y="267"/>
                    <a:pt x="22" y="267"/>
                    <a:pt x="22" y="267"/>
                  </a:cubicBezTo>
                  <a:cubicBezTo>
                    <a:pt x="19" y="273"/>
                    <a:pt x="16" y="279"/>
                    <a:pt x="14" y="285"/>
                  </a:cubicBezTo>
                  <a:lnTo>
                    <a:pt x="12" y="285"/>
                  </a:lnTo>
                  <a:close/>
                  <a:moveTo>
                    <a:pt x="89" y="432"/>
                  </a:moveTo>
                  <a:cubicBezTo>
                    <a:pt x="89" y="433"/>
                    <a:pt x="88" y="434"/>
                    <a:pt x="88" y="435"/>
                  </a:cubicBezTo>
                  <a:cubicBezTo>
                    <a:pt x="87" y="434"/>
                    <a:pt x="86" y="433"/>
                    <a:pt x="85" y="432"/>
                  </a:cubicBezTo>
                  <a:cubicBezTo>
                    <a:pt x="78" y="425"/>
                    <a:pt x="72" y="417"/>
                    <a:pt x="67" y="408"/>
                  </a:cubicBezTo>
                  <a:cubicBezTo>
                    <a:pt x="67" y="402"/>
                    <a:pt x="67" y="402"/>
                    <a:pt x="67" y="402"/>
                  </a:cubicBezTo>
                  <a:cubicBezTo>
                    <a:pt x="67" y="400"/>
                    <a:pt x="68" y="398"/>
                    <a:pt x="70" y="398"/>
                  </a:cubicBezTo>
                  <a:cubicBezTo>
                    <a:pt x="85" y="398"/>
                    <a:pt x="85" y="398"/>
                    <a:pt x="85" y="398"/>
                  </a:cubicBezTo>
                  <a:cubicBezTo>
                    <a:pt x="87" y="398"/>
                    <a:pt x="89" y="400"/>
                    <a:pt x="89" y="402"/>
                  </a:cubicBezTo>
                  <a:lnTo>
                    <a:pt x="89" y="432"/>
                  </a:lnTo>
                  <a:close/>
                  <a:moveTo>
                    <a:pt x="93" y="439"/>
                  </a:moveTo>
                  <a:cubicBezTo>
                    <a:pt x="94" y="437"/>
                    <a:pt x="95" y="435"/>
                    <a:pt x="95" y="432"/>
                  </a:cubicBezTo>
                  <a:cubicBezTo>
                    <a:pt x="95" y="402"/>
                    <a:pt x="95" y="402"/>
                    <a:pt x="95" y="402"/>
                  </a:cubicBezTo>
                  <a:cubicBezTo>
                    <a:pt x="95" y="396"/>
                    <a:pt x="91" y="392"/>
                    <a:pt x="85" y="392"/>
                  </a:cubicBezTo>
                  <a:cubicBezTo>
                    <a:pt x="70" y="392"/>
                    <a:pt x="70" y="392"/>
                    <a:pt x="70" y="392"/>
                  </a:cubicBezTo>
                  <a:cubicBezTo>
                    <a:pt x="66" y="392"/>
                    <a:pt x="63" y="394"/>
                    <a:pt x="61" y="397"/>
                  </a:cubicBezTo>
                  <a:cubicBezTo>
                    <a:pt x="44" y="360"/>
                    <a:pt x="47" y="316"/>
                    <a:pt x="70" y="281"/>
                  </a:cubicBezTo>
                  <a:cubicBezTo>
                    <a:pt x="70" y="296"/>
                    <a:pt x="70" y="296"/>
                    <a:pt x="70" y="296"/>
                  </a:cubicBezTo>
                  <a:cubicBezTo>
                    <a:pt x="70" y="302"/>
                    <a:pt x="74" y="306"/>
                    <a:pt x="80" y="306"/>
                  </a:cubicBezTo>
                  <a:cubicBezTo>
                    <a:pt x="95" y="306"/>
                    <a:pt x="95" y="306"/>
                    <a:pt x="95" y="306"/>
                  </a:cubicBezTo>
                  <a:cubicBezTo>
                    <a:pt x="101" y="306"/>
                    <a:pt x="105" y="302"/>
                    <a:pt x="105" y="296"/>
                  </a:cubicBezTo>
                  <a:cubicBezTo>
                    <a:pt x="105" y="265"/>
                    <a:pt x="105" y="265"/>
                    <a:pt x="105" y="265"/>
                  </a:cubicBezTo>
                  <a:cubicBezTo>
                    <a:pt x="105" y="260"/>
                    <a:pt x="101" y="255"/>
                    <a:pt x="95" y="255"/>
                  </a:cubicBezTo>
                  <a:cubicBezTo>
                    <a:pt x="92" y="255"/>
                    <a:pt x="92" y="255"/>
                    <a:pt x="92" y="255"/>
                  </a:cubicBezTo>
                  <a:cubicBezTo>
                    <a:pt x="138" y="216"/>
                    <a:pt x="207" y="217"/>
                    <a:pt x="251" y="258"/>
                  </a:cubicBezTo>
                  <a:cubicBezTo>
                    <a:pt x="250" y="257"/>
                    <a:pt x="249" y="257"/>
                    <a:pt x="247" y="257"/>
                  </a:cubicBezTo>
                  <a:cubicBezTo>
                    <a:pt x="232" y="257"/>
                    <a:pt x="232" y="257"/>
                    <a:pt x="232" y="257"/>
                  </a:cubicBezTo>
                  <a:cubicBezTo>
                    <a:pt x="226" y="257"/>
                    <a:pt x="222" y="261"/>
                    <a:pt x="222" y="267"/>
                  </a:cubicBezTo>
                  <a:cubicBezTo>
                    <a:pt x="222" y="298"/>
                    <a:pt x="222" y="298"/>
                    <a:pt x="222" y="298"/>
                  </a:cubicBezTo>
                  <a:cubicBezTo>
                    <a:pt x="222" y="303"/>
                    <a:pt x="226" y="308"/>
                    <a:pt x="232" y="308"/>
                  </a:cubicBezTo>
                  <a:cubicBezTo>
                    <a:pt x="247" y="308"/>
                    <a:pt x="247" y="308"/>
                    <a:pt x="247" y="308"/>
                  </a:cubicBezTo>
                  <a:cubicBezTo>
                    <a:pt x="253" y="308"/>
                    <a:pt x="257" y="303"/>
                    <a:pt x="257" y="298"/>
                  </a:cubicBezTo>
                  <a:cubicBezTo>
                    <a:pt x="257" y="267"/>
                    <a:pt x="257" y="267"/>
                    <a:pt x="257" y="267"/>
                  </a:cubicBezTo>
                  <a:cubicBezTo>
                    <a:pt x="257" y="265"/>
                    <a:pt x="257" y="263"/>
                    <a:pt x="256" y="262"/>
                  </a:cubicBezTo>
                  <a:cubicBezTo>
                    <a:pt x="275" y="281"/>
                    <a:pt x="286" y="304"/>
                    <a:pt x="289" y="329"/>
                  </a:cubicBezTo>
                  <a:cubicBezTo>
                    <a:pt x="288" y="327"/>
                    <a:pt x="285" y="326"/>
                    <a:pt x="283" y="326"/>
                  </a:cubicBezTo>
                  <a:cubicBezTo>
                    <a:pt x="267" y="326"/>
                    <a:pt x="267" y="326"/>
                    <a:pt x="267" y="326"/>
                  </a:cubicBezTo>
                  <a:cubicBezTo>
                    <a:pt x="262" y="326"/>
                    <a:pt x="257" y="331"/>
                    <a:pt x="257" y="336"/>
                  </a:cubicBezTo>
                  <a:cubicBezTo>
                    <a:pt x="257" y="367"/>
                    <a:pt x="257" y="367"/>
                    <a:pt x="257" y="367"/>
                  </a:cubicBezTo>
                  <a:cubicBezTo>
                    <a:pt x="257" y="373"/>
                    <a:pt x="262" y="377"/>
                    <a:pt x="267" y="377"/>
                  </a:cubicBezTo>
                  <a:cubicBezTo>
                    <a:pt x="283" y="377"/>
                    <a:pt x="283" y="377"/>
                    <a:pt x="283" y="377"/>
                  </a:cubicBezTo>
                  <a:cubicBezTo>
                    <a:pt x="284" y="377"/>
                    <a:pt x="286" y="377"/>
                    <a:pt x="287" y="376"/>
                  </a:cubicBezTo>
                  <a:cubicBezTo>
                    <a:pt x="286" y="381"/>
                    <a:pt x="284" y="385"/>
                    <a:pt x="283" y="390"/>
                  </a:cubicBezTo>
                  <a:cubicBezTo>
                    <a:pt x="282" y="390"/>
                    <a:pt x="282" y="390"/>
                    <a:pt x="281" y="391"/>
                  </a:cubicBezTo>
                  <a:cubicBezTo>
                    <a:pt x="263" y="403"/>
                    <a:pt x="263" y="403"/>
                    <a:pt x="263" y="403"/>
                  </a:cubicBezTo>
                  <a:cubicBezTo>
                    <a:pt x="262" y="404"/>
                    <a:pt x="261" y="406"/>
                    <a:pt x="262" y="408"/>
                  </a:cubicBezTo>
                  <a:cubicBezTo>
                    <a:pt x="264" y="409"/>
                    <a:pt x="266" y="410"/>
                    <a:pt x="267" y="409"/>
                  </a:cubicBezTo>
                  <a:cubicBezTo>
                    <a:pt x="278" y="401"/>
                    <a:pt x="278" y="401"/>
                    <a:pt x="278" y="401"/>
                  </a:cubicBezTo>
                  <a:cubicBezTo>
                    <a:pt x="272" y="412"/>
                    <a:pt x="265" y="423"/>
                    <a:pt x="256" y="432"/>
                  </a:cubicBezTo>
                  <a:cubicBezTo>
                    <a:pt x="211" y="477"/>
                    <a:pt x="140" y="479"/>
                    <a:pt x="93" y="439"/>
                  </a:cubicBezTo>
                  <a:close/>
                  <a:moveTo>
                    <a:pt x="251" y="267"/>
                  </a:moveTo>
                  <a:cubicBezTo>
                    <a:pt x="251" y="298"/>
                    <a:pt x="251" y="298"/>
                    <a:pt x="251" y="298"/>
                  </a:cubicBezTo>
                  <a:cubicBezTo>
                    <a:pt x="251" y="300"/>
                    <a:pt x="249" y="301"/>
                    <a:pt x="247" y="301"/>
                  </a:cubicBezTo>
                  <a:cubicBezTo>
                    <a:pt x="232" y="301"/>
                    <a:pt x="232" y="301"/>
                    <a:pt x="232" y="301"/>
                  </a:cubicBezTo>
                  <a:cubicBezTo>
                    <a:pt x="230" y="301"/>
                    <a:pt x="228" y="300"/>
                    <a:pt x="228" y="298"/>
                  </a:cubicBezTo>
                  <a:cubicBezTo>
                    <a:pt x="228" y="267"/>
                    <a:pt x="228" y="267"/>
                    <a:pt x="228" y="267"/>
                  </a:cubicBezTo>
                  <a:cubicBezTo>
                    <a:pt x="228" y="265"/>
                    <a:pt x="230" y="264"/>
                    <a:pt x="232" y="264"/>
                  </a:cubicBezTo>
                  <a:cubicBezTo>
                    <a:pt x="247" y="264"/>
                    <a:pt x="247" y="264"/>
                    <a:pt x="247" y="264"/>
                  </a:cubicBezTo>
                  <a:cubicBezTo>
                    <a:pt x="249" y="264"/>
                    <a:pt x="251" y="265"/>
                    <a:pt x="251" y="267"/>
                  </a:cubicBezTo>
                  <a:close/>
                  <a:moveTo>
                    <a:pt x="286" y="336"/>
                  </a:moveTo>
                  <a:cubicBezTo>
                    <a:pt x="286" y="367"/>
                    <a:pt x="286" y="367"/>
                    <a:pt x="286" y="367"/>
                  </a:cubicBezTo>
                  <a:cubicBezTo>
                    <a:pt x="286" y="369"/>
                    <a:pt x="284" y="370"/>
                    <a:pt x="283" y="370"/>
                  </a:cubicBezTo>
                  <a:cubicBezTo>
                    <a:pt x="267" y="370"/>
                    <a:pt x="267" y="370"/>
                    <a:pt x="267" y="370"/>
                  </a:cubicBezTo>
                  <a:cubicBezTo>
                    <a:pt x="265" y="370"/>
                    <a:pt x="264" y="369"/>
                    <a:pt x="264" y="367"/>
                  </a:cubicBezTo>
                  <a:cubicBezTo>
                    <a:pt x="264" y="336"/>
                    <a:pt x="264" y="336"/>
                    <a:pt x="264" y="336"/>
                  </a:cubicBezTo>
                  <a:cubicBezTo>
                    <a:pt x="264" y="334"/>
                    <a:pt x="265" y="333"/>
                    <a:pt x="267" y="333"/>
                  </a:cubicBezTo>
                  <a:cubicBezTo>
                    <a:pt x="283" y="333"/>
                    <a:pt x="283" y="333"/>
                    <a:pt x="283" y="333"/>
                  </a:cubicBezTo>
                  <a:cubicBezTo>
                    <a:pt x="284" y="333"/>
                    <a:pt x="286" y="334"/>
                    <a:pt x="286" y="336"/>
                  </a:cubicBezTo>
                  <a:close/>
                  <a:moveTo>
                    <a:pt x="313" y="446"/>
                  </a:moveTo>
                  <a:cubicBezTo>
                    <a:pt x="314" y="446"/>
                    <a:pt x="315" y="447"/>
                    <a:pt x="315" y="448"/>
                  </a:cubicBezTo>
                  <a:cubicBezTo>
                    <a:pt x="315" y="464"/>
                    <a:pt x="315" y="464"/>
                    <a:pt x="315" y="464"/>
                  </a:cubicBezTo>
                  <a:cubicBezTo>
                    <a:pt x="315" y="465"/>
                    <a:pt x="314" y="466"/>
                    <a:pt x="313" y="466"/>
                  </a:cubicBezTo>
                  <a:cubicBezTo>
                    <a:pt x="305" y="466"/>
                    <a:pt x="305" y="466"/>
                    <a:pt x="305" y="466"/>
                  </a:cubicBezTo>
                  <a:cubicBezTo>
                    <a:pt x="304" y="466"/>
                    <a:pt x="303" y="465"/>
                    <a:pt x="303" y="464"/>
                  </a:cubicBezTo>
                  <a:cubicBezTo>
                    <a:pt x="303" y="451"/>
                    <a:pt x="303" y="451"/>
                    <a:pt x="303" y="451"/>
                  </a:cubicBezTo>
                  <a:cubicBezTo>
                    <a:pt x="304" y="449"/>
                    <a:pt x="305" y="448"/>
                    <a:pt x="307" y="446"/>
                  </a:cubicBezTo>
                  <a:lnTo>
                    <a:pt x="313" y="446"/>
                  </a:lnTo>
                  <a:close/>
                  <a:moveTo>
                    <a:pt x="338" y="300"/>
                  </a:moveTo>
                  <a:cubicBezTo>
                    <a:pt x="339" y="300"/>
                    <a:pt x="340" y="301"/>
                    <a:pt x="340" y="302"/>
                  </a:cubicBezTo>
                  <a:cubicBezTo>
                    <a:pt x="340" y="318"/>
                    <a:pt x="340" y="318"/>
                    <a:pt x="340" y="318"/>
                  </a:cubicBezTo>
                  <a:cubicBezTo>
                    <a:pt x="340" y="319"/>
                    <a:pt x="339" y="320"/>
                    <a:pt x="338" y="320"/>
                  </a:cubicBezTo>
                  <a:cubicBezTo>
                    <a:pt x="337" y="320"/>
                    <a:pt x="337" y="320"/>
                    <a:pt x="337" y="320"/>
                  </a:cubicBezTo>
                  <a:cubicBezTo>
                    <a:pt x="336" y="313"/>
                    <a:pt x="334" y="307"/>
                    <a:pt x="332" y="300"/>
                  </a:cubicBezTo>
                  <a:lnTo>
                    <a:pt x="338" y="300"/>
                  </a:lnTo>
                  <a:close/>
                  <a:moveTo>
                    <a:pt x="320" y="264"/>
                  </a:moveTo>
                  <a:cubicBezTo>
                    <a:pt x="320" y="264"/>
                    <a:pt x="321" y="265"/>
                    <a:pt x="321" y="266"/>
                  </a:cubicBezTo>
                  <a:cubicBezTo>
                    <a:pt x="321" y="272"/>
                    <a:pt x="321" y="272"/>
                    <a:pt x="321" y="272"/>
                  </a:cubicBezTo>
                  <a:cubicBezTo>
                    <a:pt x="320" y="269"/>
                    <a:pt x="318" y="267"/>
                    <a:pt x="317" y="264"/>
                  </a:cubicBezTo>
                  <a:lnTo>
                    <a:pt x="320" y="264"/>
                  </a:lnTo>
                  <a:close/>
                  <a:moveTo>
                    <a:pt x="320" y="264"/>
                  </a:moveTo>
                  <a:cubicBezTo>
                    <a:pt x="320" y="264"/>
                    <a:pt x="320" y="264"/>
                    <a:pt x="320" y="2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noEditPoints="1"/>
            </p:cNvSpPr>
            <p:nvPr/>
          </p:nvSpPr>
          <p:spPr bwMode="auto">
            <a:xfrm>
              <a:off x="3525838" y="3797300"/>
              <a:ext cx="55563" cy="79375"/>
            </a:xfrm>
            <a:custGeom>
              <a:avLst/>
              <a:gdLst/>
              <a:ahLst/>
              <a:cxnLst>
                <a:cxn ang="0">
                  <a:pos x="26" y="0"/>
                </a:cxn>
                <a:cxn ang="0">
                  <a:pos x="10" y="0"/>
                </a:cxn>
                <a:cxn ang="0">
                  <a:pos x="0" y="10"/>
                </a:cxn>
                <a:cxn ang="0">
                  <a:pos x="0" y="41"/>
                </a:cxn>
                <a:cxn ang="0">
                  <a:pos x="10" y="51"/>
                </a:cxn>
                <a:cxn ang="0">
                  <a:pos x="26" y="51"/>
                </a:cxn>
                <a:cxn ang="0">
                  <a:pos x="36" y="41"/>
                </a:cxn>
                <a:cxn ang="0">
                  <a:pos x="36" y="10"/>
                </a:cxn>
                <a:cxn ang="0">
                  <a:pos x="26" y="0"/>
                </a:cxn>
                <a:cxn ang="0">
                  <a:pos x="29" y="41"/>
                </a:cxn>
                <a:cxn ang="0">
                  <a:pos x="26" y="44"/>
                </a:cxn>
                <a:cxn ang="0">
                  <a:pos x="10" y="44"/>
                </a:cxn>
                <a:cxn ang="0">
                  <a:pos x="7" y="41"/>
                </a:cxn>
                <a:cxn ang="0">
                  <a:pos x="7" y="10"/>
                </a:cxn>
                <a:cxn ang="0">
                  <a:pos x="10" y="7"/>
                </a:cxn>
                <a:cxn ang="0">
                  <a:pos x="26" y="7"/>
                </a:cxn>
                <a:cxn ang="0">
                  <a:pos x="29" y="10"/>
                </a:cxn>
                <a:cxn ang="0">
                  <a:pos x="29" y="41"/>
                </a:cxn>
                <a:cxn ang="0">
                  <a:pos x="29" y="41"/>
                </a:cxn>
                <a:cxn ang="0">
                  <a:pos x="29" y="41"/>
                </a:cxn>
              </a:cxnLst>
              <a:rect l="0" t="0" r="r" b="b"/>
              <a:pathLst>
                <a:path w="36" h="51">
                  <a:moveTo>
                    <a:pt x="26" y="0"/>
                  </a:moveTo>
                  <a:cubicBezTo>
                    <a:pt x="10" y="0"/>
                    <a:pt x="10" y="0"/>
                    <a:pt x="10" y="0"/>
                  </a:cubicBezTo>
                  <a:cubicBezTo>
                    <a:pt x="5" y="0"/>
                    <a:pt x="0" y="5"/>
                    <a:pt x="0" y="10"/>
                  </a:cubicBezTo>
                  <a:cubicBezTo>
                    <a:pt x="0" y="41"/>
                    <a:pt x="0" y="41"/>
                    <a:pt x="0" y="41"/>
                  </a:cubicBezTo>
                  <a:cubicBezTo>
                    <a:pt x="0" y="47"/>
                    <a:pt x="5" y="51"/>
                    <a:pt x="10" y="51"/>
                  </a:cubicBezTo>
                  <a:cubicBezTo>
                    <a:pt x="26" y="51"/>
                    <a:pt x="26" y="51"/>
                    <a:pt x="26" y="51"/>
                  </a:cubicBezTo>
                  <a:cubicBezTo>
                    <a:pt x="31" y="51"/>
                    <a:pt x="36" y="47"/>
                    <a:pt x="36" y="41"/>
                  </a:cubicBezTo>
                  <a:cubicBezTo>
                    <a:pt x="36" y="10"/>
                    <a:pt x="36" y="10"/>
                    <a:pt x="36" y="10"/>
                  </a:cubicBezTo>
                  <a:cubicBezTo>
                    <a:pt x="36" y="5"/>
                    <a:pt x="31" y="0"/>
                    <a:pt x="26" y="0"/>
                  </a:cubicBezTo>
                  <a:close/>
                  <a:moveTo>
                    <a:pt x="29" y="41"/>
                  </a:moveTo>
                  <a:cubicBezTo>
                    <a:pt x="29" y="43"/>
                    <a:pt x="28" y="44"/>
                    <a:pt x="26" y="44"/>
                  </a:cubicBezTo>
                  <a:cubicBezTo>
                    <a:pt x="10" y="44"/>
                    <a:pt x="10" y="44"/>
                    <a:pt x="10" y="44"/>
                  </a:cubicBezTo>
                  <a:cubicBezTo>
                    <a:pt x="8" y="44"/>
                    <a:pt x="7" y="43"/>
                    <a:pt x="7" y="41"/>
                  </a:cubicBezTo>
                  <a:cubicBezTo>
                    <a:pt x="7" y="10"/>
                    <a:pt x="7" y="10"/>
                    <a:pt x="7" y="10"/>
                  </a:cubicBezTo>
                  <a:cubicBezTo>
                    <a:pt x="7" y="8"/>
                    <a:pt x="8" y="7"/>
                    <a:pt x="10" y="7"/>
                  </a:cubicBezTo>
                  <a:cubicBezTo>
                    <a:pt x="26" y="7"/>
                    <a:pt x="26" y="7"/>
                    <a:pt x="26" y="7"/>
                  </a:cubicBezTo>
                  <a:cubicBezTo>
                    <a:pt x="28" y="7"/>
                    <a:pt x="29" y="8"/>
                    <a:pt x="29" y="10"/>
                  </a:cubicBezTo>
                  <a:lnTo>
                    <a:pt x="29" y="41"/>
                  </a:lnTo>
                  <a:close/>
                  <a:moveTo>
                    <a:pt x="29" y="41"/>
                  </a:moveTo>
                  <a:cubicBezTo>
                    <a:pt x="29" y="41"/>
                    <a:pt x="29" y="41"/>
                    <a:pt x="29"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noEditPoints="1"/>
            </p:cNvSpPr>
            <p:nvPr/>
          </p:nvSpPr>
          <p:spPr bwMode="auto">
            <a:xfrm>
              <a:off x="3451225" y="3794125"/>
              <a:ext cx="38100" cy="82550"/>
            </a:xfrm>
            <a:custGeom>
              <a:avLst/>
              <a:gdLst/>
              <a:ahLst/>
              <a:cxnLst>
                <a:cxn ang="0">
                  <a:pos x="23" y="0"/>
                </a:cxn>
                <a:cxn ang="0">
                  <a:pos x="20" y="1"/>
                </a:cxn>
                <a:cxn ang="0">
                  <a:pos x="2" y="13"/>
                </a:cxn>
                <a:cxn ang="0">
                  <a:pos x="1" y="18"/>
                </a:cxn>
                <a:cxn ang="0">
                  <a:pos x="6" y="19"/>
                </a:cxn>
                <a:cxn ang="0">
                  <a:pos x="19" y="10"/>
                </a:cxn>
                <a:cxn ang="0">
                  <a:pos x="19" y="51"/>
                </a:cxn>
                <a:cxn ang="0">
                  <a:pos x="22" y="54"/>
                </a:cxn>
                <a:cxn ang="0">
                  <a:pos x="25" y="51"/>
                </a:cxn>
                <a:cxn ang="0">
                  <a:pos x="25" y="3"/>
                </a:cxn>
                <a:cxn ang="0">
                  <a:pos x="23" y="0"/>
                </a:cxn>
                <a:cxn ang="0">
                  <a:pos x="23" y="0"/>
                </a:cxn>
                <a:cxn ang="0">
                  <a:pos x="23" y="0"/>
                </a:cxn>
              </a:cxnLst>
              <a:rect l="0" t="0" r="r" b="b"/>
              <a:pathLst>
                <a:path w="25" h="54">
                  <a:moveTo>
                    <a:pt x="23" y="0"/>
                  </a:moveTo>
                  <a:cubicBezTo>
                    <a:pt x="22" y="0"/>
                    <a:pt x="21" y="0"/>
                    <a:pt x="20" y="1"/>
                  </a:cubicBezTo>
                  <a:cubicBezTo>
                    <a:pt x="2" y="13"/>
                    <a:pt x="2" y="13"/>
                    <a:pt x="2" y="13"/>
                  </a:cubicBezTo>
                  <a:cubicBezTo>
                    <a:pt x="0" y="14"/>
                    <a:pt x="0" y="16"/>
                    <a:pt x="1" y="18"/>
                  </a:cubicBezTo>
                  <a:cubicBezTo>
                    <a:pt x="2" y="19"/>
                    <a:pt x="4" y="20"/>
                    <a:pt x="6" y="19"/>
                  </a:cubicBezTo>
                  <a:cubicBezTo>
                    <a:pt x="19" y="10"/>
                    <a:pt x="19" y="10"/>
                    <a:pt x="19" y="10"/>
                  </a:cubicBezTo>
                  <a:cubicBezTo>
                    <a:pt x="19" y="51"/>
                    <a:pt x="19" y="51"/>
                    <a:pt x="19" y="51"/>
                  </a:cubicBezTo>
                  <a:cubicBezTo>
                    <a:pt x="19" y="53"/>
                    <a:pt x="20" y="54"/>
                    <a:pt x="22" y="54"/>
                  </a:cubicBezTo>
                  <a:cubicBezTo>
                    <a:pt x="24" y="54"/>
                    <a:pt x="25" y="53"/>
                    <a:pt x="25" y="51"/>
                  </a:cubicBezTo>
                  <a:cubicBezTo>
                    <a:pt x="25" y="3"/>
                    <a:pt x="25" y="3"/>
                    <a:pt x="25" y="3"/>
                  </a:cubicBezTo>
                  <a:cubicBezTo>
                    <a:pt x="25" y="2"/>
                    <a:pt x="24" y="1"/>
                    <a:pt x="23" y="0"/>
                  </a:cubicBezTo>
                  <a:close/>
                  <a:moveTo>
                    <a:pt x="23" y="0"/>
                  </a:moveTo>
                  <a:cubicBezTo>
                    <a:pt x="23" y="0"/>
                    <a:pt x="23" y="0"/>
                    <a:pt x="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noEditPoints="1"/>
            </p:cNvSpPr>
            <p:nvPr/>
          </p:nvSpPr>
          <p:spPr bwMode="auto">
            <a:xfrm>
              <a:off x="3429000" y="3906838"/>
              <a:ext cx="53975" cy="77788"/>
            </a:xfrm>
            <a:custGeom>
              <a:avLst/>
              <a:gdLst/>
              <a:ahLst/>
              <a:cxnLst>
                <a:cxn ang="0">
                  <a:pos x="25" y="0"/>
                </a:cxn>
                <a:cxn ang="0">
                  <a:pos x="10" y="0"/>
                </a:cxn>
                <a:cxn ang="0">
                  <a:pos x="0" y="10"/>
                </a:cxn>
                <a:cxn ang="0">
                  <a:pos x="0" y="40"/>
                </a:cxn>
                <a:cxn ang="0">
                  <a:pos x="10" y="50"/>
                </a:cxn>
                <a:cxn ang="0">
                  <a:pos x="25" y="50"/>
                </a:cxn>
                <a:cxn ang="0">
                  <a:pos x="35" y="40"/>
                </a:cxn>
                <a:cxn ang="0">
                  <a:pos x="35" y="10"/>
                </a:cxn>
                <a:cxn ang="0">
                  <a:pos x="25" y="0"/>
                </a:cxn>
                <a:cxn ang="0">
                  <a:pos x="29" y="40"/>
                </a:cxn>
                <a:cxn ang="0">
                  <a:pos x="25" y="44"/>
                </a:cxn>
                <a:cxn ang="0">
                  <a:pos x="10" y="44"/>
                </a:cxn>
                <a:cxn ang="0">
                  <a:pos x="7" y="40"/>
                </a:cxn>
                <a:cxn ang="0">
                  <a:pos x="7" y="10"/>
                </a:cxn>
                <a:cxn ang="0">
                  <a:pos x="10" y="6"/>
                </a:cxn>
                <a:cxn ang="0">
                  <a:pos x="25" y="6"/>
                </a:cxn>
                <a:cxn ang="0">
                  <a:pos x="29" y="10"/>
                </a:cxn>
                <a:cxn ang="0">
                  <a:pos x="29" y="40"/>
                </a:cxn>
                <a:cxn ang="0">
                  <a:pos x="29" y="40"/>
                </a:cxn>
                <a:cxn ang="0">
                  <a:pos x="29" y="40"/>
                </a:cxn>
              </a:cxnLst>
              <a:rect l="0" t="0" r="r" b="b"/>
              <a:pathLst>
                <a:path w="35" h="50">
                  <a:moveTo>
                    <a:pt x="25" y="0"/>
                  </a:moveTo>
                  <a:cubicBezTo>
                    <a:pt x="10" y="0"/>
                    <a:pt x="10" y="0"/>
                    <a:pt x="10" y="0"/>
                  </a:cubicBezTo>
                  <a:cubicBezTo>
                    <a:pt x="5" y="0"/>
                    <a:pt x="0" y="4"/>
                    <a:pt x="0" y="10"/>
                  </a:cubicBezTo>
                  <a:cubicBezTo>
                    <a:pt x="0" y="40"/>
                    <a:pt x="0" y="40"/>
                    <a:pt x="0" y="40"/>
                  </a:cubicBezTo>
                  <a:cubicBezTo>
                    <a:pt x="0" y="46"/>
                    <a:pt x="5" y="50"/>
                    <a:pt x="10" y="50"/>
                  </a:cubicBezTo>
                  <a:cubicBezTo>
                    <a:pt x="25" y="50"/>
                    <a:pt x="25" y="50"/>
                    <a:pt x="25" y="50"/>
                  </a:cubicBezTo>
                  <a:cubicBezTo>
                    <a:pt x="31" y="50"/>
                    <a:pt x="35" y="46"/>
                    <a:pt x="35" y="40"/>
                  </a:cubicBezTo>
                  <a:cubicBezTo>
                    <a:pt x="35" y="10"/>
                    <a:pt x="35" y="10"/>
                    <a:pt x="35" y="10"/>
                  </a:cubicBezTo>
                  <a:cubicBezTo>
                    <a:pt x="35" y="4"/>
                    <a:pt x="31" y="0"/>
                    <a:pt x="25" y="0"/>
                  </a:cubicBezTo>
                  <a:close/>
                  <a:moveTo>
                    <a:pt x="29" y="40"/>
                  </a:moveTo>
                  <a:cubicBezTo>
                    <a:pt x="29" y="42"/>
                    <a:pt x="27" y="44"/>
                    <a:pt x="25" y="44"/>
                  </a:cubicBezTo>
                  <a:cubicBezTo>
                    <a:pt x="10" y="44"/>
                    <a:pt x="10" y="44"/>
                    <a:pt x="10" y="44"/>
                  </a:cubicBezTo>
                  <a:cubicBezTo>
                    <a:pt x="8" y="44"/>
                    <a:pt x="7" y="42"/>
                    <a:pt x="7" y="40"/>
                  </a:cubicBezTo>
                  <a:cubicBezTo>
                    <a:pt x="7" y="10"/>
                    <a:pt x="7" y="10"/>
                    <a:pt x="7" y="10"/>
                  </a:cubicBezTo>
                  <a:cubicBezTo>
                    <a:pt x="7" y="8"/>
                    <a:pt x="8" y="6"/>
                    <a:pt x="10" y="6"/>
                  </a:cubicBezTo>
                  <a:cubicBezTo>
                    <a:pt x="25" y="6"/>
                    <a:pt x="25" y="6"/>
                    <a:pt x="25" y="6"/>
                  </a:cubicBezTo>
                  <a:cubicBezTo>
                    <a:pt x="27" y="6"/>
                    <a:pt x="29" y="8"/>
                    <a:pt x="29" y="10"/>
                  </a:cubicBezTo>
                  <a:lnTo>
                    <a:pt x="29" y="40"/>
                  </a:lnTo>
                  <a:close/>
                  <a:moveTo>
                    <a:pt x="29" y="40"/>
                  </a:moveTo>
                  <a:cubicBezTo>
                    <a:pt x="29" y="40"/>
                    <a:pt x="29" y="40"/>
                    <a:pt x="29"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noEditPoints="1"/>
            </p:cNvSpPr>
            <p:nvPr/>
          </p:nvSpPr>
          <p:spPr bwMode="auto">
            <a:xfrm>
              <a:off x="3354388" y="3900488"/>
              <a:ext cx="39688" cy="84138"/>
            </a:xfrm>
            <a:custGeom>
              <a:avLst/>
              <a:gdLst/>
              <a:ahLst/>
              <a:cxnLst>
                <a:cxn ang="0">
                  <a:pos x="23" y="1"/>
                </a:cxn>
                <a:cxn ang="0">
                  <a:pos x="20" y="1"/>
                </a:cxn>
                <a:cxn ang="0">
                  <a:pos x="2" y="14"/>
                </a:cxn>
                <a:cxn ang="0">
                  <a:pos x="1" y="18"/>
                </a:cxn>
                <a:cxn ang="0">
                  <a:pos x="5" y="19"/>
                </a:cxn>
                <a:cxn ang="0">
                  <a:pos x="18" y="10"/>
                </a:cxn>
                <a:cxn ang="0">
                  <a:pos x="18" y="51"/>
                </a:cxn>
                <a:cxn ang="0">
                  <a:pos x="22" y="54"/>
                </a:cxn>
                <a:cxn ang="0">
                  <a:pos x="25" y="51"/>
                </a:cxn>
                <a:cxn ang="0">
                  <a:pos x="25" y="4"/>
                </a:cxn>
                <a:cxn ang="0">
                  <a:pos x="23" y="1"/>
                </a:cxn>
                <a:cxn ang="0">
                  <a:pos x="23" y="1"/>
                </a:cxn>
                <a:cxn ang="0">
                  <a:pos x="23" y="1"/>
                </a:cxn>
              </a:cxnLst>
              <a:rect l="0" t="0" r="r" b="b"/>
              <a:pathLst>
                <a:path w="25" h="54">
                  <a:moveTo>
                    <a:pt x="23" y="1"/>
                  </a:moveTo>
                  <a:cubicBezTo>
                    <a:pt x="22" y="0"/>
                    <a:pt x="21" y="0"/>
                    <a:pt x="20" y="1"/>
                  </a:cubicBezTo>
                  <a:cubicBezTo>
                    <a:pt x="2" y="14"/>
                    <a:pt x="2" y="14"/>
                    <a:pt x="2" y="14"/>
                  </a:cubicBezTo>
                  <a:cubicBezTo>
                    <a:pt x="0" y="15"/>
                    <a:pt x="0" y="17"/>
                    <a:pt x="1" y="18"/>
                  </a:cubicBezTo>
                  <a:cubicBezTo>
                    <a:pt x="2" y="20"/>
                    <a:pt x="4" y="20"/>
                    <a:pt x="5" y="19"/>
                  </a:cubicBezTo>
                  <a:cubicBezTo>
                    <a:pt x="18" y="10"/>
                    <a:pt x="18" y="10"/>
                    <a:pt x="18" y="10"/>
                  </a:cubicBezTo>
                  <a:cubicBezTo>
                    <a:pt x="18" y="51"/>
                    <a:pt x="18" y="51"/>
                    <a:pt x="18" y="51"/>
                  </a:cubicBezTo>
                  <a:cubicBezTo>
                    <a:pt x="18" y="53"/>
                    <a:pt x="20" y="54"/>
                    <a:pt x="22" y="54"/>
                  </a:cubicBezTo>
                  <a:cubicBezTo>
                    <a:pt x="23" y="54"/>
                    <a:pt x="25" y="53"/>
                    <a:pt x="25" y="51"/>
                  </a:cubicBezTo>
                  <a:cubicBezTo>
                    <a:pt x="25" y="4"/>
                    <a:pt x="25" y="4"/>
                    <a:pt x="25" y="4"/>
                  </a:cubicBezTo>
                  <a:cubicBezTo>
                    <a:pt x="25" y="2"/>
                    <a:pt x="24" y="1"/>
                    <a:pt x="23" y="1"/>
                  </a:cubicBezTo>
                  <a:close/>
                  <a:moveTo>
                    <a:pt x="23" y="1"/>
                  </a:moveTo>
                  <a:cubicBezTo>
                    <a:pt x="23" y="1"/>
                    <a:pt x="23" y="1"/>
                    <a:pt x="2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7"/>
            <p:cNvSpPr>
              <a:spLocks noEditPoints="1"/>
            </p:cNvSpPr>
            <p:nvPr/>
          </p:nvSpPr>
          <p:spPr bwMode="auto">
            <a:xfrm>
              <a:off x="3514725" y="3908425"/>
              <a:ext cx="53975" cy="79375"/>
            </a:xfrm>
            <a:custGeom>
              <a:avLst/>
              <a:gdLst/>
              <a:ahLst/>
              <a:cxnLst>
                <a:cxn ang="0">
                  <a:pos x="25" y="0"/>
                </a:cxn>
                <a:cxn ang="0">
                  <a:pos x="10" y="0"/>
                </a:cxn>
                <a:cxn ang="0">
                  <a:pos x="0" y="10"/>
                </a:cxn>
                <a:cxn ang="0">
                  <a:pos x="0" y="41"/>
                </a:cxn>
                <a:cxn ang="0">
                  <a:pos x="10" y="51"/>
                </a:cxn>
                <a:cxn ang="0">
                  <a:pos x="25" y="51"/>
                </a:cxn>
                <a:cxn ang="0">
                  <a:pos x="35" y="41"/>
                </a:cxn>
                <a:cxn ang="0">
                  <a:pos x="35" y="10"/>
                </a:cxn>
                <a:cxn ang="0">
                  <a:pos x="25" y="0"/>
                </a:cxn>
                <a:cxn ang="0">
                  <a:pos x="28" y="41"/>
                </a:cxn>
                <a:cxn ang="0">
                  <a:pos x="25" y="44"/>
                </a:cxn>
                <a:cxn ang="0">
                  <a:pos x="10" y="44"/>
                </a:cxn>
                <a:cxn ang="0">
                  <a:pos x="6" y="41"/>
                </a:cxn>
                <a:cxn ang="0">
                  <a:pos x="6" y="10"/>
                </a:cxn>
                <a:cxn ang="0">
                  <a:pos x="10" y="7"/>
                </a:cxn>
                <a:cxn ang="0">
                  <a:pos x="25" y="7"/>
                </a:cxn>
                <a:cxn ang="0">
                  <a:pos x="28" y="10"/>
                </a:cxn>
                <a:cxn ang="0">
                  <a:pos x="28" y="41"/>
                </a:cxn>
                <a:cxn ang="0">
                  <a:pos x="28" y="41"/>
                </a:cxn>
                <a:cxn ang="0">
                  <a:pos x="28" y="41"/>
                </a:cxn>
              </a:cxnLst>
              <a:rect l="0" t="0" r="r" b="b"/>
              <a:pathLst>
                <a:path w="35" h="51">
                  <a:moveTo>
                    <a:pt x="25" y="0"/>
                  </a:moveTo>
                  <a:cubicBezTo>
                    <a:pt x="10" y="0"/>
                    <a:pt x="10" y="0"/>
                    <a:pt x="10" y="0"/>
                  </a:cubicBezTo>
                  <a:cubicBezTo>
                    <a:pt x="4" y="0"/>
                    <a:pt x="0" y="5"/>
                    <a:pt x="0" y="10"/>
                  </a:cubicBezTo>
                  <a:cubicBezTo>
                    <a:pt x="0" y="41"/>
                    <a:pt x="0" y="41"/>
                    <a:pt x="0" y="41"/>
                  </a:cubicBezTo>
                  <a:cubicBezTo>
                    <a:pt x="0" y="47"/>
                    <a:pt x="4" y="51"/>
                    <a:pt x="10" y="51"/>
                  </a:cubicBezTo>
                  <a:cubicBezTo>
                    <a:pt x="25" y="51"/>
                    <a:pt x="25" y="51"/>
                    <a:pt x="25" y="51"/>
                  </a:cubicBezTo>
                  <a:cubicBezTo>
                    <a:pt x="30" y="51"/>
                    <a:pt x="35" y="47"/>
                    <a:pt x="35" y="41"/>
                  </a:cubicBezTo>
                  <a:cubicBezTo>
                    <a:pt x="35" y="10"/>
                    <a:pt x="35" y="10"/>
                    <a:pt x="35" y="10"/>
                  </a:cubicBezTo>
                  <a:cubicBezTo>
                    <a:pt x="35" y="5"/>
                    <a:pt x="30" y="0"/>
                    <a:pt x="25" y="0"/>
                  </a:cubicBezTo>
                  <a:close/>
                  <a:moveTo>
                    <a:pt x="28" y="41"/>
                  </a:moveTo>
                  <a:cubicBezTo>
                    <a:pt x="28" y="43"/>
                    <a:pt x="27" y="44"/>
                    <a:pt x="25" y="44"/>
                  </a:cubicBezTo>
                  <a:cubicBezTo>
                    <a:pt x="10" y="44"/>
                    <a:pt x="10" y="44"/>
                    <a:pt x="10" y="44"/>
                  </a:cubicBezTo>
                  <a:cubicBezTo>
                    <a:pt x="8" y="44"/>
                    <a:pt x="6" y="43"/>
                    <a:pt x="6" y="41"/>
                  </a:cubicBezTo>
                  <a:cubicBezTo>
                    <a:pt x="6" y="10"/>
                    <a:pt x="6" y="10"/>
                    <a:pt x="6" y="10"/>
                  </a:cubicBezTo>
                  <a:cubicBezTo>
                    <a:pt x="6" y="8"/>
                    <a:pt x="8" y="7"/>
                    <a:pt x="10" y="7"/>
                  </a:cubicBezTo>
                  <a:cubicBezTo>
                    <a:pt x="25" y="7"/>
                    <a:pt x="25" y="7"/>
                    <a:pt x="25" y="7"/>
                  </a:cubicBezTo>
                  <a:cubicBezTo>
                    <a:pt x="27" y="7"/>
                    <a:pt x="28" y="8"/>
                    <a:pt x="28" y="10"/>
                  </a:cubicBezTo>
                  <a:lnTo>
                    <a:pt x="28" y="41"/>
                  </a:lnTo>
                  <a:close/>
                  <a:moveTo>
                    <a:pt x="28" y="41"/>
                  </a:moveTo>
                  <a:cubicBezTo>
                    <a:pt x="28" y="41"/>
                    <a:pt x="28" y="41"/>
                    <a:pt x="28"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8"/>
            <p:cNvSpPr>
              <a:spLocks noEditPoints="1"/>
            </p:cNvSpPr>
            <p:nvPr/>
          </p:nvSpPr>
          <p:spPr bwMode="auto">
            <a:xfrm>
              <a:off x="3589338" y="3903663"/>
              <a:ext cx="39688" cy="84138"/>
            </a:xfrm>
            <a:custGeom>
              <a:avLst/>
              <a:gdLst/>
              <a:ahLst/>
              <a:cxnLst>
                <a:cxn ang="0">
                  <a:pos x="18" y="10"/>
                </a:cxn>
                <a:cxn ang="0">
                  <a:pos x="18" y="51"/>
                </a:cxn>
                <a:cxn ang="0">
                  <a:pos x="22" y="54"/>
                </a:cxn>
                <a:cxn ang="0">
                  <a:pos x="25" y="51"/>
                </a:cxn>
                <a:cxn ang="0">
                  <a:pos x="25" y="3"/>
                </a:cxn>
                <a:cxn ang="0">
                  <a:pos x="23" y="0"/>
                </a:cxn>
                <a:cxn ang="0">
                  <a:pos x="20" y="1"/>
                </a:cxn>
                <a:cxn ang="0">
                  <a:pos x="2" y="13"/>
                </a:cxn>
                <a:cxn ang="0">
                  <a:pos x="1" y="18"/>
                </a:cxn>
                <a:cxn ang="0">
                  <a:pos x="5" y="19"/>
                </a:cxn>
                <a:cxn ang="0">
                  <a:pos x="18" y="10"/>
                </a:cxn>
                <a:cxn ang="0">
                  <a:pos x="18" y="10"/>
                </a:cxn>
                <a:cxn ang="0">
                  <a:pos x="18" y="10"/>
                </a:cxn>
              </a:cxnLst>
              <a:rect l="0" t="0" r="r" b="b"/>
              <a:pathLst>
                <a:path w="25" h="54">
                  <a:moveTo>
                    <a:pt x="18" y="10"/>
                  </a:moveTo>
                  <a:cubicBezTo>
                    <a:pt x="18" y="51"/>
                    <a:pt x="18" y="51"/>
                    <a:pt x="18" y="51"/>
                  </a:cubicBezTo>
                  <a:cubicBezTo>
                    <a:pt x="18" y="53"/>
                    <a:pt x="20" y="54"/>
                    <a:pt x="22" y="54"/>
                  </a:cubicBezTo>
                  <a:cubicBezTo>
                    <a:pt x="24" y="54"/>
                    <a:pt x="25" y="53"/>
                    <a:pt x="25" y="51"/>
                  </a:cubicBezTo>
                  <a:cubicBezTo>
                    <a:pt x="25" y="3"/>
                    <a:pt x="25" y="3"/>
                    <a:pt x="25" y="3"/>
                  </a:cubicBezTo>
                  <a:cubicBezTo>
                    <a:pt x="25" y="2"/>
                    <a:pt x="24" y="1"/>
                    <a:pt x="23" y="0"/>
                  </a:cubicBezTo>
                  <a:cubicBezTo>
                    <a:pt x="22" y="0"/>
                    <a:pt x="21" y="0"/>
                    <a:pt x="20" y="1"/>
                  </a:cubicBezTo>
                  <a:cubicBezTo>
                    <a:pt x="2" y="13"/>
                    <a:pt x="2" y="13"/>
                    <a:pt x="2" y="13"/>
                  </a:cubicBezTo>
                  <a:cubicBezTo>
                    <a:pt x="0" y="14"/>
                    <a:pt x="0" y="16"/>
                    <a:pt x="1" y="18"/>
                  </a:cubicBezTo>
                  <a:cubicBezTo>
                    <a:pt x="2" y="19"/>
                    <a:pt x="4" y="20"/>
                    <a:pt x="5" y="19"/>
                  </a:cubicBezTo>
                  <a:lnTo>
                    <a:pt x="18" y="10"/>
                  </a:lnTo>
                  <a:close/>
                  <a:moveTo>
                    <a:pt x="18" y="10"/>
                  </a:moveTo>
                  <a:cubicBezTo>
                    <a:pt x="18" y="10"/>
                    <a:pt x="18" y="10"/>
                    <a:pt x="18"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noEditPoints="1"/>
            </p:cNvSpPr>
            <p:nvPr/>
          </p:nvSpPr>
          <p:spPr bwMode="auto">
            <a:xfrm>
              <a:off x="3511550" y="4010025"/>
              <a:ext cx="53975" cy="77788"/>
            </a:xfrm>
            <a:custGeom>
              <a:avLst/>
              <a:gdLst/>
              <a:ahLst/>
              <a:cxnLst>
                <a:cxn ang="0">
                  <a:pos x="25" y="0"/>
                </a:cxn>
                <a:cxn ang="0">
                  <a:pos x="10" y="0"/>
                </a:cxn>
                <a:cxn ang="0">
                  <a:pos x="0" y="10"/>
                </a:cxn>
                <a:cxn ang="0">
                  <a:pos x="0" y="40"/>
                </a:cxn>
                <a:cxn ang="0">
                  <a:pos x="10" y="50"/>
                </a:cxn>
                <a:cxn ang="0">
                  <a:pos x="25" y="50"/>
                </a:cxn>
                <a:cxn ang="0">
                  <a:pos x="35" y="40"/>
                </a:cxn>
                <a:cxn ang="0">
                  <a:pos x="35" y="10"/>
                </a:cxn>
                <a:cxn ang="0">
                  <a:pos x="25" y="0"/>
                </a:cxn>
                <a:cxn ang="0">
                  <a:pos x="28" y="40"/>
                </a:cxn>
                <a:cxn ang="0">
                  <a:pos x="25" y="44"/>
                </a:cxn>
                <a:cxn ang="0">
                  <a:pos x="10" y="44"/>
                </a:cxn>
                <a:cxn ang="0">
                  <a:pos x="6" y="40"/>
                </a:cxn>
                <a:cxn ang="0">
                  <a:pos x="6" y="10"/>
                </a:cxn>
                <a:cxn ang="0">
                  <a:pos x="10" y="6"/>
                </a:cxn>
                <a:cxn ang="0">
                  <a:pos x="25" y="6"/>
                </a:cxn>
                <a:cxn ang="0">
                  <a:pos x="28" y="10"/>
                </a:cxn>
                <a:cxn ang="0">
                  <a:pos x="28" y="40"/>
                </a:cxn>
                <a:cxn ang="0">
                  <a:pos x="28" y="40"/>
                </a:cxn>
                <a:cxn ang="0">
                  <a:pos x="28" y="40"/>
                </a:cxn>
              </a:cxnLst>
              <a:rect l="0" t="0" r="r" b="b"/>
              <a:pathLst>
                <a:path w="35" h="50">
                  <a:moveTo>
                    <a:pt x="25" y="0"/>
                  </a:moveTo>
                  <a:cubicBezTo>
                    <a:pt x="10" y="0"/>
                    <a:pt x="10" y="0"/>
                    <a:pt x="10" y="0"/>
                  </a:cubicBezTo>
                  <a:cubicBezTo>
                    <a:pt x="4" y="0"/>
                    <a:pt x="0" y="4"/>
                    <a:pt x="0" y="10"/>
                  </a:cubicBezTo>
                  <a:cubicBezTo>
                    <a:pt x="0" y="40"/>
                    <a:pt x="0" y="40"/>
                    <a:pt x="0" y="40"/>
                  </a:cubicBezTo>
                  <a:cubicBezTo>
                    <a:pt x="0" y="46"/>
                    <a:pt x="4" y="50"/>
                    <a:pt x="10" y="50"/>
                  </a:cubicBezTo>
                  <a:cubicBezTo>
                    <a:pt x="25" y="50"/>
                    <a:pt x="25" y="50"/>
                    <a:pt x="25" y="50"/>
                  </a:cubicBezTo>
                  <a:cubicBezTo>
                    <a:pt x="31" y="50"/>
                    <a:pt x="35" y="46"/>
                    <a:pt x="35" y="40"/>
                  </a:cubicBezTo>
                  <a:cubicBezTo>
                    <a:pt x="35" y="10"/>
                    <a:pt x="35" y="10"/>
                    <a:pt x="35" y="10"/>
                  </a:cubicBezTo>
                  <a:cubicBezTo>
                    <a:pt x="35" y="4"/>
                    <a:pt x="31" y="0"/>
                    <a:pt x="25" y="0"/>
                  </a:cubicBezTo>
                  <a:close/>
                  <a:moveTo>
                    <a:pt x="28" y="40"/>
                  </a:moveTo>
                  <a:cubicBezTo>
                    <a:pt x="28" y="42"/>
                    <a:pt x="27" y="44"/>
                    <a:pt x="25" y="44"/>
                  </a:cubicBezTo>
                  <a:cubicBezTo>
                    <a:pt x="10" y="44"/>
                    <a:pt x="10" y="44"/>
                    <a:pt x="10" y="44"/>
                  </a:cubicBezTo>
                  <a:cubicBezTo>
                    <a:pt x="8" y="44"/>
                    <a:pt x="6" y="42"/>
                    <a:pt x="6" y="40"/>
                  </a:cubicBezTo>
                  <a:cubicBezTo>
                    <a:pt x="6" y="10"/>
                    <a:pt x="6" y="10"/>
                    <a:pt x="6" y="10"/>
                  </a:cubicBezTo>
                  <a:cubicBezTo>
                    <a:pt x="6" y="8"/>
                    <a:pt x="8" y="6"/>
                    <a:pt x="10" y="6"/>
                  </a:cubicBezTo>
                  <a:cubicBezTo>
                    <a:pt x="25" y="6"/>
                    <a:pt x="25" y="6"/>
                    <a:pt x="25" y="6"/>
                  </a:cubicBezTo>
                  <a:cubicBezTo>
                    <a:pt x="27" y="6"/>
                    <a:pt x="28" y="8"/>
                    <a:pt x="28" y="10"/>
                  </a:cubicBezTo>
                  <a:lnTo>
                    <a:pt x="28" y="40"/>
                  </a:lnTo>
                  <a:close/>
                  <a:moveTo>
                    <a:pt x="28" y="40"/>
                  </a:moveTo>
                  <a:cubicBezTo>
                    <a:pt x="28" y="40"/>
                    <a:pt x="28" y="40"/>
                    <a:pt x="28"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noEditPoints="1"/>
            </p:cNvSpPr>
            <p:nvPr/>
          </p:nvSpPr>
          <p:spPr bwMode="auto">
            <a:xfrm>
              <a:off x="3435350" y="4005263"/>
              <a:ext cx="39688" cy="82550"/>
            </a:xfrm>
            <a:custGeom>
              <a:avLst/>
              <a:gdLst/>
              <a:ahLst/>
              <a:cxnLst>
                <a:cxn ang="0">
                  <a:pos x="24" y="1"/>
                </a:cxn>
                <a:cxn ang="0">
                  <a:pos x="20" y="1"/>
                </a:cxn>
                <a:cxn ang="0">
                  <a:pos x="2" y="14"/>
                </a:cxn>
                <a:cxn ang="0">
                  <a:pos x="1" y="18"/>
                </a:cxn>
                <a:cxn ang="0">
                  <a:pos x="6" y="19"/>
                </a:cxn>
                <a:cxn ang="0">
                  <a:pos x="19" y="10"/>
                </a:cxn>
                <a:cxn ang="0">
                  <a:pos x="19" y="51"/>
                </a:cxn>
                <a:cxn ang="0">
                  <a:pos x="22" y="54"/>
                </a:cxn>
                <a:cxn ang="0">
                  <a:pos x="26" y="51"/>
                </a:cxn>
                <a:cxn ang="0">
                  <a:pos x="26" y="4"/>
                </a:cxn>
                <a:cxn ang="0">
                  <a:pos x="24" y="1"/>
                </a:cxn>
                <a:cxn ang="0">
                  <a:pos x="24" y="1"/>
                </a:cxn>
                <a:cxn ang="0">
                  <a:pos x="24" y="1"/>
                </a:cxn>
              </a:cxnLst>
              <a:rect l="0" t="0" r="r" b="b"/>
              <a:pathLst>
                <a:path w="26" h="54">
                  <a:moveTo>
                    <a:pt x="24" y="1"/>
                  </a:moveTo>
                  <a:cubicBezTo>
                    <a:pt x="23" y="0"/>
                    <a:pt x="21" y="0"/>
                    <a:pt x="20" y="1"/>
                  </a:cubicBezTo>
                  <a:cubicBezTo>
                    <a:pt x="2" y="14"/>
                    <a:pt x="2" y="14"/>
                    <a:pt x="2" y="14"/>
                  </a:cubicBezTo>
                  <a:cubicBezTo>
                    <a:pt x="1" y="15"/>
                    <a:pt x="0" y="17"/>
                    <a:pt x="1" y="18"/>
                  </a:cubicBezTo>
                  <a:cubicBezTo>
                    <a:pt x="2" y="20"/>
                    <a:pt x="4" y="20"/>
                    <a:pt x="6" y="19"/>
                  </a:cubicBezTo>
                  <a:cubicBezTo>
                    <a:pt x="19" y="10"/>
                    <a:pt x="19" y="10"/>
                    <a:pt x="19" y="10"/>
                  </a:cubicBezTo>
                  <a:cubicBezTo>
                    <a:pt x="19" y="51"/>
                    <a:pt x="19" y="51"/>
                    <a:pt x="19" y="51"/>
                  </a:cubicBezTo>
                  <a:cubicBezTo>
                    <a:pt x="19" y="53"/>
                    <a:pt x="20" y="54"/>
                    <a:pt x="22" y="54"/>
                  </a:cubicBezTo>
                  <a:cubicBezTo>
                    <a:pt x="24" y="54"/>
                    <a:pt x="26" y="53"/>
                    <a:pt x="26" y="51"/>
                  </a:cubicBezTo>
                  <a:cubicBezTo>
                    <a:pt x="26" y="4"/>
                    <a:pt x="26" y="4"/>
                    <a:pt x="26" y="4"/>
                  </a:cubicBezTo>
                  <a:cubicBezTo>
                    <a:pt x="26" y="2"/>
                    <a:pt x="25" y="1"/>
                    <a:pt x="24" y="1"/>
                  </a:cubicBezTo>
                  <a:close/>
                  <a:moveTo>
                    <a:pt x="24" y="1"/>
                  </a:moveTo>
                  <a:cubicBezTo>
                    <a:pt x="24" y="1"/>
                    <a:pt x="24" y="1"/>
                    <a:pt x="24"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noEditPoints="1"/>
            </p:cNvSpPr>
            <p:nvPr/>
          </p:nvSpPr>
          <p:spPr bwMode="auto">
            <a:xfrm>
              <a:off x="3594100" y="4011613"/>
              <a:ext cx="55563" cy="79375"/>
            </a:xfrm>
            <a:custGeom>
              <a:avLst/>
              <a:gdLst/>
              <a:ahLst/>
              <a:cxnLst>
                <a:cxn ang="0">
                  <a:pos x="26" y="0"/>
                </a:cxn>
                <a:cxn ang="0">
                  <a:pos x="10" y="0"/>
                </a:cxn>
                <a:cxn ang="0">
                  <a:pos x="0" y="10"/>
                </a:cxn>
                <a:cxn ang="0">
                  <a:pos x="0" y="41"/>
                </a:cxn>
                <a:cxn ang="0">
                  <a:pos x="10" y="51"/>
                </a:cxn>
                <a:cxn ang="0">
                  <a:pos x="26" y="51"/>
                </a:cxn>
                <a:cxn ang="0">
                  <a:pos x="36" y="41"/>
                </a:cxn>
                <a:cxn ang="0">
                  <a:pos x="36" y="10"/>
                </a:cxn>
                <a:cxn ang="0">
                  <a:pos x="26" y="0"/>
                </a:cxn>
                <a:cxn ang="0">
                  <a:pos x="29" y="41"/>
                </a:cxn>
                <a:cxn ang="0">
                  <a:pos x="26" y="44"/>
                </a:cxn>
                <a:cxn ang="0">
                  <a:pos x="10" y="44"/>
                </a:cxn>
                <a:cxn ang="0">
                  <a:pos x="7" y="41"/>
                </a:cxn>
                <a:cxn ang="0">
                  <a:pos x="7" y="10"/>
                </a:cxn>
                <a:cxn ang="0">
                  <a:pos x="10" y="7"/>
                </a:cxn>
                <a:cxn ang="0">
                  <a:pos x="26" y="7"/>
                </a:cxn>
                <a:cxn ang="0">
                  <a:pos x="29" y="10"/>
                </a:cxn>
                <a:cxn ang="0">
                  <a:pos x="29" y="41"/>
                </a:cxn>
                <a:cxn ang="0">
                  <a:pos x="29" y="41"/>
                </a:cxn>
                <a:cxn ang="0">
                  <a:pos x="29" y="41"/>
                </a:cxn>
              </a:cxnLst>
              <a:rect l="0" t="0" r="r" b="b"/>
              <a:pathLst>
                <a:path w="36" h="51">
                  <a:moveTo>
                    <a:pt x="26" y="0"/>
                  </a:moveTo>
                  <a:cubicBezTo>
                    <a:pt x="10" y="0"/>
                    <a:pt x="10" y="0"/>
                    <a:pt x="10" y="0"/>
                  </a:cubicBezTo>
                  <a:cubicBezTo>
                    <a:pt x="5" y="0"/>
                    <a:pt x="0" y="5"/>
                    <a:pt x="0" y="10"/>
                  </a:cubicBezTo>
                  <a:cubicBezTo>
                    <a:pt x="0" y="41"/>
                    <a:pt x="0" y="41"/>
                    <a:pt x="0" y="41"/>
                  </a:cubicBezTo>
                  <a:cubicBezTo>
                    <a:pt x="0" y="47"/>
                    <a:pt x="5" y="51"/>
                    <a:pt x="10" y="51"/>
                  </a:cubicBezTo>
                  <a:cubicBezTo>
                    <a:pt x="26" y="51"/>
                    <a:pt x="26" y="51"/>
                    <a:pt x="26" y="51"/>
                  </a:cubicBezTo>
                  <a:cubicBezTo>
                    <a:pt x="31" y="51"/>
                    <a:pt x="36" y="47"/>
                    <a:pt x="36" y="41"/>
                  </a:cubicBezTo>
                  <a:cubicBezTo>
                    <a:pt x="36" y="10"/>
                    <a:pt x="36" y="10"/>
                    <a:pt x="36" y="10"/>
                  </a:cubicBezTo>
                  <a:cubicBezTo>
                    <a:pt x="36" y="5"/>
                    <a:pt x="31" y="0"/>
                    <a:pt x="26" y="0"/>
                  </a:cubicBezTo>
                  <a:close/>
                  <a:moveTo>
                    <a:pt x="29" y="41"/>
                  </a:moveTo>
                  <a:cubicBezTo>
                    <a:pt x="29" y="43"/>
                    <a:pt x="27" y="44"/>
                    <a:pt x="26" y="44"/>
                  </a:cubicBezTo>
                  <a:cubicBezTo>
                    <a:pt x="10" y="44"/>
                    <a:pt x="10" y="44"/>
                    <a:pt x="10" y="44"/>
                  </a:cubicBezTo>
                  <a:cubicBezTo>
                    <a:pt x="8" y="44"/>
                    <a:pt x="7" y="43"/>
                    <a:pt x="7" y="41"/>
                  </a:cubicBezTo>
                  <a:cubicBezTo>
                    <a:pt x="7" y="10"/>
                    <a:pt x="7" y="10"/>
                    <a:pt x="7" y="10"/>
                  </a:cubicBezTo>
                  <a:cubicBezTo>
                    <a:pt x="7" y="8"/>
                    <a:pt x="8" y="7"/>
                    <a:pt x="10" y="7"/>
                  </a:cubicBezTo>
                  <a:cubicBezTo>
                    <a:pt x="26" y="7"/>
                    <a:pt x="26" y="7"/>
                    <a:pt x="26" y="7"/>
                  </a:cubicBezTo>
                  <a:cubicBezTo>
                    <a:pt x="27" y="7"/>
                    <a:pt x="29" y="8"/>
                    <a:pt x="29" y="10"/>
                  </a:cubicBezTo>
                  <a:lnTo>
                    <a:pt x="29" y="41"/>
                  </a:lnTo>
                  <a:close/>
                  <a:moveTo>
                    <a:pt x="29" y="41"/>
                  </a:moveTo>
                  <a:cubicBezTo>
                    <a:pt x="29" y="41"/>
                    <a:pt x="29" y="41"/>
                    <a:pt x="29"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noEditPoints="1"/>
            </p:cNvSpPr>
            <p:nvPr/>
          </p:nvSpPr>
          <p:spPr bwMode="auto">
            <a:xfrm>
              <a:off x="3819525" y="3806825"/>
              <a:ext cx="28575" cy="41275"/>
            </a:xfrm>
            <a:custGeom>
              <a:avLst/>
              <a:gdLst/>
              <a:ahLst/>
              <a:cxnLst>
                <a:cxn ang="0">
                  <a:pos x="14" y="0"/>
                </a:cxn>
                <a:cxn ang="0">
                  <a:pos x="6" y="0"/>
                </a:cxn>
                <a:cxn ang="0">
                  <a:pos x="0" y="5"/>
                </a:cxn>
                <a:cxn ang="0">
                  <a:pos x="0" y="21"/>
                </a:cxn>
                <a:cxn ang="0">
                  <a:pos x="6" y="26"/>
                </a:cxn>
                <a:cxn ang="0">
                  <a:pos x="14" y="26"/>
                </a:cxn>
                <a:cxn ang="0">
                  <a:pos x="19" y="21"/>
                </a:cxn>
                <a:cxn ang="0">
                  <a:pos x="19" y="5"/>
                </a:cxn>
                <a:cxn ang="0">
                  <a:pos x="14" y="0"/>
                </a:cxn>
                <a:cxn ang="0">
                  <a:pos x="16" y="21"/>
                </a:cxn>
                <a:cxn ang="0">
                  <a:pos x="14" y="23"/>
                </a:cxn>
                <a:cxn ang="0">
                  <a:pos x="6" y="23"/>
                </a:cxn>
                <a:cxn ang="0">
                  <a:pos x="4" y="21"/>
                </a:cxn>
                <a:cxn ang="0">
                  <a:pos x="4" y="5"/>
                </a:cxn>
                <a:cxn ang="0">
                  <a:pos x="6" y="3"/>
                </a:cxn>
                <a:cxn ang="0">
                  <a:pos x="14" y="3"/>
                </a:cxn>
                <a:cxn ang="0">
                  <a:pos x="16" y="5"/>
                </a:cxn>
                <a:cxn ang="0">
                  <a:pos x="16" y="21"/>
                </a:cxn>
                <a:cxn ang="0">
                  <a:pos x="16" y="21"/>
                </a:cxn>
                <a:cxn ang="0">
                  <a:pos x="16" y="21"/>
                </a:cxn>
              </a:cxnLst>
              <a:rect l="0" t="0" r="r" b="b"/>
              <a:pathLst>
                <a:path w="19" h="26">
                  <a:moveTo>
                    <a:pt x="14" y="0"/>
                  </a:moveTo>
                  <a:cubicBezTo>
                    <a:pt x="6" y="0"/>
                    <a:pt x="6" y="0"/>
                    <a:pt x="6" y="0"/>
                  </a:cubicBezTo>
                  <a:cubicBezTo>
                    <a:pt x="3" y="0"/>
                    <a:pt x="0" y="2"/>
                    <a:pt x="0" y="5"/>
                  </a:cubicBezTo>
                  <a:cubicBezTo>
                    <a:pt x="0" y="21"/>
                    <a:pt x="0" y="21"/>
                    <a:pt x="0" y="21"/>
                  </a:cubicBezTo>
                  <a:cubicBezTo>
                    <a:pt x="0" y="24"/>
                    <a:pt x="3" y="26"/>
                    <a:pt x="6" y="26"/>
                  </a:cubicBezTo>
                  <a:cubicBezTo>
                    <a:pt x="14" y="26"/>
                    <a:pt x="14" y="26"/>
                    <a:pt x="14" y="26"/>
                  </a:cubicBezTo>
                  <a:cubicBezTo>
                    <a:pt x="17" y="26"/>
                    <a:pt x="19" y="24"/>
                    <a:pt x="19" y="21"/>
                  </a:cubicBezTo>
                  <a:cubicBezTo>
                    <a:pt x="19" y="5"/>
                    <a:pt x="19" y="5"/>
                    <a:pt x="19" y="5"/>
                  </a:cubicBezTo>
                  <a:cubicBezTo>
                    <a:pt x="19" y="2"/>
                    <a:pt x="17" y="0"/>
                    <a:pt x="14" y="0"/>
                  </a:cubicBezTo>
                  <a:close/>
                  <a:moveTo>
                    <a:pt x="16" y="21"/>
                  </a:moveTo>
                  <a:cubicBezTo>
                    <a:pt x="16" y="22"/>
                    <a:pt x="15" y="23"/>
                    <a:pt x="14" y="23"/>
                  </a:cubicBezTo>
                  <a:cubicBezTo>
                    <a:pt x="6" y="23"/>
                    <a:pt x="6" y="23"/>
                    <a:pt x="6" y="23"/>
                  </a:cubicBezTo>
                  <a:cubicBezTo>
                    <a:pt x="5" y="23"/>
                    <a:pt x="4" y="22"/>
                    <a:pt x="4" y="21"/>
                  </a:cubicBezTo>
                  <a:cubicBezTo>
                    <a:pt x="4" y="5"/>
                    <a:pt x="4" y="5"/>
                    <a:pt x="4" y="5"/>
                  </a:cubicBezTo>
                  <a:cubicBezTo>
                    <a:pt x="4" y="4"/>
                    <a:pt x="5" y="3"/>
                    <a:pt x="6" y="3"/>
                  </a:cubicBezTo>
                  <a:cubicBezTo>
                    <a:pt x="14" y="3"/>
                    <a:pt x="14" y="3"/>
                    <a:pt x="14" y="3"/>
                  </a:cubicBezTo>
                  <a:cubicBezTo>
                    <a:pt x="15" y="3"/>
                    <a:pt x="16" y="4"/>
                    <a:pt x="16" y="5"/>
                  </a:cubicBezTo>
                  <a:lnTo>
                    <a:pt x="16" y="21"/>
                  </a:lnTo>
                  <a:close/>
                  <a:moveTo>
                    <a:pt x="16" y="21"/>
                  </a:moveTo>
                  <a:cubicBezTo>
                    <a:pt x="16" y="21"/>
                    <a:pt x="16" y="21"/>
                    <a:pt x="16"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3779838" y="3803650"/>
              <a:ext cx="20638" cy="44450"/>
            </a:xfrm>
            <a:custGeom>
              <a:avLst/>
              <a:gdLst/>
              <a:ahLst/>
              <a:cxnLst>
                <a:cxn ang="0">
                  <a:pos x="12" y="0"/>
                </a:cxn>
                <a:cxn ang="0">
                  <a:pos x="11" y="0"/>
                </a:cxn>
                <a:cxn ang="0">
                  <a:pos x="1" y="7"/>
                </a:cxn>
                <a:cxn ang="0">
                  <a:pos x="1" y="9"/>
                </a:cxn>
                <a:cxn ang="0">
                  <a:pos x="3" y="10"/>
                </a:cxn>
                <a:cxn ang="0">
                  <a:pos x="10" y="5"/>
                </a:cxn>
                <a:cxn ang="0">
                  <a:pos x="10" y="26"/>
                </a:cxn>
                <a:cxn ang="0">
                  <a:pos x="12" y="28"/>
                </a:cxn>
                <a:cxn ang="0">
                  <a:pos x="13" y="26"/>
                </a:cxn>
                <a:cxn ang="0">
                  <a:pos x="13" y="2"/>
                </a:cxn>
                <a:cxn ang="0">
                  <a:pos x="12" y="0"/>
                </a:cxn>
                <a:cxn ang="0">
                  <a:pos x="12" y="0"/>
                </a:cxn>
                <a:cxn ang="0">
                  <a:pos x="12" y="0"/>
                </a:cxn>
              </a:cxnLst>
              <a:rect l="0" t="0" r="r" b="b"/>
              <a:pathLst>
                <a:path w="13" h="28">
                  <a:moveTo>
                    <a:pt x="12" y="0"/>
                  </a:moveTo>
                  <a:cubicBezTo>
                    <a:pt x="12" y="0"/>
                    <a:pt x="11" y="0"/>
                    <a:pt x="11" y="0"/>
                  </a:cubicBezTo>
                  <a:cubicBezTo>
                    <a:pt x="1" y="7"/>
                    <a:pt x="1" y="7"/>
                    <a:pt x="1" y="7"/>
                  </a:cubicBezTo>
                  <a:cubicBezTo>
                    <a:pt x="0" y="7"/>
                    <a:pt x="0" y="8"/>
                    <a:pt x="1" y="9"/>
                  </a:cubicBezTo>
                  <a:cubicBezTo>
                    <a:pt x="1" y="10"/>
                    <a:pt x="2" y="10"/>
                    <a:pt x="3" y="10"/>
                  </a:cubicBezTo>
                  <a:cubicBezTo>
                    <a:pt x="10" y="5"/>
                    <a:pt x="10" y="5"/>
                    <a:pt x="10" y="5"/>
                  </a:cubicBezTo>
                  <a:cubicBezTo>
                    <a:pt x="10" y="26"/>
                    <a:pt x="10" y="26"/>
                    <a:pt x="10" y="26"/>
                  </a:cubicBezTo>
                  <a:cubicBezTo>
                    <a:pt x="10" y="27"/>
                    <a:pt x="11" y="28"/>
                    <a:pt x="12" y="28"/>
                  </a:cubicBezTo>
                  <a:cubicBezTo>
                    <a:pt x="13" y="28"/>
                    <a:pt x="13" y="27"/>
                    <a:pt x="13" y="26"/>
                  </a:cubicBezTo>
                  <a:cubicBezTo>
                    <a:pt x="13" y="2"/>
                    <a:pt x="13" y="2"/>
                    <a:pt x="13" y="2"/>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44"/>
            <p:cNvSpPr>
              <a:spLocks noEditPoints="1"/>
            </p:cNvSpPr>
            <p:nvPr/>
          </p:nvSpPr>
          <p:spPr bwMode="auto">
            <a:xfrm>
              <a:off x="3863975" y="3806825"/>
              <a:ext cx="28575" cy="42863"/>
            </a:xfrm>
            <a:custGeom>
              <a:avLst/>
              <a:gdLst/>
              <a:ahLst/>
              <a:cxnLst>
                <a:cxn ang="0">
                  <a:pos x="19" y="6"/>
                </a:cxn>
                <a:cxn ang="0">
                  <a:pos x="13" y="0"/>
                </a:cxn>
                <a:cxn ang="0">
                  <a:pos x="5" y="0"/>
                </a:cxn>
                <a:cxn ang="0">
                  <a:pos x="0" y="6"/>
                </a:cxn>
                <a:cxn ang="0">
                  <a:pos x="0" y="22"/>
                </a:cxn>
                <a:cxn ang="0">
                  <a:pos x="5" y="27"/>
                </a:cxn>
                <a:cxn ang="0">
                  <a:pos x="13" y="27"/>
                </a:cxn>
                <a:cxn ang="0">
                  <a:pos x="19" y="22"/>
                </a:cxn>
                <a:cxn ang="0">
                  <a:pos x="19" y="6"/>
                </a:cxn>
                <a:cxn ang="0">
                  <a:pos x="15" y="22"/>
                </a:cxn>
                <a:cxn ang="0">
                  <a:pos x="13" y="24"/>
                </a:cxn>
                <a:cxn ang="0">
                  <a:pos x="5" y="24"/>
                </a:cxn>
                <a:cxn ang="0">
                  <a:pos x="4" y="22"/>
                </a:cxn>
                <a:cxn ang="0">
                  <a:pos x="4" y="6"/>
                </a:cxn>
                <a:cxn ang="0">
                  <a:pos x="5" y="4"/>
                </a:cxn>
                <a:cxn ang="0">
                  <a:pos x="13" y="4"/>
                </a:cxn>
                <a:cxn ang="0">
                  <a:pos x="15" y="6"/>
                </a:cxn>
                <a:cxn ang="0">
                  <a:pos x="15" y="22"/>
                </a:cxn>
                <a:cxn ang="0">
                  <a:pos x="15" y="22"/>
                </a:cxn>
                <a:cxn ang="0">
                  <a:pos x="15" y="22"/>
                </a:cxn>
              </a:cxnLst>
              <a:rect l="0" t="0" r="r" b="b"/>
              <a:pathLst>
                <a:path w="19" h="27">
                  <a:moveTo>
                    <a:pt x="19" y="6"/>
                  </a:moveTo>
                  <a:cubicBezTo>
                    <a:pt x="19" y="3"/>
                    <a:pt x="16" y="0"/>
                    <a:pt x="13" y="0"/>
                  </a:cubicBez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9" y="25"/>
                    <a:pt x="19" y="22"/>
                  </a:cubicBezTo>
                  <a:lnTo>
                    <a:pt x="19" y="6"/>
                  </a:lnTo>
                  <a:close/>
                  <a:moveTo>
                    <a:pt x="15" y="22"/>
                  </a:moveTo>
                  <a:cubicBezTo>
                    <a:pt x="15" y="23"/>
                    <a:pt x="14" y="24"/>
                    <a:pt x="13" y="24"/>
                  </a:cubicBezTo>
                  <a:cubicBezTo>
                    <a:pt x="5" y="24"/>
                    <a:pt x="5" y="24"/>
                    <a:pt x="5" y="24"/>
                  </a:cubicBezTo>
                  <a:cubicBezTo>
                    <a:pt x="4" y="24"/>
                    <a:pt x="4" y="23"/>
                    <a:pt x="4" y="22"/>
                  </a:cubicBezTo>
                  <a:cubicBezTo>
                    <a:pt x="4" y="6"/>
                    <a:pt x="4" y="6"/>
                    <a:pt x="4" y="6"/>
                  </a:cubicBezTo>
                  <a:cubicBezTo>
                    <a:pt x="4"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5"/>
            <p:cNvSpPr>
              <a:spLocks noEditPoints="1"/>
            </p:cNvSpPr>
            <p:nvPr/>
          </p:nvSpPr>
          <p:spPr bwMode="auto">
            <a:xfrm>
              <a:off x="3903663" y="3805238"/>
              <a:ext cx="20638" cy="44450"/>
            </a:xfrm>
            <a:custGeom>
              <a:avLst/>
              <a:gdLst/>
              <a:ahLst/>
              <a:cxnLst>
                <a:cxn ang="0">
                  <a:pos x="12" y="0"/>
                </a:cxn>
                <a:cxn ang="0">
                  <a:pos x="11" y="0"/>
                </a:cxn>
                <a:cxn ang="0">
                  <a:pos x="1" y="7"/>
                </a:cxn>
                <a:cxn ang="0">
                  <a:pos x="1" y="9"/>
                </a:cxn>
                <a:cxn ang="0">
                  <a:pos x="3" y="9"/>
                </a:cxn>
                <a:cxn ang="0">
                  <a:pos x="10" y="5"/>
                </a:cxn>
                <a:cxn ang="0">
                  <a:pos x="10" y="26"/>
                </a:cxn>
                <a:cxn ang="0">
                  <a:pos x="12" y="28"/>
                </a:cxn>
                <a:cxn ang="0">
                  <a:pos x="13" y="26"/>
                </a:cxn>
                <a:cxn ang="0">
                  <a:pos x="13" y="1"/>
                </a:cxn>
                <a:cxn ang="0">
                  <a:pos x="12" y="0"/>
                </a:cxn>
                <a:cxn ang="0">
                  <a:pos x="12" y="0"/>
                </a:cxn>
                <a:cxn ang="0">
                  <a:pos x="12" y="0"/>
                </a:cxn>
              </a:cxnLst>
              <a:rect l="0" t="0" r="r" b="b"/>
              <a:pathLst>
                <a:path w="13" h="28">
                  <a:moveTo>
                    <a:pt x="12" y="0"/>
                  </a:moveTo>
                  <a:cubicBezTo>
                    <a:pt x="12" y="0"/>
                    <a:pt x="11" y="0"/>
                    <a:pt x="11" y="0"/>
                  </a:cubicBezTo>
                  <a:cubicBezTo>
                    <a:pt x="1" y="7"/>
                    <a:pt x="1" y="7"/>
                    <a:pt x="1" y="7"/>
                  </a:cubicBezTo>
                  <a:cubicBezTo>
                    <a:pt x="0" y="7"/>
                    <a:pt x="0" y="8"/>
                    <a:pt x="1" y="9"/>
                  </a:cubicBezTo>
                  <a:cubicBezTo>
                    <a:pt x="1" y="10"/>
                    <a:pt x="2" y="10"/>
                    <a:pt x="3" y="9"/>
                  </a:cubicBezTo>
                  <a:cubicBezTo>
                    <a:pt x="10" y="5"/>
                    <a:pt x="10" y="5"/>
                    <a:pt x="10" y="5"/>
                  </a:cubicBezTo>
                  <a:cubicBezTo>
                    <a:pt x="10" y="26"/>
                    <a:pt x="10" y="26"/>
                    <a:pt x="10" y="26"/>
                  </a:cubicBezTo>
                  <a:cubicBezTo>
                    <a:pt x="10" y="27"/>
                    <a:pt x="11" y="28"/>
                    <a:pt x="12" y="28"/>
                  </a:cubicBezTo>
                  <a:cubicBezTo>
                    <a:pt x="12" y="28"/>
                    <a:pt x="13" y="27"/>
                    <a:pt x="13" y="26"/>
                  </a:cubicBezTo>
                  <a:cubicBezTo>
                    <a:pt x="13" y="1"/>
                    <a:pt x="13" y="1"/>
                    <a:pt x="13" y="1"/>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6"/>
            <p:cNvSpPr>
              <a:spLocks noEditPoints="1"/>
            </p:cNvSpPr>
            <p:nvPr/>
          </p:nvSpPr>
          <p:spPr bwMode="auto">
            <a:xfrm>
              <a:off x="3813175" y="3865563"/>
              <a:ext cx="28575" cy="39688"/>
            </a:xfrm>
            <a:custGeom>
              <a:avLst/>
              <a:gdLst/>
              <a:ahLst/>
              <a:cxnLst>
                <a:cxn ang="0">
                  <a:pos x="6" y="26"/>
                </a:cxn>
                <a:cxn ang="0">
                  <a:pos x="14" y="26"/>
                </a:cxn>
                <a:cxn ang="0">
                  <a:pos x="19" y="21"/>
                </a:cxn>
                <a:cxn ang="0">
                  <a:pos x="19" y="5"/>
                </a:cxn>
                <a:cxn ang="0">
                  <a:pos x="14" y="0"/>
                </a:cxn>
                <a:cxn ang="0">
                  <a:pos x="6" y="0"/>
                </a:cxn>
                <a:cxn ang="0">
                  <a:pos x="0" y="5"/>
                </a:cxn>
                <a:cxn ang="0">
                  <a:pos x="0" y="21"/>
                </a:cxn>
                <a:cxn ang="0">
                  <a:pos x="6" y="26"/>
                </a:cxn>
                <a:cxn ang="0">
                  <a:pos x="4" y="5"/>
                </a:cxn>
                <a:cxn ang="0">
                  <a:pos x="6" y="3"/>
                </a:cxn>
                <a:cxn ang="0">
                  <a:pos x="14" y="3"/>
                </a:cxn>
                <a:cxn ang="0">
                  <a:pos x="15" y="5"/>
                </a:cxn>
                <a:cxn ang="0">
                  <a:pos x="15" y="21"/>
                </a:cxn>
                <a:cxn ang="0">
                  <a:pos x="14" y="23"/>
                </a:cxn>
                <a:cxn ang="0">
                  <a:pos x="6" y="23"/>
                </a:cxn>
                <a:cxn ang="0">
                  <a:pos x="4" y="21"/>
                </a:cxn>
                <a:cxn ang="0">
                  <a:pos x="4" y="5"/>
                </a:cxn>
                <a:cxn ang="0">
                  <a:pos x="4" y="5"/>
                </a:cxn>
                <a:cxn ang="0">
                  <a:pos x="4" y="5"/>
                </a:cxn>
              </a:cxnLst>
              <a:rect l="0" t="0" r="r" b="b"/>
              <a:pathLst>
                <a:path w="19" h="26">
                  <a:moveTo>
                    <a:pt x="6" y="26"/>
                  </a:moveTo>
                  <a:cubicBezTo>
                    <a:pt x="14" y="26"/>
                    <a:pt x="14" y="26"/>
                    <a:pt x="14" y="26"/>
                  </a:cubicBezTo>
                  <a:cubicBezTo>
                    <a:pt x="17" y="26"/>
                    <a:pt x="19" y="24"/>
                    <a:pt x="19" y="21"/>
                  </a:cubicBezTo>
                  <a:cubicBezTo>
                    <a:pt x="19" y="5"/>
                    <a:pt x="19" y="5"/>
                    <a:pt x="19" y="5"/>
                  </a:cubicBezTo>
                  <a:cubicBezTo>
                    <a:pt x="19" y="2"/>
                    <a:pt x="17" y="0"/>
                    <a:pt x="14" y="0"/>
                  </a:cubicBezTo>
                  <a:cubicBezTo>
                    <a:pt x="6" y="0"/>
                    <a:pt x="6" y="0"/>
                    <a:pt x="6" y="0"/>
                  </a:cubicBezTo>
                  <a:cubicBezTo>
                    <a:pt x="3" y="0"/>
                    <a:pt x="0" y="2"/>
                    <a:pt x="0" y="5"/>
                  </a:cubicBezTo>
                  <a:cubicBezTo>
                    <a:pt x="0" y="21"/>
                    <a:pt x="0" y="21"/>
                    <a:pt x="0" y="21"/>
                  </a:cubicBezTo>
                  <a:cubicBezTo>
                    <a:pt x="0" y="24"/>
                    <a:pt x="3" y="26"/>
                    <a:pt x="6" y="26"/>
                  </a:cubicBezTo>
                  <a:close/>
                  <a:moveTo>
                    <a:pt x="4" y="5"/>
                  </a:moveTo>
                  <a:cubicBezTo>
                    <a:pt x="4" y="4"/>
                    <a:pt x="5" y="3"/>
                    <a:pt x="6" y="3"/>
                  </a:cubicBezTo>
                  <a:cubicBezTo>
                    <a:pt x="14" y="3"/>
                    <a:pt x="14" y="3"/>
                    <a:pt x="14" y="3"/>
                  </a:cubicBezTo>
                  <a:cubicBezTo>
                    <a:pt x="15" y="3"/>
                    <a:pt x="15" y="4"/>
                    <a:pt x="15" y="5"/>
                  </a:cubicBezTo>
                  <a:cubicBezTo>
                    <a:pt x="15" y="21"/>
                    <a:pt x="15" y="21"/>
                    <a:pt x="15" y="21"/>
                  </a:cubicBezTo>
                  <a:cubicBezTo>
                    <a:pt x="15" y="22"/>
                    <a:pt x="15" y="23"/>
                    <a:pt x="14" y="23"/>
                  </a:cubicBezTo>
                  <a:cubicBezTo>
                    <a:pt x="6" y="23"/>
                    <a:pt x="6" y="23"/>
                    <a:pt x="6" y="23"/>
                  </a:cubicBezTo>
                  <a:cubicBezTo>
                    <a:pt x="5" y="23"/>
                    <a:pt x="4" y="22"/>
                    <a:pt x="4" y="21"/>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7"/>
            <p:cNvSpPr>
              <a:spLocks noEditPoints="1"/>
            </p:cNvSpPr>
            <p:nvPr/>
          </p:nvSpPr>
          <p:spPr bwMode="auto">
            <a:xfrm>
              <a:off x="3892550" y="3865563"/>
              <a:ext cx="28575" cy="39688"/>
            </a:xfrm>
            <a:custGeom>
              <a:avLst/>
              <a:gdLst/>
              <a:ahLst/>
              <a:cxnLst>
                <a:cxn ang="0">
                  <a:pos x="18" y="21"/>
                </a:cxn>
                <a:cxn ang="0">
                  <a:pos x="18" y="5"/>
                </a:cxn>
                <a:cxn ang="0">
                  <a:pos x="13" y="0"/>
                </a:cxn>
                <a:cxn ang="0">
                  <a:pos x="5" y="0"/>
                </a:cxn>
                <a:cxn ang="0">
                  <a:pos x="0" y="5"/>
                </a:cxn>
                <a:cxn ang="0">
                  <a:pos x="0" y="21"/>
                </a:cxn>
                <a:cxn ang="0">
                  <a:pos x="5" y="26"/>
                </a:cxn>
                <a:cxn ang="0">
                  <a:pos x="13" y="26"/>
                </a:cxn>
                <a:cxn ang="0">
                  <a:pos x="18" y="21"/>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8" y="21"/>
                  </a:moveTo>
                  <a:cubicBezTo>
                    <a:pt x="18" y="5"/>
                    <a:pt x="18" y="5"/>
                    <a:pt x="18" y="5"/>
                  </a:cubicBez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8"/>
            <p:cNvSpPr>
              <a:spLocks noEditPoints="1"/>
            </p:cNvSpPr>
            <p:nvPr/>
          </p:nvSpPr>
          <p:spPr bwMode="auto">
            <a:xfrm>
              <a:off x="3852863" y="3862388"/>
              <a:ext cx="22225" cy="42863"/>
            </a:xfrm>
            <a:custGeom>
              <a:avLst/>
              <a:gdLst/>
              <a:ahLst/>
              <a:cxnLst>
                <a:cxn ang="0">
                  <a:pos x="13" y="0"/>
                </a:cxn>
                <a:cxn ang="0">
                  <a:pos x="11" y="0"/>
                </a:cxn>
                <a:cxn ang="0">
                  <a:pos x="1" y="7"/>
                </a:cxn>
                <a:cxn ang="0">
                  <a:pos x="1" y="9"/>
                </a:cxn>
                <a:cxn ang="0">
                  <a:pos x="3" y="10"/>
                </a:cxn>
                <a:cxn ang="0">
                  <a:pos x="10" y="5"/>
                </a:cxn>
                <a:cxn ang="0">
                  <a:pos x="10" y="27"/>
                </a:cxn>
                <a:cxn ang="0">
                  <a:pos x="12" y="28"/>
                </a:cxn>
                <a:cxn ang="0">
                  <a:pos x="14" y="27"/>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0" y="8"/>
                    <a:pt x="0" y="9"/>
                    <a:pt x="1" y="9"/>
                  </a:cubicBezTo>
                  <a:cubicBezTo>
                    <a:pt x="1" y="10"/>
                    <a:pt x="2" y="10"/>
                    <a:pt x="3" y="10"/>
                  </a:cubicBezTo>
                  <a:cubicBezTo>
                    <a:pt x="10" y="5"/>
                    <a:pt x="10" y="5"/>
                    <a:pt x="10" y="5"/>
                  </a:cubicBezTo>
                  <a:cubicBezTo>
                    <a:pt x="10" y="27"/>
                    <a:pt x="10" y="27"/>
                    <a:pt x="10" y="27"/>
                  </a:cubicBezTo>
                  <a:cubicBezTo>
                    <a:pt x="10" y="28"/>
                    <a:pt x="11" y="28"/>
                    <a:pt x="12" y="28"/>
                  </a:cubicBezTo>
                  <a:cubicBezTo>
                    <a:pt x="13" y="28"/>
                    <a:pt x="14" y="28"/>
                    <a:pt x="14" y="27"/>
                  </a:cubicBezTo>
                  <a:cubicBezTo>
                    <a:pt x="14" y="2"/>
                    <a:pt x="14" y="2"/>
                    <a:pt x="14" y="2"/>
                  </a:cubicBezTo>
                  <a:cubicBezTo>
                    <a:pt x="14" y="1"/>
                    <a:pt x="13" y="1"/>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9"/>
            <p:cNvSpPr>
              <a:spLocks noEditPoints="1"/>
            </p:cNvSpPr>
            <p:nvPr/>
          </p:nvSpPr>
          <p:spPr bwMode="auto">
            <a:xfrm>
              <a:off x="3811588" y="3917950"/>
              <a:ext cx="28575" cy="41275"/>
            </a:xfrm>
            <a:custGeom>
              <a:avLst/>
              <a:gdLst/>
              <a:ahLst/>
              <a:cxnLst>
                <a:cxn ang="0">
                  <a:pos x="0" y="22"/>
                </a:cxn>
                <a:cxn ang="0">
                  <a:pos x="6" y="27"/>
                </a:cxn>
                <a:cxn ang="0">
                  <a:pos x="14" y="27"/>
                </a:cxn>
                <a:cxn ang="0">
                  <a:pos x="19" y="22"/>
                </a:cxn>
                <a:cxn ang="0">
                  <a:pos x="19" y="5"/>
                </a:cxn>
                <a:cxn ang="0">
                  <a:pos x="14" y="0"/>
                </a:cxn>
                <a:cxn ang="0">
                  <a:pos x="6" y="0"/>
                </a:cxn>
                <a:cxn ang="0">
                  <a:pos x="0" y="5"/>
                </a:cxn>
                <a:cxn ang="0">
                  <a:pos x="0" y="22"/>
                </a:cxn>
                <a:cxn ang="0">
                  <a:pos x="4" y="5"/>
                </a:cxn>
                <a:cxn ang="0">
                  <a:pos x="6" y="4"/>
                </a:cxn>
                <a:cxn ang="0">
                  <a:pos x="14" y="4"/>
                </a:cxn>
                <a:cxn ang="0">
                  <a:pos x="15" y="5"/>
                </a:cxn>
                <a:cxn ang="0">
                  <a:pos x="15" y="22"/>
                </a:cxn>
                <a:cxn ang="0">
                  <a:pos x="14" y="23"/>
                </a:cxn>
                <a:cxn ang="0">
                  <a:pos x="6" y="23"/>
                </a:cxn>
                <a:cxn ang="0">
                  <a:pos x="4" y="22"/>
                </a:cxn>
                <a:cxn ang="0">
                  <a:pos x="4" y="5"/>
                </a:cxn>
                <a:cxn ang="0">
                  <a:pos x="4" y="5"/>
                </a:cxn>
                <a:cxn ang="0">
                  <a:pos x="4" y="5"/>
                </a:cxn>
              </a:cxnLst>
              <a:rect l="0" t="0" r="r" b="b"/>
              <a:pathLst>
                <a:path w="19" h="27">
                  <a:moveTo>
                    <a:pt x="0" y="22"/>
                  </a:moveTo>
                  <a:cubicBezTo>
                    <a:pt x="0" y="24"/>
                    <a:pt x="3" y="27"/>
                    <a:pt x="6" y="27"/>
                  </a:cubicBezTo>
                  <a:cubicBezTo>
                    <a:pt x="14" y="27"/>
                    <a:pt x="14" y="27"/>
                    <a:pt x="14" y="27"/>
                  </a:cubicBezTo>
                  <a:cubicBezTo>
                    <a:pt x="17" y="27"/>
                    <a:pt x="19" y="24"/>
                    <a:pt x="19" y="22"/>
                  </a:cubicBezTo>
                  <a:cubicBezTo>
                    <a:pt x="19" y="5"/>
                    <a:pt x="19" y="5"/>
                    <a:pt x="19" y="5"/>
                  </a:cubicBezTo>
                  <a:cubicBezTo>
                    <a:pt x="19" y="2"/>
                    <a:pt x="17" y="0"/>
                    <a:pt x="14" y="0"/>
                  </a:cubicBezTo>
                  <a:cubicBezTo>
                    <a:pt x="6" y="0"/>
                    <a:pt x="6" y="0"/>
                    <a:pt x="6" y="0"/>
                  </a:cubicBezTo>
                  <a:cubicBezTo>
                    <a:pt x="3" y="0"/>
                    <a:pt x="0" y="2"/>
                    <a:pt x="0" y="5"/>
                  </a:cubicBezTo>
                  <a:lnTo>
                    <a:pt x="0" y="22"/>
                  </a:lnTo>
                  <a:close/>
                  <a:moveTo>
                    <a:pt x="4" y="5"/>
                  </a:moveTo>
                  <a:cubicBezTo>
                    <a:pt x="4" y="4"/>
                    <a:pt x="5" y="4"/>
                    <a:pt x="6" y="4"/>
                  </a:cubicBezTo>
                  <a:cubicBezTo>
                    <a:pt x="14" y="4"/>
                    <a:pt x="14" y="4"/>
                    <a:pt x="14" y="4"/>
                  </a:cubicBezTo>
                  <a:cubicBezTo>
                    <a:pt x="15" y="4"/>
                    <a:pt x="15" y="4"/>
                    <a:pt x="15" y="5"/>
                  </a:cubicBezTo>
                  <a:cubicBezTo>
                    <a:pt x="15" y="22"/>
                    <a:pt x="15" y="22"/>
                    <a:pt x="15" y="22"/>
                  </a:cubicBezTo>
                  <a:cubicBezTo>
                    <a:pt x="15" y="23"/>
                    <a:pt x="15" y="23"/>
                    <a:pt x="14" y="23"/>
                  </a:cubicBezTo>
                  <a:cubicBezTo>
                    <a:pt x="6" y="23"/>
                    <a:pt x="6" y="23"/>
                    <a:pt x="6" y="23"/>
                  </a:cubicBezTo>
                  <a:cubicBezTo>
                    <a:pt x="5" y="23"/>
                    <a:pt x="4" y="23"/>
                    <a:pt x="4" y="22"/>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0"/>
            <p:cNvSpPr>
              <a:spLocks noEditPoints="1"/>
            </p:cNvSpPr>
            <p:nvPr/>
          </p:nvSpPr>
          <p:spPr bwMode="auto">
            <a:xfrm>
              <a:off x="3856038" y="3919538"/>
              <a:ext cx="28575" cy="41275"/>
            </a:xfrm>
            <a:custGeom>
              <a:avLst/>
              <a:gdLst/>
              <a:ahLst/>
              <a:cxnLst>
                <a:cxn ang="0">
                  <a:pos x="0" y="5"/>
                </a:cxn>
                <a:cxn ang="0">
                  <a:pos x="0" y="21"/>
                </a:cxn>
                <a:cxn ang="0">
                  <a:pos x="5" y="27"/>
                </a:cxn>
                <a:cxn ang="0">
                  <a:pos x="13" y="27"/>
                </a:cxn>
                <a:cxn ang="0">
                  <a:pos x="19" y="21"/>
                </a:cxn>
                <a:cxn ang="0">
                  <a:pos x="19" y="5"/>
                </a:cxn>
                <a:cxn ang="0">
                  <a:pos x="13" y="0"/>
                </a:cxn>
                <a:cxn ang="0">
                  <a:pos x="5" y="0"/>
                </a:cxn>
                <a:cxn ang="0">
                  <a:pos x="0" y="5"/>
                </a:cxn>
                <a:cxn ang="0">
                  <a:pos x="15" y="5"/>
                </a:cxn>
                <a:cxn ang="0">
                  <a:pos x="15" y="21"/>
                </a:cxn>
                <a:cxn ang="0">
                  <a:pos x="13" y="23"/>
                </a:cxn>
                <a:cxn ang="0">
                  <a:pos x="5" y="23"/>
                </a:cxn>
                <a:cxn ang="0">
                  <a:pos x="4" y="21"/>
                </a:cxn>
                <a:cxn ang="0">
                  <a:pos x="4" y="5"/>
                </a:cxn>
                <a:cxn ang="0">
                  <a:pos x="5" y="3"/>
                </a:cxn>
                <a:cxn ang="0">
                  <a:pos x="13" y="3"/>
                </a:cxn>
                <a:cxn ang="0">
                  <a:pos x="15" y="5"/>
                </a:cxn>
                <a:cxn ang="0">
                  <a:pos x="15" y="5"/>
                </a:cxn>
                <a:cxn ang="0">
                  <a:pos x="15" y="5"/>
                </a:cxn>
              </a:cxnLst>
              <a:rect l="0" t="0" r="r" b="b"/>
              <a:pathLst>
                <a:path w="19" h="27">
                  <a:moveTo>
                    <a:pt x="0" y="5"/>
                  </a:moveTo>
                  <a:cubicBezTo>
                    <a:pt x="0" y="21"/>
                    <a:pt x="0" y="21"/>
                    <a:pt x="0" y="21"/>
                  </a:cubicBezTo>
                  <a:cubicBezTo>
                    <a:pt x="0" y="24"/>
                    <a:pt x="2" y="27"/>
                    <a:pt x="5" y="27"/>
                  </a:cubicBezTo>
                  <a:cubicBezTo>
                    <a:pt x="13" y="27"/>
                    <a:pt x="13" y="27"/>
                    <a:pt x="13" y="27"/>
                  </a:cubicBezTo>
                  <a:cubicBezTo>
                    <a:pt x="16" y="27"/>
                    <a:pt x="19" y="24"/>
                    <a:pt x="19" y="21"/>
                  </a:cubicBezTo>
                  <a:cubicBezTo>
                    <a:pt x="19" y="5"/>
                    <a:pt x="19" y="5"/>
                    <a:pt x="19" y="5"/>
                  </a:cubicBezTo>
                  <a:cubicBezTo>
                    <a:pt x="19" y="2"/>
                    <a:pt x="16" y="0"/>
                    <a:pt x="13" y="0"/>
                  </a:cubicBezTo>
                  <a:cubicBezTo>
                    <a:pt x="5" y="0"/>
                    <a:pt x="5" y="0"/>
                    <a:pt x="5" y="0"/>
                  </a:cubicBezTo>
                  <a:cubicBezTo>
                    <a:pt x="2" y="0"/>
                    <a:pt x="0" y="2"/>
                    <a:pt x="0" y="5"/>
                  </a:cubicBezTo>
                  <a:close/>
                  <a:moveTo>
                    <a:pt x="15" y="5"/>
                  </a:moveTo>
                  <a:cubicBezTo>
                    <a:pt x="15" y="21"/>
                    <a:pt x="15" y="21"/>
                    <a:pt x="15" y="21"/>
                  </a:cubicBezTo>
                  <a:cubicBezTo>
                    <a:pt x="15" y="22"/>
                    <a:pt x="14" y="23"/>
                    <a:pt x="13" y="23"/>
                  </a:cubicBezTo>
                  <a:cubicBezTo>
                    <a:pt x="5" y="23"/>
                    <a:pt x="5" y="23"/>
                    <a:pt x="5" y="23"/>
                  </a:cubicBezTo>
                  <a:cubicBezTo>
                    <a:pt x="4" y="23"/>
                    <a:pt x="4" y="22"/>
                    <a:pt x="4" y="21"/>
                  </a:cubicBezTo>
                  <a:cubicBezTo>
                    <a:pt x="4" y="5"/>
                    <a:pt x="4" y="5"/>
                    <a:pt x="4" y="5"/>
                  </a:cubicBezTo>
                  <a:cubicBezTo>
                    <a:pt x="4" y="4"/>
                    <a:pt x="4" y="3"/>
                    <a:pt x="5" y="3"/>
                  </a:cubicBezTo>
                  <a:cubicBezTo>
                    <a:pt x="13" y="3"/>
                    <a:pt x="13" y="3"/>
                    <a:pt x="13" y="3"/>
                  </a:cubicBezTo>
                  <a:cubicBezTo>
                    <a:pt x="14" y="3"/>
                    <a:pt x="15" y="4"/>
                    <a:pt x="15" y="5"/>
                  </a:cubicBezTo>
                  <a:close/>
                  <a:moveTo>
                    <a:pt x="15" y="5"/>
                  </a:moveTo>
                  <a:cubicBezTo>
                    <a:pt x="15" y="5"/>
                    <a:pt x="15" y="5"/>
                    <a:pt x="15"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1"/>
            <p:cNvSpPr>
              <a:spLocks noEditPoints="1"/>
            </p:cNvSpPr>
            <p:nvPr/>
          </p:nvSpPr>
          <p:spPr bwMode="auto">
            <a:xfrm>
              <a:off x="3895725" y="3916363"/>
              <a:ext cx="20638" cy="44450"/>
            </a:xfrm>
            <a:custGeom>
              <a:avLst/>
              <a:gdLst/>
              <a:ahLst/>
              <a:cxnLst>
                <a:cxn ang="0">
                  <a:pos x="11" y="29"/>
                </a:cxn>
                <a:cxn ang="0">
                  <a:pos x="13" y="27"/>
                </a:cxn>
                <a:cxn ang="0">
                  <a:pos x="13" y="2"/>
                </a:cxn>
                <a:cxn ang="0">
                  <a:pos x="12" y="0"/>
                </a:cxn>
                <a:cxn ang="0">
                  <a:pos x="10" y="1"/>
                </a:cxn>
                <a:cxn ang="0">
                  <a:pos x="1" y="7"/>
                </a:cxn>
                <a:cxn ang="0">
                  <a:pos x="0" y="10"/>
                </a:cxn>
                <a:cxn ang="0">
                  <a:pos x="3" y="10"/>
                </a:cxn>
                <a:cxn ang="0">
                  <a:pos x="10" y="5"/>
                </a:cxn>
                <a:cxn ang="0">
                  <a:pos x="10" y="27"/>
                </a:cxn>
                <a:cxn ang="0">
                  <a:pos x="11" y="29"/>
                </a:cxn>
                <a:cxn ang="0">
                  <a:pos x="11" y="29"/>
                </a:cxn>
                <a:cxn ang="0">
                  <a:pos x="11" y="29"/>
                </a:cxn>
              </a:cxnLst>
              <a:rect l="0" t="0" r="r" b="b"/>
              <a:pathLst>
                <a:path w="13" h="29">
                  <a:moveTo>
                    <a:pt x="11" y="29"/>
                  </a:moveTo>
                  <a:cubicBezTo>
                    <a:pt x="12" y="29"/>
                    <a:pt x="13" y="28"/>
                    <a:pt x="13" y="27"/>
                  </a:cubicBezTo>
                  <a:cubicBezTo>
                    <a:pt x="13" y="2"/>
                    <a:pt x="13" y="2"/>
                    <a:pt x="13" y="2"/>
                  </a:cubicBezTo>
                  <a:cubicBezTo>
                    <a:pt x="13" y="1"/>
                    <a:pt x="13" y="1"/>
                    <a:pt x="12" y="0"/>
                  </a:cubicBezTo>
                  <a:cubicBezTo>
                    <a:pt x="12" y="0"/>
                    <a:pt x="11" y="0"/>
                    <a:pt x="10" y="1"/>
                  </a:cubicBezTo>
                  <a:cubicBezTo>
                    <a:pt x="1" y="7"/>
                    <a:pt x="1" y="7"/>
                    <a:pt x="1" y="7"/>
                  </a:cubicBezTo>
                  <a:cubicBezTo>
                    <a:pt x="0" y="8"/>
                    <a:pt x="0" y="9"/>
                    <a:pt x="0" y="10"/>
                  </a:cubicBezTo>
                  <a:cubicBezTo>
                    <a:pt x="1" y="10"/>
                    <a:pt x="2" y="11"/>
                    <a:pt x="3" y="10"/>
                  </a:cubicBezTo>
                  <a:cubicBezTo>
                    <a:pt x="10" y="5"/>
                    <a:pt x="10" y="5"/>
                    <a:pt x="10" y="5"/>
                  </a:cubicBezTo>
                  <a:cubicBezTo>
                    <a:pt x="10" y="27"/>
                    <a:pt x="10" y="27"/>
                    <a:pt x="10" y="27"/>
                  </a:cubicBezTo>
                  <a:cubicBezTo>
                    <a:pt x="10" y="28"/>
                    <a:pt x="10" y="29"/>
                    <a:pt x="11" y="29"/>
                  </a:cubicBezTo>
                  <a:close/>
                  <a:moveTo>
                    <a:pt x="11" y="29"/>
                  </a:moveTo>
                  <a:cubicBezTo>
                    <a:pt x="11" y="29"/>
                    <a:pt x="11" y="29"/>
                    <a:pt x="11"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2"/>
            <p:cNvSpPr>
              <a:spLocks noEditPoints="1"/>
            </p:cNvSpPr>
            <p:nvPr/>
          </p:nvSpPr>
          <p:spPr bwMode="auto">
            <a:xfrm>
              <a:off x="3817938" y="3978275"/>
              <a:ext cx="26988" cy="41275"/>
            </a:xfrm>
            <a:custGeom>
              <a:avLst/>
              <a:gdLst/>
              <a:ahLst/>
              <a:cxnLst>
                <a:cxn ang="0">
                  <a:pos x="13" y="0"/>
                </a:cxn>
                <a:cxn ang="0">
                  <a:pos x="5" y="0"/>
                </a:cxn>
                <a:cxn ang="0">
                  <a:pos x="0" y="5"/>
                </a:cxn>
                <a:cxn ang="0">
                  <a:pos x="0" y="22"/>
                </a:cxn>
                <a:cxn ang="0">
                  <a:pos x="5" y="27"/>
                </a:cxn>
                <a:cxn ang="0">
                  <a:pos x="13" y="27"/>
                </a:cxn>
                <a:cxn ang="0">
                  <a:pos x="18" y="22"/>
                </a:cxn>
                <a:cxn ang="0">
                  <a:pos x="18" y="5"/>
                </a:cxn>
                <a:cxn ang="0">
                  <a:pos x="13" y="0"/>
                </a:cxn>
                <a:cxn ang="0">
                  <a:pos x="15" y="22"/>
                </a:cxn>
                <a:cxn ang="0">
                  <a:pos x="13" y="23"/>
                </a:cxn>
                <a:cxn ang="0">
                  <a:pos x="5" y="23"/>
                </a:cxn>
                <a:cxn ang="0">
                  <a:pos x="3" y="22"/>
                </a:cxn>
                <a:cxn ang="0">
                  <a:pos x="3" y="5"/>
                </a:cxn>
                <a:cxn ang="0">
                  <a:pos x="5" y="4"/>
                </a:cxn>
                <a:cxn ang="0">
                  <a:pos x="13" y="4"/>
                </a:cxn>
                <a:cxn ang="0">
                  <a:pos x="15" y="5"/>
                </a:cxn>
                <a:cxn ang="0">
                  <a:pos x="15" y="22"/>
                </a:cxn>
                <a:cxn ang="0">
                  <a:pos x="15" y="22"/>
                </a:cxn>
                <a:cxn ang="0">
                  <a:pos x="15" y="22"/>
                </a:cxn>
              </a:cxnLst>
              <a:rect l="0" t="0" r="r" b="b"/>
              <a:pathLst>
                <a:path w="18" h="27">
                  <a:moveTo>
                    <a:pt x="13" y="0"/>
                  </a:moveTo>
                  <a:cubicBezTo>
                    <a:pt x="5" y="0"/>
                    <a:pt x="5" y="0"/>
                    <a:pt x="5" y="0"/>
                  </a:cubicBezTo>
                  <a:cubicBezTo>
                    <a:pt x="2" y="0"/>
                    <a:pt x="0" y="2"/>
                    <a:pt x="0" y="5"/>
                  </a:cubicBezTo>
                  <a:cubicBezTo>
                    <a:pt x="0" y="22"/>
                    <a:pt x="0" y="22"/>
                    <a:pt x="0" y="22"/>
                  </a:cubicBezTo>
                  <a:cubicBezTo>
                    <a:pt x="0" y="24"/>
                    <a:pt x="2" y="27"/>
                    <a:pt x="5" y="27"/>
                  </a:cubicBezTo>
                  <a:cubicBezTo>
                    <a:pt x="13" y="27"/>
                    <a:pt x="13" y="27"/>
                    <a:pt x="13" y="27"/>
                  </a:cubicBezTo>
                  <a:cubicBezTo>
                    <a:pt x="16" y="27"/>
                    <a:pt x="18" y="24"/>
                    <a:pt x="18" y="22"/>
                  </a:cubicBezTo>
                  <a:cubicBezTo>
                    <a:pt x="18" y="5"/>
                    <a:pt x="18" y="5"/>
                    <a:pt x="18" y="5"/>
                  </a:cubicBezTo>
                  <a:cubicBezTo>
                    <a:pt x="18" y="2"/>
                    <a:pt x="16" y="0"/>
                    <a:pt x="13" y="0"/>
                  </a:cubicBezTo>
                  <a:close/>
                  <a:moveTo>
                    <a:pt x="15" y="22"/>
                  </a:moveTo>
                  <a:cubicBezTo>
                    <a:pt x="15" y="22"/>
                    <a:pt x="14" y="23"/>
                    <a:pt x="13" y="23"/>
                  </a:cubicBezTo>
                  <a:cubicBezTo>
                    <a:pt x="5" y="23"/>
                    <a:pt x="5" y="23"/>
                    <a:pt x="5" y="23"/>
                  </a:cubicBezTo>
                  <a:cubicBezTo>
                    <a:pt x="4" y="23"/>
                    <a:pt x="3" y="22"/>
                    <a:pt x="3" y="22"/>
                  </a:cubicBezTo>
                  <a:cubicBezTo>
                    <a:pt x="3" y="5"/>
                    <a:pt x="3" y="5"/>
                    <a:pt x="3" y="5"/>
                  </a:cubicBezTo>
                  <a:cubicBezTo>
                    <a:pt x="3" y="4"/>
                    <a:pt x="4" y="4"/>
                    <a:pt x="5" y="4"/>
                  </a:cubicBezTo>
                  <a:cubicBezTo>
                    <a:pt x="13" y="4"/>
                    <a:pt x="13" y="4"/>
                    <a:pt x="13" y="4"/>
                  </a:cubicBezTo>
                  <a:cubicBezTo>
                    <a:pt x="14"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3"/>
            <p:cNvSpPr>
              <a:spLocks noEditPoints="1"/>
            </p:cNvSpPr>
            <p:nvPr/>
          </p:nvSpPr>
          <p:spPr bwMode="auto">
            <a:xfrm>
              <a:off x="3862388" y="3979863"/>
              <a:ext cx="26988" cy="41275"/>
            </a:xfrm>
            <a:custGeom>
              <a:avLst/>
              <a:gdLst/>
              <a:ahLst/>
              <a:cxnLst>
                <a:cxn ang="0">
                  <a:pos x="13" y="0"/>
                </a:cxn>
                <a:cxn ang="0">
                  <a:pos x="5" y="0"/>
                </a:cxn>
                <a:cxn ang="0">
                  <a:pos x="0" y="5"/>
                </a:cxn>
                <a:cxn ang="0">
                  <a:pos x="0" y="21"/>
                </a:cxn>
                <a:cxn ang="0">
                  <a:pos x="5" y="27"/>
                </a:cxn>
                <a:cxn ang="0">
                  <a:pos x="13" y="27"/>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7">
                  <a:moveTo>
                    <a:pt x="13" y="0"/>
                  </a:moveTo>
                  <a:cubicBezTo>
                    <a:pt x="5" y="0"/>
                    <a:pt x="5" y="0"/>
                    <a:pt x="5" y="0"/>
                  </a:cubicBezTo>
                  <a:cubicBezTo>
                    <a:pt x="2" y="0"/>
                    <a:pt x="0" y="2"/>
                    <a:pt x="0" y="5"/>
                  </a:cubicBezTo>
                  <a:cubicBezTo>
                    <a:pt x="0" y="21"/>
                    <a:pt x="0" y="21"/>
                    <a:pt x="0" y="21"/>
                  </a:cubicBezTo>
                  <a:cubicBezTo>
                    <a:pt x="0" y="24"/>
                    <a:pt x="2" y="27"/>
                    <a:pt x="5" y="27"/>
                  </a:cubicBezTo>
                  <a:cubicBezTo>
                    <a:pt x="13" y="27"/>
                    <a:pt x="13" y="27"/>
                    <a:pt x="13" y="27"/>
                  </a:cubicBezTo>
                  <a:cubicBezTo>
                    <a:pt x="16" y="27"/>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4"/>
            <p:cNvSpPr>
              <a:spLocks noEditPoints="1"/>
            </p:cNvSpPr>
            <p:nvPr/>
          </p:nvSpPr>
          <p:spPr bwMode="auto">
            <a:xfrm>
              <a:off x="3900488" y="3976688"/>
              <a:ext cx="22225" cy="44450"/>
            </a:xfrm>
            <a:custGeom>
              <a:avLst/>
              <a:gdLst/>
              <a:ahLst/>
              <a:cxnLst>
                <a:cxn ang="0">
                  <a:pos x="13" y="0"/>
                </a:cxn>
                <a:cxn ang="0">
                  <a:pos x="11" y="1"/>
                </a:cxn>
                <a:cxn ang="0">
                  <a:pos x="1" y="7"/>
                </a:cxn>
                <a:cxn ang="0">
                  <a:pos x="1" y="10"/>
                </a:cxn>
                <a:cxn ang="0">
                  <a:pos x="3" y="10"/>
                </a:cxn>
                <a:cxn ang="0">
                  <a:pos x="10" y="5"/>
                </a:cxn>
                <a:cxn ang="0">
                  <a:pos x="10" y="27"/>
                </a:cxn>
                <a:cxn ang="0">
                  <a:pos x="12" y="29"/>
                </a:cxn>
                <a:cxn ang="0">
                  <a:pos x="14" y="27"/>
                </a:cxn>
                <a:cxn ang="0">
                  <a:pos x="14" y="2"/>
                </a:cxn>
                <a:cxn ang="0">
                  <a:pos x="13" y="0"/>
                </a:cxn>
                <a:cxn ang="0">
                  <a:pos x="13" y="0"/>
                </a:cxn>
                <a:cxn ang="0">
                  <a:pos x="13" y="0"/>
                </a:cxn>
              </a:cxnLst>
              <a:rect l="0" t="0" r="r" b="b"/>
              <a:pathLst>
                <a:path w="14" h="29">
                  <a:moveTo>
                    <a:pt x="13" y="0"/>
                  </a:moveTo>
                  <a:cubicBezTo>
                    <a:pt x="12" y="0"/>
                    <a:pt x="11" y="0"/>
                    <a:pt x="11" y="1"/>
                  </a:cubicBezTo>
                  <a:cubicBezTo>
                    <a:pt x="1" y="7"/>
                    <a:pt x="1" y="7"/>
                    <a:pt x="1" y="7"/>
                  </a:cubicBezTo>
                  <a:cubicBezTo>
                    <a:pt x="1" y="8"/>
                    <a:pt x="0" y="9"/>
                    <a:pt x="1" y="10"/>
                  </a:cubicBezTo>
                  <a:cubicBezTo>
                    <a:pt x="2" y="10"/>
                    <a:pt x="3" y="11"/>
                    <a:pt x="3" y="10"/>
                  </a:cubicBezTo>
                  <a:cubicBezTo>
                    <a:pt x="10" y="5"/>
                    <a:pt x="10" y="5"/>
                    <a:pt x="10" y="5"/>
                  </a:cubicBezTo>
                  <a:cubicBezTo>
                    <a:pt x="10" y="27"/>
                    <a:pt x="10" y="27"/>
                    <a:pt x="10" y="27"/>
                  </a:cubicBezTo>
                  <a:cubicBezTo>
                    <a:pt x="10" y="28"/>
                    <a:pt x="11" y="29"/>
                    <a:pt x="12" y="29"/>
                  </a:cubicBezTo>
                  <a:cubicBezTo>
                    <a:pt x="13" y="29"/>
                    <a:pt x="14" y="28"/>
                    <a:pt x="14" y="27"/>
                  </a:cubicBezTo>
                  <a:cubicBezTo>
                    <a:pt x="14" y="2"/>
                    <a:pt x="14" y="2"/>
                    <a:pt x="14" y="2"/>
                  </a:cubicBezTo>
                  <a:cubicBezTo>
                    <a:pt x="14" y="1"/>
                    <a:pt x="13" y="1"/>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5"/>
            <p:cNvSpPr>
              <a:spLocks noEditPoints="1"/>
            </p:cNvSpPr>
            <p:nvPr/>
          </p:nvSpPr>
          <p:spPr bwMode="auto">
            <a:xfrm>
              <a:off x="3811588" y="4035425"/>
              <a:ext cx="26988" cy="41275"/>
            </a:xfrm>
            <a:custGeom>
              <a:avLst/>
              <a:gdLst/>
              <a:ahLst/>
              <a:cxnLst>
                <a:cxn ang="0">
                  <a:pos x="13" y="0"/>
                </a:cxn>
                <a:cxn ang="0">
                  <a:pos x="5" y="0"/>
                </a:cxn>
                <a:cxn ang="0">
                  <a:pos x="0" y="6"/>
                </a:cxn>
                <a:cxn ang="0">
                  <a:pos x="0" y="22"/>
                </a:cxn>
                <a:cxn ang="0">
                  <a:pos x="5" y="27"/>
                </a:cxn>
                <a:cxn ang="0">
                  <a:pos x="13" y="27"/>
                </a:cxn>
                <a:cxn ang="0">
                  <a:pos x="18" y="22"/>
                </a:cxn>
                <a:cxn ang="0">
                  <a:pos x="18" y="6"/>
                </a:cxn>
                <a:cxn ang="0">
                  <a:pos x="13" y="0"/>
                </a:cxn>
                <a:cxn ang="0">
                  <a:pos x="15" y="22"/>
                </a:cxn>
                <a:cxn ang="0">
                  <a:pos x="13" y="24"/>
                </a:cxn>
                <a:cxn ang="0">
                  <a:pos x="5" y="24"/>
                </a:cxn>
                <a:cxn ang="0">
                  <a:pos x="3" y="22"/>
                </a:cxn>
                <a:cxn ang="0">
                  <a:pos x="3" y="6"/>
                </a:cxn>
                <a:cxn ang="0">
                  <a:pos x="5" y="4"/>
                </a:cxn>
                <a:cxn ang="0">
                  <a:pos x="13" y="4"/>
                </a:cxn>
                <a:cxn ang="0">
                  <a:pos x="15" y="6"/>
                </a:cxn>
                <a:cxn ang="0">
                  <a:pos x="15" y="22"/>
                </a:cxn>
                <a:cxn ang="0">
                  <a:pos x="15" y="22"/>
                </a:cxn>
                <a:cxn ang="0">
                  <a:pos x="15" y="22"/>
                </a:cxn>
              </a:cxnLst>
              <a:rect l="0" t="0" r="r" b="b"/>
              <a:pathLst>
                <a:path w="18" h="27">
                  <a:moveTo>
                    <a:pt x="13" y="0"/>
                  </a:move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8" y="25"/>
                    <a:pt x="18" y="22"/>
                  </a:cubicBezTo>
                  <a:cubicBezTo>
                    <a:pt x="18" y="6"/>
                    <a:pt x="18" y="6"/>
                    <a:pt x="18" y="6"/>
                  </a:cubicBezTo>
                  <a:cubicBezTo>
                    <a:pt x="18" y="3"/>
                    <a:pt x="16" y="0"/>
                    <a:pt x="13" y="0"/>
                  </a:cubicBezTo>
                  <a:close/>
                  <a:moveTo>
                    <a:pt x="15" y="22"/>
                  </a:moveTo>
                  <a:cubicBezTo>
                    <a:pt x="15" y="23"/>
                    <a:pt x="14" y="24"/>
                    <a:pt x="13" y="24"/>
                  </a:cubicBezTo>
                  <a:cubicBezTo>
                    <a:pt x="5" y="24"/>
                    <a:pt x="5" y="24"/>
                    <a:pt x="5" y="24"/>
                  </a:cubicBezTo>
                  <a:cubicBezTo>
                    <a:pt x="4" y="24"/>
                    <a:pt x="3" y="23"/>
                    <a:pt x="3" y="22"/>
                  </a:cubicBezTo>
                  <a:cubicBezTo>
                    <a:pt x="3" y="6"/>
                    <a:pt x="3" y="6"/>
                    <a:pt x="3" y="6"/>
                  </a:cubicBezTo>
                  <a:cubicBezTo>
                    <a:pt x="3"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56"/>
            <p:cNvSpPr>
              <a:spLocks noEditPoints="1"/>
            </p:cNvSpPr>
            <p:nvPr/>
          </p:nvSpPr>
          <p:spPr bwMode="auto">
            <a:xfrm>
              <a:off x="3889375" y="4035425"/>
              <a:ext cx="30163" cy="41275"/>
            </a:xfrm>
            <a:custGeom>
              <a:avLst/>
              <a:gdLst/>
              <a:ahLst/>
              <a:cxnLst>
                <a:cxn ang="0">
                  <a:pos x="13" y="0"/>
                </a:cxn>
                <a:cxn ang="0">
                  <a:pos x="5" y="0"/>
                </a:cxn>
                <a:cxn ang="0">
                  <a:pos x="0" y="6"/>
                </a:cxn>
                <a:cxn ang="0">
                  <a:pos x="0" y="22"/>
                </a:cxn>
                <a:cxn ang="0">
                  <a:pos x="5" y="27"/>
                </a:cxn>
                <a:cxn ang="0">
                  <a:pos x="13" y="27"/>
                </a:cxn>
                <a:cxn ang="0">
                  <a:pos x="19" y="22"/>
                </a:cxn>
                <a:cxn ang="0">
                  <a:pos x="19" y="6"/>
                </a:cxn>
                <a:cxn ang="0">
                  <a:pos x="13" y="0"/>
                </a:cxn>
                <a:cxn ang="0">
                  <a:pos x="15" y="22"/>
                </a:cxn>
                <a:cxn ang="0">
                  <a:pos x="13" y="24"/>
                </a:cxn>
                <a:cxn ang="0">
                  <a:pos x="5" y="24"/>
                </a:cxn>
                <a:cxn ang="0">
                  <a:pos x="4" y="22"/>
                </a:cxn>
                <a:cxn ang="0">
                  <a:pos x="4" y="6"/>
                </a:cxn>
                <a:cxn ang="0">
                  <a:pos x="5" y="4"/>
                </a:cxn>
                <a:cxn ang="0">
                  <a:pos x="13" y="4"/>
                </a:cxn>
                <a:cxn ang="0">
                  <a:pos x="15" y="6"/>
                </a:cxn>
                <a:cxn ang="0">
                  <a:pos x="15" y="22"/>
                </a:cxn>
                <a:cxn ang="0">
                  <a:pos x="15" y="22"/>
                </a:cxn>
                <a:cxn ang="0">
                  <a:pos x="15" y="22"/>
                </a:cxn>
              </a:cxnLst>
              <a:rect l="0" t="0" r="r" b="b"/>
              <a:pathLst>
                <a:path w="19" h="27">
                  <a:moveTo>
                    <a:pt x="13" y="0"/>
                  </a:moveTo>
                  <a:cubicBezTo>
                    <a:pt x="5" y="0"/>
                    <a:pt x="5" y="0"/>
                    <a:pt x="5" y="0"/>
                  </a:cubicBezTo>
                  <a:cubicBezTo>
                    <a:pt x="2" y="0"/>
                    <a:pt x="0" y="3"/>
                    <a:pt x="0" y="6"/>
                  </a:cubicBezTo>
                  <a:cubicBezTo>
                    <a:pt x="0" y="22"/>
                    <a:pt x="0" y="22"/>
                    <a:pt x="0" y="22"/>
                  </a:cubicBezTo>
                  <a:cubicBezTo>
                    <a:pt x="0" y="25"/>
                    <a:pt x="3" y="27"/>
                    <a:pt x="5" y="27"/>
                  </a:cubicBezTo>
                  <a:cubicBezTo>
                    <a:pt x="13" y="27"/>
                    <a:pt x="13" y="27"/>
                    <a:pt x="13" y="27"/>
                  </a:cubicBezTo>
                  <a:cubicBezTo>
                    <a:pt x="16" y="27"/>
                    <a:pt x="19" y="25"/>
                    <a:pt x="19" y="22"/>
                  </a:cubicBezTo>
                  <a:cubicBezTo>
                    <a:pt x="19" y="6"/>
                    <a:pt x="19" y="6"/>
                    <a:pt x="19" y="6"/>
                  </a:cubicBezTo>
                  <a:cubicBezTo>
                    <a:pt x="19" y="3"/>
                    <a:pt x="16" y="0"/>
                    <a:pt x="13" y="0"/>
                  </a:cubicBezTo>
                  <a:close/>
                  <a:moveTo>
                    <a:pt x="15" y="22"/>
                  </a:moveTo>
                  <a:cubicBezTo>
                    <a:pt x="15" y="23"/>
                    <a:pt x="14" y="24"/>
                    <a:pt x="13" y="24"/>
                  </a:cubicBezTo>
                  <a:cubicBezTo>
                    <a:pt x="5" y="24"/>
                    <a:pt x="5" y="24"/>
                    <a:pt x="5" y="24"/>
                  </a:cubicBezTo>
                  <a:cubicBezTo>
                    <a:pt x="4" y="24"/>
                    <a:pt x="4" y="23"/>
                    <a:pt x="4" y="22"/>
                  </a:cubicBezTo>
                  <a:cubicBezTo>
                    <a:pt x="4" y="6"/>
                    <a:pt x="4" y="6"/>
                    <a:pt x="4" y="6"/>
                  </a:cubicBezTo>
                  <a:cubicBezTo>
                    <a:pt x="4"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7"/>
            <p:cNvSpPr>
              <a:spLocks noEditPoints="1"/>
            </p:cNvSpPr>
            <p:nvPr/>
          </p:nvSpPr>
          <p:spPr bwMode="auto">
            <a:xfrm>
              <a:off x="3851275" y="4033838"/>
              <a:ext cx="20638" cy="42863"/>
            </a:xfrm>
            <a:custGeom>
              <a:avLst/>
              <a:gdLst/>
              <a:ahLst/>
              <a:cxnLst>
                <a:cxn ang="0">
                  <a:pos x="10" y="5"/>
                </a:cxn>
                <a:cxn ang="0">
                  <a:pos x="10" y="26"/>
                </a:cxn>
                <a:cxn ang="0">
                  <a:pos x="11" y="28"/>
                </a:cxn>
                <a:cxn ang="0">
                  <a:pos x="13" y="26"/>
                </a:cxn>
                <a:cxn ang="0">
                  <a:pos x="13" y="1"/>
                </a:cxn>
                <a:cxn ang="0">
                  <a:pos x="12" y="0"/>
                </a:cxn>
                <a:cxn ang="0">
                  <a:pos x="10" y="0"/>
                </a:cxn>
                <a:cxn ang="0">
                  <a:pos x="1" y="7"/>
                </a:cxn>
                <a:cxn ang="0">
                  <a:pos x="0" y="9"/>
                </a:cxn>
                <a:cxn ang="0">
                  <a:pos x="3" y="9"/>
                </a:cxn>
                <a:cxn ang="0">
                  <a:pos x="10" y="5"/>
                </a:cxn>
                <a:cxn ang="0">
                  <a:pos x="10" y="5"/>
                </a:cxn>
                <a:cxn ang="0">
                  <a:pos x="10" y="5"/>
                </a:cxn>
              </a:cxnLst>
              <a:rect l="0" t="0" r="r" b="b"/>
              <a:pathLst>
                <a:path w="13" h="28">
                  <a:moveTo>
                    <a:pt x="10" y="5"/>
                  </a:moveTo>
                  <a:cubicBezTo>
                    <a:pt x="10" y="26"/>
                    <a:pt x="10" y="26"/>
                    <a:pt x="10" y="26"/>
                  </a:cubicBezTo>
                  <a:cubicBezTo>
                    <a:pt x="10" y="27"/>
                    <a:pt x="10" y="28"/>
                    <a:pt x="11" y="28"/>
                  </a:cubicBezTo>
                  <a:cubicBezTo>
                    <a:pt x="12" y="28"/>
                    <a:pt x="13" y="27"/>
                    <a:pt x="13" y="26"/>
                  </a:cubicBezTo>
                  <a:cubicBezTo>
                    <a:pt x="13" y="1"/>
                    <a:pt x="13" y="1"/>
                    <a:pt x="13" y="1"/>
                  </a:cubicBezTo>
                  <a:cubicBezTo>
                    <a:pt x="13" y="1"/>
                    <a:pt x="13" y="0"/>
                    <a:pt x="12" y="0"/>
                  </a:cubicBezTo>
                  <a:cubicBezTo>
                    <a:pt x="11" y="0"/>
                    <a:pt x="11" y="0"/>
                    <a:pt x="10" y="0"/>
                  </a:cubicBezTo>
                  <a:cubicBezTo>
                    <a:pt x="1" y="7"/>
                    <a:pt x="1" y="7"/>
                    <a:pt x="1" y="7"/>
                  </a:cubicBezTo>
                  <a:cubicBezTo>
                    <a:pt x="0" y="7"/>
                    <a:pt x="0" y="8"/>
                    <a:pt x="0" y="9"/>
                  </a:cubicBezTo>
                  <a:cubicBezTo>
                    <a:pt x="1" y="10"/>
                    <a:pt x="2" y="10"/>
                    <a:pt x="3" y="9"/>
                  </a:cubicBezTo>
                  <a:lnTo>
                    <a:pt x="10" y="5"/>
                  </a:lnTo>
                  <a:close/>
                  <a:moveTo>
                    <a:pt x="10" y="5"/>
                  </a:moveTo>
                  <a:cubicBezTo>
                    <a:pt x="10" y="5"/>
                    <a:pt x="10" y="5"/>
                    <a:pt x="10"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8"/>
            <p:cNvSpPr>
              <a:spLocks noEditPoints="1"/>
            </p:cNvSpPr>
            <p:nvPr/>
          </p:nvSpPr>
          <p:spPr bwMode="auto">
            <a:xfrm>
              <a:off x="3810000" y="4089400"/>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9"/>
            <p:cNvSpPr>
              <a:spLocks noEditPoints="1"/>
            </p:cNvSpPr>
            <p:nvPr/>
          </p:nvSpPr>
          <p:spPr bwMode="auto">
            <a:xfrm>
              <a:off x="3768725" y="4086225"/>
              <a:ext cx="22225" cy="44450"/>
            </a:xfrm>
            <a:custGeom>
              <a:avLst/>
              <a:gdLst/>
              <a:ahLst/>
              <a:cxnLst>
                <a:cxn ang="0">
                  <a:pos x="13" y="0"/>
                </a:cxn>
                <a:cxn ang="0">
                  <a:pos x="11" y="0"/>
                </a:cxn>
                <a:cxn ang="0">
                  <a:pos x="1" y="7"/>
                </a:cxn>
                <a:cxn ang="0">
                  <a:pos x="1" y="9"/>
                </a:cxn>
                <a:cxn ang="0">
                  <a:pos x="3" y="10"/>
                </a:cxn>
                <a:cxn ang="0">
                  <a:pos x="10" y="5"/>
                </a:cxn>
                <a:cxn ang="0">
                  <a:pos x="10" y="27"/>
                </a:cxn>
                <a:cxn ang="0">
                  <a:pos x="12" y="28"/>
                </a:cxn>
                <a:cxn ang="0">
                  <a:pos x="14" y="27"/>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9"/>
                    <a:pt x="1" y="9"/>
                  </a:cubicBezTo>
                  <a:cubicBezTo>
                    <a:pt x="2" y="10"/>
                    <a:pt x="3" y="10"/>
                    <a:pt x="3" y="10"/>
                  </a:cubicBezTo>
                  <a:cubicBezTo>
                    <a:pt x="10" y="5"/>
                    <a:pt x="10" y="5"/>
                    <a:pt x="10" y="5"/>
                  </a:cubicBezTo>
                  <a:cubicBezTo>
                    <a:pt x="10" y="27"/>
                    <a:pt x="10" y="27"/>
                    <a:pt x="10" y="27"/>
                  </a:cubicBezTo>
                  <a:cubicBezTo>
                    <a:pt x="10" y="28"/>
                    <a:pt x="11" y="28"/>
                    <a:pt x="12" y="28"/>
                  </a:cubicBezTo>
                  <a:cubicBezTo>
                    <a:pt x="13" y="28"/>
                    <a:pt x="14" y="28"/>
                    <a:pt x="14" y="27"/>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0"/>
            <p:cNvSpPr>
              <a:spLocks noEditPoints="1"/>
            </p:cNvSpPr>
            <p:nvPr/>
          </p:nvSpPr>
          <p:spPr bwMode="auto">
            <a:xfrm>
              <a:off x="3854450" y="4090988"/>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1"/>
            <p:cNvSpPr>
              <a:spLocks noEditPoints="1"/>
            </p:cNvSpPr>
            <p:nvPr/>
          </p:nvSpPr>
          <p:spPr bwMode="auto">
            <a:xfrm>
              <a:off x="3892550" y="4087813"/>
              <a:ext cx="22225" cy="44450"/>
            </a:xfrm>
            <a:custGeom>
              <a:avLst/>
              <a:gdLst/>
              <a:ahLst/>
              <a:cxnLst>
                <a:cxn ang="0">
                  <a:pos x="13" y="0"/>
                </a:cxn>
                <a:cxn ang="0">
                  <a:pos x="11" y="0"/>
                </a:cxn>
                <a:cxn ang="0">
                  <a:pos x="1" y="7"/>
                </a:cxn>
                <a:cxn ang="0">
                  <a:pos x="1" y="9"/>
                </a:cxn>
                <a:cxn ang="0">
                  <a:pos x="3" y="10"/>
                </a:cxn>
                <a:cxn ang="0">
                  <a:pos x="10" y="5"/>
                </a:cxn>
                <a:cxn ang="0">
                  <a:pos x="10" y="26"/>
                </a:cxn>
                <a:cxn ang="0">
                  <a:pos x="12" y="28"/>
                </a:cxn>
                <a:cxn ang="0">
                  <a:pos x="14" y="26"/>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8"/>
                    <a:pt x="1" y="9"/>
                  </a:cubicBezTo>
                  <a:cubicBezTo>
                    <a:pt x="1" y="10"/>
                    <a:pt x="3" y="10"/>
                    <a:pt x="3" y="10"/>
                  </a:cubicBezTo>
                  <a:cubicBezTo>
                    <a:pt x="10" y="5"/>
                    <a:pt x="10" y="5"/>
                    <a:pt x="10" y="5"/>
                  </a:cubicBezTo>
                  <a:cubicBezTo>
                    <a:pt x="10" y="26"/>
                    <a:pt x="10" y="26"/>
                    <a:pt x="10" y="26"/>
                  </a:cubicBezTo>
                  <a:cubicBezTo>
                    <a:pt x="10" y="27"/>
                    <a:pt x="11" y="28"/>
                    <a:pt x="12" y="28"/>
                  </a:cubicBezTo>
                  <a:cubicBezTo>
                    <a:pt x="13" y="28"/>
                    <a:pt x="14" y="27"/>
                    <a:pt x="14" y="26"/>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2"/>
            <p:cNvSpPr>
              <a:spLocks noEditPoints="1"/>
            </p:cNvSpPr>
            <p:nvPr/>
          </p:nvSpPr>
          <p:spPr bwMode="auto">
            <a:xfrm>
              <a:off x="3154363" y="3806825"/>
              <a:ext cx="26988" cy="41275"/>
            </a:xfrm>
            <a:custGeom>
              <a:avLst/>
              <a:gdLst/>
              <a:ahLst/>
              <a:cxnLst>
                <a:cxn ang="0">
                  <a:pos x="18" y="5"/>
                </a:cxn>
                <a:cxn ang="0">
                  <a:pos x="13" y="0"/>
                </a:cxn>
                <a:cxn ang="0">
                  <a:pos x="5" y="0"/>
                </a:cxn>
                <a:cxn ang="0">
                  <a:pos x="0" y="5"/>
                </a:cxn>
                <a:cxn ang="0">
                  <a:pos x="0" y="21"/>
                </a:cxn>
                <a:cxn ang="0">
                  <a:pos x="5" y="26"/>
                </a:cxn>
                <a:cxn ang="0">
                  <a:pos x="13" y="26"/>
                </a:cxn>
                <a:cxn ang="0">
                  <a:pos x="18" y="21"/>
                </a:cxn>
                <a:cxn ang="0">
                  <a:pos x="18" y="5"/>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8" y="5"/>
                  </a:move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lnTo>
                    <a:pt x="18" y="5"/>
                  </a:ln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63"/>
            <p:cNvSpPr>
              <a:spLocks noEditPoints="1"/>
            </p:cNvSpPr>
            <p:nvPr/>
          </p:nvSpPr>
          <p:spPr bwMode="auto">
            <a:xfrm>
              <a:off x="3233738" y="3806825"/>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64"/>
            <p:cNvSpPr>
              <a:spLocks noEditPoints="1"/>
            </p:cNvSpPr>
            <p:nvPr/>
          </p:nvSpPr>
          <p:spPr bwMode="auto">
            <a:xfrm>
              <a:off x="3192463" y="3803650"/>
              <a:ext cx="22225" cy="44450"/>
            </a:xfrm>
            <a:custGeom>
              <a:avLst/>
              <a:gdLst/>
              <a:ahLst/>
              <a:cxnLst>
                <a:cxn ang="0">
                  <a:pos x="13" y="0"/>
                </a:cxn>
                <a:cxn ang="0">
                  <a:pos x="11" y="0"/>
                </a:cxn>
                <a:cxn ang="0">
                  <a:pos x="1" y="7"/>
                </a:cxn>
                <a:cxn ang="0">
                  <a:pos x="1" y="9"/>
                </a:cxn>
                <a:cxn ang="0">
                  <a:pos x="3" y="10"/>
                </a:cxn>
                <a:cxn ang="0">
                  <a:pos x="10" y="5"/>
                </a:cxn>
                <a:cxn ang="0">
                  <a:pos x="10" y="26"/>
                </a:cxn>
                <a:cxn ang="0">
                  <a:pos x="12" y="28"/>
                </a:cxn>
                <a:cxn ang="0">
                  <a:pos x="14" y="26"/>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8"/>
                    <a:pt x="1" y="9"/>
                  </a:cubicBezTo>
                  <a:cubicBezTo>
                    <a:pt x="2" y="10"/>
                    <a:pt x="3" y="10"/>
                    <a:pt x="3" y="10"/>
                  </a:cubicBezTo>
                  <a:cubicBezTo>
                    <a:pt x="10" y="5"/>
                    <a:pt x="10" y="5"/>
                    <a:pt x="10" y="5"/>
                  </a:cubicBezTo>
                  <a:cubicBezTo>
                    <a:pt x="10" y="26"/>
                    <a:pt x="10" y="26"/>
                    <a:pt x="10" y="26"/>
                  </a:cubicBezTo>
                  <a:cubicBezTo>
                    <a:pt x="10" y="27"/>
                    <a:pt x="11" y="28"/>
                    <a:pt x="12" y="28"/>
                  </a:cubicBezTo>
                  <a:cubicBezTo>
                    <a:pt x="13" y="28"/>
                    <a:pt x="14" y="27"/>
                    <a:pt x="14" y="26"/>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65"/>
            <p:cNvSpPr>
              <a:spLocks noEditPoints="1"/>
            </p:cNvSpPr>
            <p:nvPr/>
          </p:nvSpPr>
          <p:spPr bwMode="auto">
            <a:xfrm>
              <a:off x="3181350" y="3863975"/>
              <a:ext cx="30163" cy="41275"/>
            </a:xfrm>
            <a:custGeom>
              <a:avLst/>
              <a:gdLst/>
              <a:ahLst/>
              <a:cxnLst>
                <a:cxn ang="0">
                  <a:pos x="5" y="27"/>
                </a:cxn>
                <a:cxn ang="0">
                  <a:pos x="14" y="27"/>
                </a:cxn>
                <a:cxn ang="0">
                  <a:pos x="19" y="21"/>
                </a:cxn>
                <a:cxn ang="0">
                  <a:pos x="19" y="5"/>
                </a:cxn>
                <a:cxn ang="0">
                  <a:pos x="14" y="0"/>
                </a:cxn>
                <a:cxn ang="0">
                  <a:pos x="5" y="0"/>
                </a:cxn>
                <a:cxn ang="0">
                  <a:pos x="0" y="5"/>
                </a:cxn>
                <a:cxn ang="0">
                  <a:pos x="0" y="21"/>
                </a:cxn>
                <a:cxn ang="0">
                  <a:pos x="5" y="27"/>
                </a:cxn>
                <a:cxn ang="0">
                  <a:pos x="4" y="5"/>
                </a:cxn>
                <a:cxn ang="0">
                  <a:pos x="5" y="3"/>
                </a:cxn>
                <a:cxn ang="0">
                  <a:pos x="14" y="3"/>
                </a:cxn>
                <a:cxn ang="0">
                  <a:pos x="15" y="5"/>
                </a:cxn>
                <a:cxn ang="0">
                  <a:pos x="15" y="21"/>
                </a:cxn>
                <a:cxn ang="0">
                  <a:pos x="14" y="23"/>
                </a:cxn>
                <a:cxn ang="0">
                  <a:pos x="5" y="23"/>
                </a:cxn>
                <a:cxn ang="0">
                  <a:pos x="4" y="21"/>
                </a:cxn>
                <a:cxn ang="0">
                  <a:pos x="4" y="5"/>
                </a:cxn>
                <a:cxn ang="0">
                  <a:pos x="4" y="5"/>
                </a:cxn>
                <a:cxn ang="0">
                  <a:pos x="4" y="5"/>
                </a:cxn>
              </a:cxnLst>
              <a:rect l="0" t="0" r="r" b="b"/>
              <a:pathLst>
                <a:path w="19" h="27">
                  <a:moveTo>
                    <a:pt x="5" y="27"/>
                  </a:moveTo>
                  <a:cubicBezTo>
                    <a:pt x="14" y="27"/>
                    <a:pt x="14" y="27"/>
                    <a:pt x="14" y="27"/>
                  </a:cubicBezTo>
                  <a:cubicBezTo>
                    <a:pt x="16" y="27"/>
                    <a:pt x="19" y="24"/>
                    <a:pt x="19" y="21"/>
                  </a:cubicBezTo>
                  <a:cubicBezTo>
                    <a:pt x="19" y="5"/>
                    <a:pt x="19" y="5"/>
                    <a:pt x="19" y="5"/>
                  </a:cubicBezTo>
                  <a:cubicBezTo>
                    <a:pt x="19" y="2"/>
                    <a:pt x="16" y="0"/>
                    <a:pt x="14" y="0"/>
                  </a:cubicBezTo>
                  <a:cubicBezTo>
                    <a:pt x="5" y="0"/>
                    <a:pt x="5" y="0"/>
                    <a:pt x="5" y="0"/>
                  </a:cubicBezTo>
                  <a:cubicBezTo>
                    <a:pt x="3" y="0"/>
                    <a:pt x="0" y="2"/>
                    <a:pt x="0" y="5"/>
                  </a:cubicBezTo>
                  <a:cubicBezTo>
                    <a:pt x="0" y="21"/>
                    <a:pt x="0" y="21"/>
                    <a:pt x="0" y="21"/>
                  </a:cubicBezTo>
                  <a:cubicBezTo>
                    <a:pt x="0" y="24"/>
                    <a:pt x="3" y="27"/>
                    <a:pt x="5" y="27"/>
                  </a:cubicBezTo>
                  <a:close/>
                  <a:moveTo>
                    <a:pt x="4" y="5"/>
                  </a:moveTo>
                  <a:cubicBezTo>
                    <a:pt x="4" y="4"/>
                    <a:pt x="4" y="3"/>
                    <a:pt x="5" y="3"/>
                  </a:cubicBezTo>
                  <a:cubicBezTo>
                    <a:pt x="14" y="3"/>
                    <a:pt x="14" y="3"/>
                    <a:pt x="14" y="3"/>
                  </a:cubicBezTo>
                  <a:cubicBezTo>
                    <a:pt x="14" y="3"/>
                    <a:pt x="15" y="4"/>
                    <a:pt x="15" y="5"/>
                  </a:cubicBezTo>
                  <a:cubicBezTo>
                    <a:pt x="15" y="21"/>
                    <a:pt x="15" y="21"/>
                    <a:pt x="15" y="21"/>
                  </a:cubicBezTo>
                  <a:cubicBezTo>
                    <a:pt x="15" y="22"/>
                    <a:pt x="15" y="23"/>
                    <a:pt x="14" y="23"/>
                  </a:cubicBezTo>
                  <a:cubicBezTo>
                    <a:pt x="5" y="23"/>
                    <a:pt x="5" y="23"/>
                    <a:pt x="5" y="23"/>
                  </a:cubicBezTo>
                  <a:cubicBezTo>
                    <a:pt x="4" y="23"/>
                    <a:pt x="4" y="22"/>
                    <a:pt x="4" y="21"/>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6"/>
            <p:cNvSpPr>
              <a:spLocks noEditPoints="1"/>
            </p:cNvSpPr>
            <p:nvPr/>
          </p:nvSpPr>
          <p:spPr bwMode="auto">
            <a:xfrm>
              <a:off x="3227388" y="3865563"/>
              <a:ext cx="26988" cy="39688"/>
            </a:xfrm>
            <a:custGeom>
              <a:avLst/>
              <a:gdLst/>
              <a:ahLst/>
              <a:cxnLst>
                <a:cxn ang="0">
                  <a:pos x="5" y="26"/>
                </a:cxn>
                <a:cxn ang="0">
                  <a:pos x="13" y="26"/>
                </a:cxn>
                <a:cxn ang="0">
                  <a:pos x="18" y="21"/>
                </a:cxn>
                <a:cxn ang="0">
                  <a:pos x="18" y="5"/>
                </a:cxn>
                <a:cxn ang="0">
                  <a:pos x="13" y="0"/>
                </a:cxn>
                <a:cxn ang="0">
                  <a:pos x="5" y="0"/>
                </a:cxn>
                <a:cxn ang="0">
                  <a:pos x="0" y="5"/>
                </a:cxn>
                <a:cxn ang="0">
                  <a:pos x="0" y="21"/>
                </a:cxn>
                <a:cxn ang="0">
                  <a:pos x="5" y="26"/>
                </a:cxn>
                <a:cxn ang="0">
                  <a:pos x="3" y="5"/>
                </a:cxn>
                <a:cxn ang="0">
                  <a:pos x="5" y="3"/>
                </a:cxn>
                <a:cxn ang="0">
                  <a:pos x="13" y="3"/>
                </a:cxn>
                <a:cxn ang="0">
                  <a:pos x="15" y="5"/>
                </a:cxn>
                <a:cxn ang="0">
                  <a:pos x="15" y="21"/>
                </a:cxn>
                <a:cxn ang="0">
                  <a:pos x="13" y="23"/>
                </a:cxn>
                <a:cxn ang="0">
                  <a:pos x="5" y="23"/>
                </a:cxn>
                <a:cxn ang="0">
                  <a:pos x="3" y="21"/>
                </a:cxn>
                <a:cxn ang="0">
                  <a:pos x="3" y="5"/>
                </a:cxn>
                <a:cxn ang="0">
                  <a:pos x="3" y="5"/>
                </a:cxn>
                <a:cxn ang="0">
                  <a:pos x="3" y="5"/>
                </a:cxn>
              </a:cxnLst>
              <a:rect l="0" t="0" r="r" b="b"/>
              <a:pathLst>
                <a:path w="18" h="26">
                  <a:moveTo>
                    <a:pt x="5" y="26"/>
                  </a:moveTo>
                  <a:cubicBezTo>
                    <a:pt x="13" y="26"/>
                    <a:pt x="13" y="26"/>
                    <a:pt x="13" y="26"/>
                  </a:cubicBezTo>
                  <a:cubicBezTo>
                    <a:pt x="16" y="26"/>
                    <a:pt x="18" y="24"/>
                    <a:pt x="18" y="21"/>
                  </a:cubicBezTo>
                  <a:cubicBezTo>
                    <a:pt x="18" y="5"/>
                    <a:pt x="18" y="5"/>
                    <a:pt x="18" y="5"/>
                  </a:cubicBez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lose/>
                  <a:moveTo>
                    <a:pt x="3" y="5"/>
                  </a:moveTo>
                  <a:cubicBezTo>
                    <a:pt x="3" y="4"/>
                    <a:pt x="4" y="3"/>
                    <a:pt x="5" y="3"/>
                  </a:cubicBezTo>
                  <a:cubicBezTo>
                    <a:pt x="13" y="3"/>
                    <a:pt x="13" y="3"/>
                    <a:pt x="13" y="3"/>
                  </a:cubicBezTo>
                  <a:cubicBezTo>
                    <a:pt x="14" y="3"/>
                    <a:pt x="15" y="4"/>
                    <a:pt x="15" y="5"/>
                  </a:cubicBezTo>
                  <a:cubicBezTo>
                    <a:pt x="15" y="21"/>
                    <a:pt x="15" y="21"/>
                    <a:pt x="15" y="21"/>
                  </a:cubicBezTo>
                  <a:cubicBezTo>
                    <a:pt x="15" y="22"/>
                    <a:pt x="14" y="23"/>
                    <a:pt x="13" y="23"/>
                  </a:cubicBezTo>
                  <a:cubicBezTo>
                    <a:pt x="5" y="23"/>
                    <a:pt x="5" y="23"/>
                    <a:pt x="5" y="23"/>
                  </a:cubicBezTo>
                  <a:cubicBezTo>
                    <a:pt x="4" y="23"/>
                    <a:pt x="3" y="22"/>
                    <a:pt x="3" y="21"/>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7"/>
            <p:cNvSpPr>
              <a:spLocks noEditPoints="1"/>
            </p:cNvSpPr>
            <p:nvPr/>
          </p:nvSpPr>
          <p:spPr bwMode="auto">
            <a:xfrm>
              <a:off x="3146425" y="3917950"/>
              <a:ext cx="28575" cy="41275"/>
            </a:xfrm>
            <a:custGeom>
              <a:avLst/>
              <a:gdLst/>
              <a:ahLst/>
              <a:cxnLst>
                <a:cxn ang="0">
                  <a:pos x="5" y="27"/>
                </a:cxn>
                <a:cxn ang="0">
                  <a:pos x="13" y="27"/>
                </a:cxn>
                <a:cxn ang="0">
                  <a:pos x="18" y="22"/>
                </a:cxn>
                <a:cxn ang="0">
                  <a:pos x="18" y="5"/>
                </a:cxn>
                <a:cxn ang="0">
                  <a:pos x="13" y="0"/>
                </a:cxn>
                <a:cxn ang="0">
                  <a:pos x="5" y="0"/>
                </a:cxn>
                <a:cxn ang="0">
                  <a:pos x="0" y="5"/>
                </a:cxn>
                <a:cxn ang="0">
                  <a:pos x="0" y="22"/>
                </a:cxn>
                <a:cxn ang="0">
                  <a:pos x="5" y="27"/>
                </a:cxn>
                <a:cxn ang="0">
                  <a:pos x="3" y="5"/>
                </a:cxn>
                <a:cxn ang="0">
                  <a:pos x="5" y="4"/>
                </a:cxn>
                <a:cxn ang="0">
                  <a:pos x="13" y="4"/>
                </a:cxn>
                <a:cxn ang="0">
                  <a:pos x="15" y="5"/>
                </a:cxn>
                <a:cxn ang="0">
                  <a:pos x="15" y="22"/>
                </a:cxn>
                <a:cxn ang="0">
                  <a:pos x="13" y="23"/>
                </a:cxn>
                <a:cxn ang="0">
                  <a:pos x="5" y="23"/>
                </a:cxn>
                <a:cxn ang="0">
                  <a:pos x="3" y="22"/>
                </a:cxn>
                <a:cxn ang="0">
                  <a:pos x="3" y="5"/>
                </a:cxn>
                <a:cxn ang="0">
                  <a:pos x="3" y="5"/>
                </a:cxn>
                <a:cxn ang="0">
                  <a:pos x="3" y="5"/>
                </a:cxn>
              </a:cxnLst>
              <a:rect l="0" t="0" r="r" b="b"/>
              <a:pathLst>
                <a:path w="18" h="27">
                  <a:moveTo>
                    <a:pt x="5" y="27"/>
                  </a:moveTo>
                  <a:cubicBezTo>
                    <a:pt x="13" y="27"/>
                    <a:pt x="13" y="27"/>
                    <a:pt x="13" y="27"/>
                  </a:cubicBezTo>
                  <a:cubicBezTo>
                    <a:pt x="16" y="27"/>
                    <a:pt x="18" y="24"/>
                    <a:pt x="18" y="22"/>
                  </a:cubicBezTo>
                  <a:cubicBezTo>
                    <a:pt x="18" y="5"/>
                    <a:pt x="18" y="5"/>
                    <a:pt x="18" y="5"/>
                  </a:cubicBezTo>
                  <a:cubicBezTo>
                    <a:pt x="18" y="2"/>
                    <a:pt x="16" y="0"/>
                    <a:pt x="13" y="0"/>
                  </a:cubicBezTo>
                  <a:cubicBezTo>
                    <a:pt x="5" y="0"/>
                    <a:pt x="5" y="0"/>
                    <a:pt x="5" y="0"/>
                  </a:cubicBezTo>
                  <a:cubicBezTo>
                    <a:pt x="2" y="0"/>
                    <a:pt x="0" y="2"/>
                    <a:pt x="0" y="5"/>
                  </a:cubicBezTo>
                  <a:cubicBezTo>
                    <a:pt x="0" y="22"/>
                    <a:pt x="0" y="22"/>
                    <a:pt x="0" y="22"/>
                  </a:cubicBezTo>
                  <a:cubicBezTo>
                    <a:pt x="0" y="24"/>
                    <a:pt x="2" y="27"/>
                    <a:pt x="5" y="27"/>
                  </a:cubicBezTo>
                  <a:close/>
                  <a:moveTo>
                    <a:pt x="3" y="5"/>
                  </a:moveTo>
                  <a:cubicBezTo>
                    <a:pt x="3" y="4"/>
                    <a:pt x="4" y="4"/>
                    <a:pt x="5" y="4"/>
                  </a:cubicBezTo>
                  <a:cubicBezTo>
                    <a:pt x="13" y="4"/>
                    <a:pt x="13" y="4"/>
                    <a:pt x="13" y="4"/>
                  </a:cubicBezTo>
                  <a:cubicBezTo>
                    <a:pt x="14" y="4"/>
                    <a:pt x="15" y="4"/>
                    <a:pt x="15" y="5"/>
                  </a:cubicBezTo>
                  <a:cubicBezTo>
                    <a:pt x="15" y="22"/>
                    <a:pt x="15" y="22"/>
                    <a:pt x="15" y="22"/>
                  </a:cubicBezTo>
                  <a:cubicBezTo>
                    <a:pt x="15" y="23"/>
                    <a:pt x="14" y="23"/>
                    <a:pt x="13" y="23"/>
                  </a:cubicBezTo>
                  <a:cubicBezTo>
                    <a:pt x="5" y="23"/>
                    <a:pt x="5" y="23"/>
                    <a:pt x="5" y="23"/>
                  </a:cubicBezTo>
                  <a:cubicBezTo>
                    <a:pt x="4" y="23"/>
                    <a:pt x="3" y="23"/>
                    <a:pt x="3" y="22"/>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8"/>
            <p:cNvSpPr>
              <a:spLocks noEditPoints="1"/>
            </p:cNvSpPr>
            <p:nvPr/>
          </p:nvSpPr>
          <p:spPr bwMode="auto">
            <a:xfrm>
              <a:off x="3225800" y="3917950"/>
              <a:ext cx="26988" cy="41275"/>
            </a:xfrm>
            <a:custGeom>
              <a:avLst/>
              <a:gdLst/>
              <a:ahLst/>
              <a:cxnLst>
                <a:cxn ang="0">
                  <a:pos x="5" y="27"/>
                </a:cxn>
                <a:cxn ang="0">
                  <a:pos x="13" y="27"/>
                </a:cxn>
                <a:cxn ang="0">
                  <a:pos x="18" y="22"/>
                </a:cxn>
                <a:cxn ang="0">
                  <a:pos x="18" y="5"/>
                </a:cxn>
                <a:cxn ang="0">
                  <a:pos x="13" y="0"/>
                </a:cxn>
                <a:cxn ang="0">
                  <a:pos x="5" y="0"/>
                </a:cxn>
                <a:cxn ang="0">
                  <a:pos x="0" y="5"/>
                </a:cxn>
                <a:cxn ang="0">
                  <a:pos x="0" y="22"/>
                </a:cxn>
                <a:cxn ang="0">
                  <a:pos x="5" y="27"/>
                </a:cxn>
                <a:cxn ang="0">
                  <a:pos x="3" y="5"/>
                </a:cxn>
                <a:cxn ang="0">
                  <a:pos x="5" y="4"/>
                </a:cxn>
                <a:cxn ang="0">
                  <a:pos x="13" y="4"/>
                </a:cxn>
                <a:cxn ang="0">
                  <a:pos x="15" y="5"/>
                </a:cxn>
                <a:cxn ang="0">
                  <a:pos x="15" y="22"/>
                </a:cxn>
                <a:cxn ang="0">
                  <a:pos x="13" y="23"/>
                </a:cxn>
                <a:cxn ang="0">
                  <a:pos x="5" y="23"/>
                </a:cxn>
                <a:cxn ang="0">
                  <a:pos x="3" y="22"/>
                </a:cxn>
                <a:cxn ang="0">
                  <a:pos x="3" y="5"/>
                </a:cxn>
                <a:cxn ang="0">
                  <a:pos x="3" y="5"/>
                </a:cxn>
                <a:cxn ang="0">
                  <a:pos x="3" y="5"/>
                </a:cxn>
              </a:cxnLst>
              <a:rect l="0" t="0" r="r" b="b"/>
              <a:pathLst>
                <a:path w="18" h="27">
                  <a:moveTo>
                    <a:pt x="5" y="27"/>
                  </a:moveTo>
                  <a:cubicBezTo>
                    <a:pt x="13" y="27"/>
                    <a:pt x="13" y="27"/>
                    <a:pt x="13" y="27"/>
                  </a:cubicBezTo>
                  <a:cubicBezTo>
                    <a:pt x="16" y="27"/>
                    <a:pt x="18" y="24"/>
                    <a:pt x="18" y="22"/>
                  </a:cubicBezTo>
                  <a:cubicBezTo>
                    <a:pt x="18" y="5"/>
                    <a:pt x="18" y="5"/>
                    <a:pt x="18" y="5"/>
                  </a:cubicBezTo>
                  <a:cubicBezTo>
                    <a:pt x="18" y="2"/>
                    <a:pt x="16" y="0"/>
                    <a:pt x="13" y="0"/>
                  </a:cubicBezTo>
                  <a:cubicBezTo>
                    <a:pt x="5" y="0"/>
                    <a:pt x="5" y="0"/>
                    <a:pt x="5" y="0"/>
                  </a:cubicBezTo>
                  <a:cubicBezTo>
                    <a:pt x="2" y="0"/>
                    <a:pt x="0" y="2"/>
                    <a:pt x="0" y="5"/>
                  </a:cubicBezTo>
                  <a:cubicBezTo>
                    <a:pt x="0" y="22"/>
                    <a:pt x="0" y="22"/>
                    <a:pt x="0" y="22"/>
                  </a:cubicBezTo>
                  <a:cubicBezTo>
                    <a:pt x="0" y="24"/>
                    <a:pt x="2" y="27"/>
                    <a:pt x="5" y="27"/>
                  </a:cubicBezTo>
                  <a:close/>
                  <a:moveTo>
                    <a:pt x="3" y="5"/>
                  </a:moveTo>
                  <a:cubicBezTo>
                    <a:pt x="3" y="4"/>
                    <a:pt x="4" y="4"/>
                    <a:pt x="5" y="4"/>
                  </a:cubicBezTo>
                  <a:cubicBezTo>
                    <a:pt x="13" y="4"/>
                    <a:pt x="13" y="4"/>
                    <a:pt x="13" y="4"/>
                  </a:cubicBezTo>
                  <a:cubicBezTo>
                    <a:pt x="14" y="4"/>
                    <a:pt x="15" y="4"/>
                    <a:pt x="15" y="5"/>
                  </a:cubicBezTo>
                  <a:cubicBezTo>
                    <a:pt x="15" y="22"/>
                    <a:pt x="15" y="22"/>
                    <a:pt x="15" y="22"/>
                  </a:cubicBezTo>
                  <a:cubicBezTo>
                    <a:pt x="15" y="23"/>
                    <a:pt x="14" y="23"/>
                    <a:pt x="13" y="23"/>
                  </a:cubicBezTo>
                  <a:cubicBezTo>
                    <a:pt x="5" y="23"/>
                    <a:pt x="5" y="23"/>
                    <a:pt x="5" y="23"/>
                  </a:cubicBezTo>
                  <a:cubicBezTo>
                    <a:pt x="4" y="23"/>
                    <a:pt x="3" y="23"/>
                    <a:pt x="3" y="22"/>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69"/>
            <p:cNvSpPr>
              <a:spLocks noEditPoints="1"/>
            </p:cNvSpPr>
            <p:nvPr/>
          </p:nvSpPr>
          <p:spPr bwMode="auto">
            <a:xfrm>
              <a:off x="3184525" y="3914775"/>
              <a:ext cx="22225" cy="44450"/>
            </a:xfrm>
            <a:custGeom>
              <a:avLst/>
              <a:gdLst/>
              <a:ahLst/>
              <a:cxnLst>
                <a:cxn ang="0">
                  <a:pos x="12" y="29"/>
                </a:cxn>
                <a:cxn ang="0">
                  <a:pos x="14" y="27"/>
                </a:cxn>
                <a:cxn ang="0">
                  <a:pos x="14" y="2"/>
                </a:cxn>
                <a:cxn ang="0">
                  <a:pos x="13" y="1"/>
                </a:cxn>
                <a:cxn ang="0">
                  <a:pos x="11" y="1"/>
                </a:cxn>
                <a:cxn ang="0">
                  <a:pos x="1" y="7"/>
                </a:cxn>
                <a:cxn ang="0">
                  <a:pos x="1" y="10"/>
                </a:cxn>
                <a:cxn ang="0">
                  <a:pos x="3" y="10"/>
                </a:cxn>
                <a:cxn ang="0">
                  <a:pos x="10" y="5"/>
                </a:cxn>
                <a:cxn ang="0">
                  <a:pos x="10" y="27"/>
                </a:cxn>
                <a:cxn ang="0">
                  <a:pos x="12" y="29"/>
                </a:cxn>
                <a:cxn ang="0">
                  <a:pos x="12" y="29"/>
                </a:cxn>
                <a:cxn ang="0">
                  <a:pos x="12" y="29"/>
                </a:cxn>
              </a:cxnLst>
              <a:rect l="0" t="0" r="r" b="b"/>
              <a:pathLst>
                <a:path w="14" h="29">
                  <a:moveTo>
                    <a:pt x="12" y="29"/>
                  </a:moveTo>
                  <a:cubicBezTo>
                    <a:pt x="13" y="29"/>
                    <a:pt x="14" y="28"/>
                    <a:pt x="14" y="27"/>
                  </a:cubicBezTo>
                  <a:cubicBezTo>
                    <a:pt x="14" y="2"/>
                    <a:pt x="14" y="2"/>
                    <a:pt x="14" y="2"/>
                  </a:cubicBezTo>
                  <a:cubicBezTo>
                    <a:pt x="14" y="1"/>
                    <a:pt x="13" y="1"/>
                    <a:pt x="13" y="1"/>
                  </a:cubicBezTo>
                  <a:cubicBezTo>
                    <a:pt x="12" y="0"/>
                    <a:pt x="11" y="0"/>
                    <a:pt x="11" y="1"/>
                  </a:cubicBezTo>
                  <a:cubicBezTo>
                    <a:pt x="1" y="7"/>
                    <a:pt x="1" y="7"/>
                    <a:pt x="1" y="7"/>
                  </a:cubicBezTo>
                  <a:cubicBezTo>
                    <a:pt x="1" y="8"/>
                    <a:pt x="0" y="9"/>
                    <a:pt x="1" y="10"/>
                  </a:cubicBezTo>
                  <a:cubicBezTo>
                    <a:pt x="2" y="11"/>
                    <a:pt x="3" y="11"/>
                    <a:pt x="3" y="10"/>
                  </a:cubicBezTo>
                  <a:cubicBezTo>
                    <a:pt x="10" y="5"/>
                    <a:pt x="10" y="5"/>
                    <a:pt x="10" y="5"/>
                  </a:cubicBezTo>
                  <a:cubicBezTo>
                    <a:pt x="10" y="27"/>
                    <a:pt x="10" y="27"/>
                    <a:pt x="10" y="27"/>
                  </a:cubicBezTo>
                  <a:cubicBezTo>
                    <a:pt x="10" y="28"/>
                    <a:pt x="11" y="29"/>
                    <a:pt x="12" y="29"/>
                  </a:cubicBezTo>
                  <a:close/>
                  <a:moveTo>
                    <a:pt x="12" y="29"/>
                  </a:moveTo>
                  <a:cubicBezTo>
                    <a:pt x="12" y="29"/>
                    <a:pt x="12" y="29"/>
                    <a:pt x="12"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70"/>
            <p:cNvSpPr>
              <a:spLocks noEditPoints="1"/>
            </p:cNvSpPr>
            <p:nvPr/>
          </p:nvSpPr>
          <p:spPr bwMode="auto">
            <a:xfrm>
              <a:off x="3151188" y="3978275"/>
              <a:ext cx="28575" cy="41275"/>
            </a:xfrm>
            <a:custGeom>
              <a:avLst/>
              <a:gdLst/>
              <a:ahLst/>
              <a:cxnLst>
                <a:cxn ang="0">
                  <a:pos x="13" y="0"/>
                </a:cxn>
                <a:cxn ang="0">
                  <a:pos x="5" y="0"/>
                </a:cxn>
                <a:cxn ang="0">
                  <a:pos x="0" y="5"/>
                </a:cxn>
                <a:cxn ang="0">
                  <a:pos x="0" y="22"/>
                </a:cxn>
                <a:cxn ang="0">
                  <a:pos x="5" y="27"/>
                </a:cxn>
                <a:cxn ang="0">
                  <a:pos x="13" y="27"/>
                </a:cxn>
                <a:cxn ang="0">
                  <a:pos x="19" y="22"/>
                </a:cxn>
                <a:cxn ang="0">
                  <a:pos x="19" y="5"/>
                </a:cxn>
                <a:cxn ang="0">
                  <a:pos x="13" y="0"/>
                </a:cxn>
                <a:cxn ang="0">
                  <a:pos x="15" y="22"/>
                </a:cxn>
                <a:cxn ang="0">
                  <a:pos x="13" y="23"/>
                </a:cxn>
                <a:cxn ang="0">
                  <a:pos x="5" y="23"/>
                </a:cxn>
                <a:cxn ang="0">
                  <a:pos x="4" y="22"/>
                </a:cxn>
                <a:cxn ang="0">
                  <a:pos x="4" y="5"/>
                </a:cxn>
                <a:cxn ang="0">
                  <a:pos x="5" y="4"/>
                </a:cxn>
                <a:cxn ang="0">
                  <a:pos x="13" y="4"/>
                </a:cxn>
                <a:cxn ang="0">
                  <a:pos x="15" y="5"/>
                </a:cxn>
                <a:cxn ang="0">
                  <a:pos x="15" y="22"/>
                </a:cxn>
                <a:cxn ang="0">
                  <a:pos x="15" y="22"/>
                </a:cxn>
                <a:cxn ang="0">
                  <a:pos x="15" y="22"/>
                </a:cxn>
              </a:cxnLst>
              <a:rect l="0" t="0" r="r" b="b"/>
              <a:pathLst>
                <a:path w="19" h="27">
                  <a:moveTo>
                    <a:pt x="13" y="0"/>
                  </a:moveTo>
                  <a:cubicBezTo>
                    <a:pt x="5" y="0"/>
                    <a:pt x="5" y="0"/>
                    <a:pt x="5" y="0"/>
                  </a:cubicBezTo>
                  <a:cubicBezTo>
                    <a:pt x="2" y="0"/>
                    <a:pt x="0" y="2"/>
                    <a:pt x="0" y="5"/>
                  </a:cubicBezTo>
                  <a:cubicBezTo>
                    <a:pt x="0" y="22"/>
                    <a:pt x="0" y="22"/>
                    <a:pt x="0" y="22"/>
                  </a:cubicBezTo>
                  <a:cubicBezTo>
                    <a:pt x="0" y="24"/>
                    <a:pt x="2" y="27"/>
                    <a:pt x="5" y="27"/>
                  </a:cubicBezTo>
                  <a:cubicBezTo>
                    <a:pt x="13" y="27"/>
                    <a:pt x="13" y="27"/>
                    <a:pt x="13" y="27"/>
                  </a:cubicBezTo>
                  <a:cubicBezTo>
                    <a:pt x="16" y="27"/>
                    <a:pt x="19" y="24"/>
                    <a:pt x="19" y="22"/>
                  </a:cubicBezTo>
                  <a:cubicBezTo>
                    <a:pt x="19" y="5"/>
                    <a:pt x="19" y="5"/>
                    <a:pt x="19" y="5"/>
                  </a:cubicBezTo>
                  <a:cubicBezTo>
                    <a:pt x="19" y="2"/>
                    <a:pt x="16" y="0"/>
                    <a:pt x="13" y="0"/>
                  </a:cubicBezTo>
                  <a:close/>
                  <a:moveTo>
                    <a:pt x="15" y="22"/>
                  </a:moveTo>
                  <a:cubicBezTo>
                    <a:pt x="15" y="22"/>
                    <a:pt x="14" y="23"/>
                    <a:pt x="13" y="23"/>
                  </a:cubicBezTo>
                  <a:cubicBezTo>
                    <a:pt x="5" y="23"/>
                    <a:pt x="5" y="23"/>
                    <a:pt x="5" y="23"/>
                  </a:cubicBezTo>
                  <a:cubicBezTo>
                    <a:pt x="4" y="23"/>
                    <a:pt x="4" y="22"/>
                    <a:pt x="4" y="22"/>
                  </a:cubicBezTo>
                  <a:cubicBezTo>
                    <a:pt x="4" y="5"/>
                    <a:pt x="4" y="5"/>
                    <a:pt x="4" y="5"/>
                  </a:cubicBezTo>
                  <a:cubicBezTo>
                    <a:pt x="4" y="4"/>
                    <a:pt x="4" y="4"/>
                    <a:pt x="5" y="4"/>
                  </a:cubicBezTo>
                  <a:cubicBezTo>
                    <a:pt x="13" y="4"/>
                    <a:pt x="13" y="4"/>
                    <a:pt x="13" y="4"/>
                  </a:cubicBezTo>
                  <a:cubicBezTo>
                    <a:pt x="14"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71"/>
            <p:cNvSpPr>
              <a:spLocks noEditPoints="1"/>
            </p:cNvSpPr>
            <p:nvPr/>
          </p:nvSpPr>
          <p:spPr bwMode="auto">
            <a:xfrm>
              <a:off x="3230563" y="3978275"/>
              <a:ext cx="28575" cy="41275"/>
            </a:xfrm>
            <a:custGeom>
              <a:avLst/>
              <a:gdLst/>
              <a:ahLst/>
              <a:cxnLst>
                <a:cxn ang="0">
                  <a:pos x="14" y="0"/>
                </a:cxn>
                <a:cxn ang="0">
                  <a:pos x="6" y="0"/>
                </a:cxn>
                <a:cxn ang="0">
                  <a:pos x="0" y="5"/>
                </a:cxn>
                <a:cxn ang="0">
                  <a:pos x="0" y="22"/>
                </a:cxn>
                <a:cxn ang="0">
                  <a:pos x="6" y="27"/>
                </a:cxn>
                <a:cxn ang="0">
                  <a:pos x="14" y="27"/>
                </a:cxn>
                <a:cxn ang="0">
                  <a:pos x="19" y="22"/>
                </a:cxn>
                <a:cxn ang="0">
                  <a:pos x="19" y="5"/>
                </a:cxn>
                <a:cxn ang="0">
                  <a:pos x="14" y="0"/>
                </a:cxn>
                <a:cxn ang="0">
                  <a:pos x="15" y="22"/>
                </a:cxn>
                <a:cxn ang="0">
                  <a:pos x="14" y="23"/>
                </a:cxn>
                <a:cxn ang="0">
                  <a:pos x="6" y="23"/>
                </a:cxn>
                <a:cxn ang="0">
                  <a:pos x="4" y="22"/>
                </a:cxn>
                <a:cxn ang="0">
                  <a:pos x="4" y="5"/>
                </a:cxn>
                <a:cxn ang="0">
                  <a:pos x="6" y="4"/>
                </a:cxn>
                <a:cxn ang="0">
                  <a:pos x="14" y="4"/>
                </a:cxn>
                <a:cxn ang="0">
                  <a:pos x="15" y="5"/>
                </a:cxn>
                <a:cxn ang="0">
                  <a:pos x="15" y="22"/>
                </a:cxn>
                <a:cxn ang="0">
                  <a:pos x="15" y="22"/>
                </a:cxn>
                <a:cxn ang="0">
                  <a:pos x="15" y="22"/>
                </a:cxn>
              </a:cxnLst>
              <a:rect l="0" t="0" r="r" b="b"/>
              <a:pathLst>
                <a:path w="19" h="27">
                  <a:moveTo>
                    <a:pt x="14" y="0"/>
                  </a:moveTo>
                  <a:cubicBezTo>
                    <a:pt x="6" y="0"/>
                    <a:pt x="6" y="0"/>
                    <a:pt x="6" y="0"/>
                  </a:cubicBezTo>
                  <a:cubicBezTo>
                    <a:pt x="3" y="0"/>
                    <a:pt x="0" y="2"/>
                    <a:pt x="0" y="5"/>
                  </a:cubicBezTo>
                  <a:cubicBezTo>
                    <a:pt x="0" y="22"/>
                    <a:pt x="0" y="22"/>
                    <a:pt x="0" y="22"/>
                  </a:cubicBezTo>
                  <a:cubicBezTo>
                    <a:pt x="0" y="24"/>
                    <a:pt x="3" y="27"/>
                    <a:pt x="6" y="27"/>
                  </a:cubicBezTo>
                  <a:cubicBezTo>
                    <a:pt x="14" y="27"/>
                    <a:pt x="14" y="27"/>
                    <a:pt x="14" y="27"/>
                  </a:cubicBezTo>
                  <a:cubicBezTo>
                    <a:pt x="17" y="27"/>
                    <a:pt x="19" y="24"/>
                    <a:pt x="19" y="22"/>
                  </a:cubicBezTo>
                  <a:cubicBezTo>
                    <a:pt x="19" y="5"/>
                    <a:pt x="19" y="5"/>
                    <a:pt x="19" y="5"/>
                  </a:cubicBezTo>
                  <a:cubicBezTo>
                    <a:pt x="19" y="2"/>
                    <a:pt x="17" y="0"/>
                    <a:pt x="14" y="0"/>
                  </a:cubicBezTo>
                  <a:close/>
                  <a:moveTo>
                    <a:pt x="15" y="22"/>
                  </a:moveTo>
                  <a:cubicBezTo>
                    <a:pt x="15" y="22"/>
                    <a:pt x="15" y="23"/>
                    <a:pt x="14" y="23"/>
                  </a:cubicBezTo>
                  <a:cubicBezTo>
                    <a:pt x="6" y="23"/>
                    <a:pt x="6" y="23"/>
                    <a:pt x="6" y="23"/>
                  </a:cubicBezTo>
                  <a:cubicBezTo>
                    <a:pt x="5" y="23"/>
                    <a:pt x="4" y="22"/>
                    <a:pt x="4" y="22"/>
                  </a:cubicBezTo>
                  <a:cubicBezTo>
                    <a:pt x="4" y="5"/>
                    <a:pt x="4" y="5"/>
                    <a:pt x="4" y="5"/>
                  </a:cubicBezTo>
                  <a:cubicBezTo>
                    <a:pt x="4" y="4"/>
                    <a:pt x="5" y="4"/>
                    <a:pt x="6" y="4"/>
                  </a:cubicBezTo>
                  <a:cubicBezTo>
                    <a:pt x="14" y="4"/>
                    <a:pt x="14" y="4"/>
                    <a:pt x="14" y="4"/>
                  </a:cubicBezTo>
                  <a:cubicBezTo>
                    <a:pt x="15"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72"/>
            <p:cNvSpPr>
              <a:spLocks noEditPoints="1"/>
            </p:cNvSpPr>
            <p:nvPr/>
          </p:nvSpPr>
          <p:spPr bwMode="auto">
            <a:xfrm>
              <a:off x="3190875" y="3975100"/>
              <a:ext cx="20638" cy="44450"/>
            </a:xfrm>
            <a:custGeom>
              <a:avLst/>
              <a:gdLst/>
              <a:ahLst/>
              <a:cxnLst>
                <a:cxn ang="0">
                  <a:pos x="12" y="1"/>
                </a:cxn>
                <a:cxn ang="0">
                  <a:pos x="10" y="1"/>
                </a:cxn>
                <a:cxn ang="0">
                  <a:pos x="1" y="7"/>
                </a:cxn>
                <a:cxn ang="0">
                  <a:pos x="0" y="10"/>
                </a:cxn>
                <a:cxn ang="0">
                  <a:pos x="3" y="10"/>
                </a:cxn>
                <a:cxn ang="0">
                  <a:pos x="10" y="5"/>
                </a:cxn>
                <a:cxn ang="0">
                  <a:pos x="10" y="27"/>
                </a:cxn>
                <a:cxn ang="0">
                  <a:pos x="11" y="29"/>
                </a:cxn>
                <a:cxn ang="0">
                  <a:pos x="13" y="27"/>
                </a:cxn>
                <a:cxn ang="0">
                  <a:pos x="13" y="2"/>
                </a:cxn>
                <a:cxn ang="0">
                  <a:pos x="12" y="1"/>
                </a:cxn>
                <a:cxn ang="0">
                  <a:pos x="12" y="1"/>
                </a:cxn>
                <a:cxn ang="0">
                  <a:pos x="12" y="1"/>
                </a:cxn>
              </a:cxnLst>
              <a:rect l="0" t="0" r="r" b="b"/>
              <a:pathLst>
                <a:path w="13" h="29">
                  <a:moveTo>
                    <a:pt x="12" y="1"/>
                  </a:moveTo>
                  <a:cubicBezTo>
                    <a:pt x="12" y="0"/>
                    <a:pt x="11" y="0"/>
                    <a:pt x="10" y="1"/>
                  </a:cubicBezTo>
                  <a:cubicBezTo>
                    <a:pt x="1" y="7"/>
                    <a:pt x="1" y="7"/>
                    <a:pt x="1" y="7"/>
                  </a:cubicBezTo>
                  <a:cubicBezTo>
                    <a:pt x="0" y="8"/>
                    <a:pt x="0" y="9"/>
                    <a:pt x="0" y="10"/>
                  </a:cubicBezTo>
                  <a:cubicBezTo>
                    <a:pt x="1" y="11"/>
                    <a:pt x="2" y="11"/>
                    <a:pt x="3" y="10"/>
                  </a:cubicBezTo>
                  <a:cubicBezTo>
                    <a:pt x="10" y="5"/>
                    <a:pt x="10" y="5"/>
                    <a:pt x="10" y="5"/>
                  </a:cubicBezTo>
                  <a:cubicBezTo>
                    <a:pt x="10" y="27"/>
                    <a:pt x="10" y="27"/>
                    <a:pt x="10" y="27"/>
                  </a:cubicBezTo>
                  <a:cubicBezTo>
                    <a:pt x="10" y="28"/>
                    <a:pt x="10" y="29"/>
                    <a:pt x="11" y="29"/>
                  </a:cubicBezTo>
                  <a:cubicBezTo>
                    <a:pt x="12" y="29"/>
                    <a:pt x="13" y="28"/>
                    <a:pt x="13" y="27"/>
                  </a:cubicBezTo>
                  <a:cubicBezTo>
                    <a:pt x="13" y="2"/>
                    <a:pt x="13" y="2"/>
                    <a:pt x="13" y="2"/>
                  </a:cubicBezTo>
                  <a:cubicBezTo>
                    <a:pt x="13" y="1"/>
                    <a:pt x="13" y="1"/>
                    <a:pt x="12" y="1"/>
                  </a:cubicBezTo>
                  <a:close/>
                  <a:moveTo>
                    <a:pt x="12" y="1"/>
                  </a:moveTo>
                  <a:cubicBezTo>
                    <a:pt x="12" y="1"/>
                    <a:pt x="12" y="1"/>
                    <a:pt x="12"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73"/>
            <p:cNvSpPr>
              <a:spLocks noEditPoints="1"/>
            </p:cNvSpPr>
            <p:nvPr/>
          </p:nvSpPr>
          <p:spPr bwMode="auto">
            <a:xfrm>
              <a:off x="3179763" y="4033838"/>
              <a:ext cx="28575" cy="41275"/>
            </a:xfrm>
            <a:custGeom>
              <a:avLst/>
              <a:gdLst/>
              <a:ahLst/>
              <a:cxnLst>
                <a:cxn ang="0">
                  <a:pos x="13" y="0"/>
                </a:cxn>
                <a:cxn ang="0">
                  <a:pos x="5" y="0"/>
                </a:cxn>
                <a:cxn ang="0">
                  <a:pos x="0" y="6"/>
                </a:cxn>
                <a:cxn ang="0">
                  <a:pos x="0" y="22"/>
                </a:cxn>
                <a:cxn ang="0">
                  <a:pos x="5" y="27"/>
                </a:cxn>
                <a:cxn ang="0">
                  <a:pos x="13" y="27"/>
                </a:cxn>
                <a:cxn ang="0">
                  <a:pos x="18" y="22"/>
                </a:cxn>
                <a:cxn ang="0">
                  <a:pos x="18" y="6"/>
                </a:cxn>
                <a:cxn ang="0">
                  <a:pos x="13" y="0"/>
                </a:cxn>
                <a:cxn ang="0">
                  <a:pos x="15" y="22"/>
                </a:cxn>
                <a:cxn ang="0">
                  <a:pos x="13" y="24"/>
                </a:cxn>
                <a:cxn ang="0">
                  <a:pos x="5" y="24"/>
                </a:cxn>
                <a:cxn ang="0">
                  <a:pos x="3" y="22"/>
                </a:cxn>
                <a:cxn ang="0">
                  <a:pos x="3" y="6"/>
                </a:cxn>
                <a:cxn ang="0">
                  <a:pos x="5" y="4"/>
                </a:cxn>
                <a:cxn ang="0">
                  <a:pos x="13" y="4"/>
                </a:cxn>
                <a:cxn ang="0">
                  <a:pos x="15" y="6"/>
                </a:cxn>
                <a:cxn ang="0">
                  <a:pos x="15" y="22"/>
                </a:cxn>
                <a:cxn ang="0">
                  <a:pos x="15" y="22"/>
                </a:cxn>
                <a:cxn ang="0">
                  <a:pos x="15" y="22"/>
                </a:cxn>
              </a:cxnLst>
              <a:rect l="0" t="0" r="r" b="b"/>
              <a:pathLst>
                <a:path w="18" h="27">
                  <a:moveTo>
                    <a:pt x="13" y="0"/>
                  </a:move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8" y="25"/>
                    <a:pt x="18" y="22"/>
                  </a:cubicBezTo>
                  <a:cubicBezTo>
                    <a:pt x="18" y="6"/>
                    <a:pt x="18" y="6"/>
                    <a:pt x="18" y="6"/>
                  </a:cubicBezTo>
                  <a:cubicBezTo>
                    <a:pt x="18" y="3"/>
                    <a:pt x="16" y="0"/>
                    <a:pt x="13" y="0"/>
                  </a:cubicBezTo>
                  <a:close/>
                  <a:moveTo>
                    <a:pt x="15" y="22"/>
                  </a:moveTo>
                  <a:cubicBezTo>
                    <a:pt x="15" y="23"/>
                    <a:pt x="14" y="24"/>
                    <a:pt x="13" y="24"/>
                  </a:cubicBezTo>
                  <a:cubicBezTo>
                    <a:pt x="5" y="24"/>
                    <a:pt x="5" y="24"/>
                    <a:pt x="5" y="24"/>
                  </a:cubicBezTo>
                  <a:cubicBezTo>
                    <a:pt x="4" y="24"/>
                    <a:pt x="3" y="23"/>
                    <a:pt x="3" y="22"/>
                  </a:cubicBezTo>
                  <a:cubicBezTo>
                    <a:pt x="3" y="6"/>
                    <a:pt x="3" y="6"/>
                    <a:pt x="3" y="6"/>
                  </a:cubicBezTo>
                  <a:cubicBezTo>
                    <a:pt x="3"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74"/>
            <p:cNvSpPr>
              <a:spLocks noEditPoints="1"/>
            </p:cNvSpPr>
            <p:nvPr/>
          </p:nvSpPr>
          <p:spPr bwMode="auto">
            <a:xfrm>
              <a:off x="3224213" y="4035425"/>
              <a:ext cx="28575" cy="41275"/>
            </a:xfrm>
            <a:custGeom>
              <a:avLst/>
              <a:gdLst/>
              <a:ahLst/>
              <a:cxnLst>
                <a:cxn ang="0">
                  <a:pos x="14" y="0"/>
                </a:cxn>
                <a:cxn ang="0">
                  <a:pos x="6" y="0"/>
                </a:cxn>
                <a:cxn ang="0">
                  <a:pos x="0" y="6"/>
                </a:cxn>
                <a:cxn ang="0">
                  <a:pos x="0" y="22"/>
                </a:cxn>
                <a:cxn ang="0">
                  <a:pos x="6" y="27"/>
                </a:cxn>
                <a:cxn ang="0">
                  <a:pos x="14" y="27"/>
                </a:cxn>
                <a:cxn ang="0">
                  <a:pos x="19" y="22"/>
                </a:cxn>
                <a:cxn ang="0">
                  <a:pos x="19" y="6"/>
                </a:cxn>
                <a:cxn ang="0">
                  <a:pos x="14" y="0"/>
                </a:cxn>
                <a:cxn ang="0">
                  <a:pos x="15" y="22"/>
                </a:cxn>
                <a:cxn ang="0">
                  <a:pos x="14" y="24"/>
                </a:cxn>
                <a:cxn ang="0">
                  <a:pos x="6" y="24"/>
                </a:cxn>
                <a:cxn ang="0">
                  <a:pos x="4" y="22"/>
                </a:cxn>
                <a:cxn ang="0">
                  <a:pos x="4" y="6"/>
                </a:cxn>
                <a:cxn ang="0">
                  <a:pos x="6" y="4"/>
                </a:cxn>
                <a:cxn ang="0">
                  <a:pos x="14" y="4"/>
                </a:cxn>
                <a:cxn ang="0">
                  <a:pos x="15" y="6"/>
                </a:cxn>
                <a:cxn ang="0">
                  <a:pos x="15" y="22"/>
                </a:cxn>
                <a:cxn ang="0">
                  <a:pos x="15" y="22"/>
                </a:cxn>
                <a:cxn ang="0">
                  <a:pos x="15" y="22"/>
                </a:cxn>
              </a:cxnLst>
              <a:rect l="0" t="0" r="r" b="b"/>
              <a:pathLst>
                <a:path w="19" h="27">
                  <a:moveTo>
                    <a:pt x="14" y="0"/>
                  </a:moveTo>
                  <a:cubicBezTo>
                    <a:pt x="6" y="0"/>
                    <a:pt x="6" y="0"/>
                    <a:pt x="6" y="0"/>
                  </a:cubicBezTo>
                  <a:cubicBezTo>
                    <a:pt x="3" y="0"/>
                    <a:pt x="0" y="3"/>
                    <a:pt x="0" y="6"/>
                  </a:cubicBezTo>
                  <a:cubicBezTo>
                    <a:pt x="0" y="22"/>
                    <a:pt x="0" y="22"/>
                    <a:pt x="0" y="22"/>
                  </a:cubicBezTo>
                  <a:cubicBezTo>
                    <a:pt x="0" y="25"/>
                    <a:pt x="3" y="27"/>
                    <a:pt x="6" y="27"/>
                  </a:cubicBezTo>
                  <a:cubicBezTo>
                    <a:pt x="14" y="27"/>
                    <a:pt x="14" y="27"/>
                    <a:pt x="14" y="27"/>
                  </a:cubicBezTo>
                  <a:cubicBezTo>
                    <a:pt x="17" y="27"/>
                    <a:pt x="19" y="25"/>
                    <a:pt x="19" y="22"/>
                  </a:cubicBezTo>
                  <a:cubicBezTo>
                    <a:pt x="19" y="6"/>
                    <a:pt x="19" y="6"/>
                    <a:pt x="19" y="6"/>
                  </a:cubicBezTo>
                  <a:cubicBezTo>
                    <a:pt x="19" y="3"/>
                    <a:pt x="17" y="0"/>
                    <a:pt x="14" y="0"/>
                  </a:cubicBezTo>
                  <a:close/>
                  <a:moveTo>
                    <a:pt x="15" y="22"/>
                  </a:moveTo>
                  <a:cubicBezTo>
                    <a:pt x="15" y="23"/>
                    <a:pt x="15" y="24"/>
                    <a:pt x="14" y="24"/>
                  </a:cubicBezTo>
                  <a:cubicBezTo>
                    <a:pt x="6" y="24"/>
                    <a:pt x="6" y="24"/>
                    <a:pt x="6" y="24"/>
                  </a:cubicBezTo>
                  <a:cubicBezTo>
                    <a:pt x="5" y="24"/>
                    <a:pt x="4" y="23"/>
                    <a:pt x="4" y="22"/>
                  </a:cubicBezTo>
                  <a:cubicBezTo>
                    <a:pt x="4" y="6"/>
                    <a:pt x="4" y="6"/>
                    <a:pt x="4" y="6"/>
                  </a:cubicBezTo>
                  <a:cubicBezTo>
                    <a:pt x="4" y="5"/>
                    <a:pt x="5" y="4"/>
                    <a:pt x="6" y="4"/>
                  </a:cubicBezTo>
                  <a:cubicBezTo>
                    <a:pt x="14" y="4"/>
                    <a:pt x="14" y="4"/>
                    <a:pt x="14" y="4"/>
                  </a:cubicBezTo>
                  <a:cubicBezTo>
                    <a:pt x="15"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5"/>
            <p:cNvSpPr>
              <a:spLocks noEditPoints="1"/>
            </p:cNvSpPr>
            <p:nvPr/>
          </p:nvSpPr>
          <p:spPr bwMode="auto">
            <a:xfrm>
              <a:off x="3263900" y="4033838"/>
              <a:ext cx="20638" cy="42863"/>
            </a:xfrm>
            <a:custGeom>
              <a:avLst/>
              <a:gdLst/>
              <a:ahLst/>
              <a:cxnLst>
                <a:cxn ang="0">
                  <a:pos x="10" y="5"/>
                </a:cxn>
                <a:cxn ang="0">
                  <a:pos x="10" y="26"/>
                </a:cxn>
                <a:cxn ang="0">
                  <a:pos x="12" y="28"/>
                </a:cxn>
                <a:cxn ang="0">
                  <a:pos x="13" y="26"/>
                </a:cxn>
                <a:cxn ang="0">
                  <a:pos x="13" y="1"/>
                </a:cxn>
                <a:cxn ang="0">
                  <a:pos x="12" y="0"/>
                </a:cxn>
                <a:cxn ang="0">
                  <a:pos x="11" y="0"/>
                </a:cxn>
                <a:cxn ang="0">
                  <a:pos x="1" y="7"/>
                </a:cxn>
                <a:cxn ang="0">
                  <a:pos x="1" y="9"/>
                </a:cxn>
                <a:cxn ang="0">
                  <a:pos x="3" y="9"/>
                </a:cxn>
                <a:cxn ang="0">
                  <a:pos x="10" y="5"/>
                </a:cxn>
                <a:cxn ang="0">
                  <a:pos x="10" y="5"/>
                </a:cxn>
                <a:cxn ang="0">
                  <a:pos x="10" y="5"/>
                </a:cxn>
              </a:cxnLst>
              <a:rect l="0" t="0" r="r" b="b"/>
              <a:pathLst>
                <a:path w="13" h="28">
                  <a:moveTo>
                    <a:pt x="10" y="5"/>
                  </a:moveTo>
                  <a:cubicBezTo>
                    <a:pt x="10" y="26"/>
                    <a:pt x="10" y="26"/>
                    <a:pt x="10" y="26"/>
                  </a:cubicBezTo>
                  <a:cubicBezTo>
                    <a:pt x="10" y="27"/>
                    <a:pt x="11" y="28"/>
                    <a:pt x="12" y="28"/>
                  </a:cubicBezTo>
                  <a:cubicBezTo>
                    <a:pt x="13" y="28"/>
                    <a:pt x="13" y="27"/>
                    <a:pt x="13" y="26"/>
                  </a:cubicBezTo>
                  <a:cubicBezTo>
                    <a:pt x="13" y="1"/>
                    <a:pt x="13" y="1"/>
                    <a:pt x="13" y="1"/>
                  </a:cubicBezTo>
                  <a:cubicBezTo>
                    <a:pt x="13" y="1"/>
                    <a:pt x="13" y="0"/>
                    <a:pt x="12" y="0"/>
                  </a:cubicBezTo>
                  <a:cubicBezTo>
                    <a:pt x="12" y="0"/>
                    <a:pt x="11" y="0"/>
                    <a:pt x="11" y="0"/>
                  </a:cubicBezTo>
                  <a:cubicBezTo>
                    <a:pt x="1" y="7"/>
                    <a:pt x="1" y="7"/>
                    <a:pt x="1" y="7"/>
                  </a:cubicBezTo>
                  <a:cubicBezTo>
                    <a:pt x="0" y="7"/>
                    <a:pt x="0" y="8"/>
                    <a:pt x="1" y="9"/>
                  </a:cubicBezTo>
                  <a:cubicBezTo>
                    <a:pt x="1" y="10"/>
                    <a:pt x="2" y="10"/>
                    <a:pt x="3" y="9"/>
                  </a:cubicBezTo>
                  <a:lnTo>
                    <a:pt x="10" y="5"/>
                  </a:lnTo>
                  <a:close/>
                  <a:moveTo>
                    <a:pt x="10" y="5"/>
                  </a:moveTo>
                  <a:cubicBezTo>
                    <a:pt x="10" y="5"/>
                    <a:pt x="10" y="5"/>
                    <a:pt x="10"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6"/>
            <p:cNvSpPr>
              <a:spLocks noEditPoints="1"/>
            </p:cNvSpPr>
            <p:nvPr/>
          </p:nvSpPr>
          <p:spPr bwMode="auto">
            <a:xfrm>
              <a:off x="3143250" y="4089400"/>
              <a:ext cx="30163" cy="41275"/>
            </a:xfrm>
            <a:custGeom>
              <a:avLst/>
              <a:gdLst/>
              <a:ahLst/>
              <a:cxnLst>
                <a:cxn ang="0">
                  <a:pos x="13" y="0"/>
                </a:cxn>
                <a:cxn ang="0">
                  <a:pos x="5" y="0"/>
                </a:cxn>
                <a:cxn ang="0">
                  <a:pos x="0" y="5"/>
                </a:cxn>
                <a:cxn ang="0">
                  <a:pos x="0" y="21"/>
                </a:cxn>
                <a:cxn ang="0">
                  <a:pos x="5" y="26"/>
                </a:cxn>
                <a:cxn ang="0">
                  <a:pos x="13" y="26"/>
                </a:cxn>
                <a:cxn ang="0">
                  <a:pos x="19" y="21"/>
                </a:cxn>
                <a:cxn ang="0">
                  <a:pos x="19"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9"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9" y="24"/>
                    <a:pt x="19" y="21"/>
                  </a:cubicBezTo>
                  <a:cubicBezTo>
                    <a:pt x="19" y="5"/>
                    <a:pt x="19" y="5"/>
                    <a:pt x="19" y="5"/>
                  </a:cubicBezTo>
                  <a:cubicBezTo>
                    <a:pt x="19"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7"/>
            <p:cNvSpPr>
              <a:spLocks noEditPoints="1"/>
            </p:cNvSpPr>
            <p:nvPr/>
          </p:nvSpPr>
          <p:spPr bwMode="auto">
            <a:xfrm>
              <a:off x="3222625" y="4089400"/>
              <a:ext cx="28575" cy="41275"/>
            </a:xfrm>
            <a:custGeom>
              <a:avLst/>
              <a:gdLst/>
              <a:ahLst/>
              <a:cxnLst>
                <a:cxn ang="0">
                  <a:pos x="14" y="0"/>
                </a:cxn>
                <a:cxn ang="0">
                  <a:pos x="6" y="0"/>
                </a:cxn>
                <a:cxn ang="0">
                  <a:pos x="0" y="5"/>
                </a:cxn>
                <a:cxn ang="0">
                  <a:pos x="0" y="21"/>
                </a:cxn>
                <a:cxn ang="0">
                  <a:pos x="6" y="26"/>
                </a:cxn>
                <a:cxn ang="0">
                  <a:pos x="14" y="26"/>
                </a:cxn>
                <a:cxn ang="0">
                  <a:pos x="19" y="21"/>
                </a:cxn>
                <a:cxn ang="0">
                  <a:pos x="19" y="5"/>
                </a:cxn>
                <a:cxn ang="0">
                  <a:pos x="14" y="0"/>
                </a:cxn>
                <a:cxn ang="0">
                  <a:pos x="15" y="21"/>
                </a:cxn>
                <a:cxn ang="0">
                  <a:pos x="14" y="23"/>
                </a:cxn>
                <a:cxn ang="0">
                  <a:pos x="6" y="23"/>
                </a:cxn>
                <a:cxn ang="0">
                  <a:pos x="4" y="21"/>
                </a:cxn>
                <a:cxn ang="0">
                  <a:pos x="4" y="5"/>
                </a:cxn>
                <a:cxn ang="0">
                  <a:pos x="6" y="3"/>
                </a:cxn>
                <a:cxn ang="0">
                  <a:pos x="14" y="3"/>
                </a:cxn>
                <a:cxn ang="0">
                  <a:pos x="15" y="5"/>
                </a:cxn>
                <a:cxn ang="0">
                  <a:pos x="15" y="21"/>
                </a:cxn>
                <a:cxn ang="0">
                  <a:pos x="15" y="21"/>
                </a:cxn>
                <a:cxn ang="0">
                  <a:pos x="15" y="21"/>
                </a:cxn>
              </a:cxnLst>
              <a:rect l="0" t="0" r="r" b="b"/>
              <a:pathLst>
                <a:path w="19" h="26">
                  <a:moveTo>
                    <a:pt x="14" y="0"/>
                  </a:moveTo>
                  <a:cubicBezTo>
                    <a:pt x="6" y="0"/>
                    <a:pt x="6" y="0"/>
                    <a:pt x="6" y="0"/>
                  </a:cubicBezTo>
                  <a:cubicBezTo>
                    <a:pt x="3" y="0"/>
                    <a:pt x="0" y="2"/>
                    <a:pt x="0" y="5"/>
                  </a:cubicBezTo>
                  <a:cubicBezTo>
                    <a:pt x="0" y="21"/>
                    <a:pt x="0" y="21"/>
                    <a:pt x="0" y="21"/>
                  </a:cubicBezTo>
                  <a:cubicBezTo>
                    <a:pt x="0" y="24"/>
                    <a:pt x="3" y="26"/>
                    <a:pt x="6" y="26"/>
                  </a:cubicBezTo>
                  <a:cubicBezTo>
                    <a:pt x="14" y="26"/>
                    <a:pt x="14" y="26"/>
                    <a:pt x="14" y="26"/>
                  </a:cubicBezTo>
                  <a:cubicBezTo>
                    <a:pt x="17" y="26"/>
                    <a:pt x="19" y="24"/>
                    <a:pt x="19" y="21"/>
                  </a:cubicBezTo>
                  <a:cubicBezTo>
                    <a:pt x="19" y="5"/>
                    <a:pt x="19" y="5"/>
                    <a:pt x="19" y="5"/>
                  </a:cubicBezTo>
                  <a:cubicBezTo>
                    <a:pt x="19" y="2"/>
                    <a:pt x="17" y="0"/>
                    <a:pt x="14" y="0"/>
                  </a:cubicBezTo>
                  <a:close/>
                  <a:moveTo>
                    <a:pt x="15" y="21"/>
                  </a:moveTo>
                  <a:cubicBezTo>
                    <a:pt x="15" y="22"/>
                    <a:pt x="15" y="23"/>
                    <a:pt x="14" y="23"/>
                  </a:cubicBezTo>
                  <a:cubicBezTo>
                    <a:pt x="6" y="23"/>
                    <a:pt x="6" y="23"/>
                    <a:pt x="6" y="23"/>
                  </a:cubicBezTo>
                  <a:cubicBezTo>
                    <a:pt x="5" y="23"/>
                    <a:pt x="4" y="22"/>
                    <a:pt x="4" y="21"/>
                  </a:cubicBezTo>
                  <a:cubicBezTo>
                    <a:pt x="4" y="5"/>
                    <a:pt x="4" y="5"/>
                    <a:pt x="4" y="5"/>
                  </a:cubicBezTo>
                  <a:cubicBezTo>
                    <a:pt x="4" y="4"/>
                    <a:pt x="5" y="3"/>
                    <a:pt x="6" y="3"/>
                  </a:cubicBezTo>
                  <a:cubicBezTo>
                    <a:pt x="14" y="3"/>
                    <a:pt x="14" y="3"/>
                    <a:pt x="14" y="3"/>
                  </a:cubicBezTo>
                  <a:cubicBezTo>
                    <a:pt x="15"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8"/>
            <p:cNvSpPr>
              <a:spLocks noEditPoints="1"/>
            </p:cNvSpPr>
            <p:nvPr/>
          </p:nvSpPr>
          <p:spPr bwMode="auto">
            <a:xfrm>
              <a:off x="3182938" y="4086225"/>
              <a:ext cx="20638" cy="44450"/>
            </a:xfrm>
            <a:custGeom>
              <a:avLst/>
              <a:gdLst/>
              <a:ahLst/>
              <a:cxnLst>
                <a:cxn ang="0">
                  <a:pos x="12" y="0"/>
                </a:cxn>
                <a:cxn ang="0">
                  <a:pos x="10" y="0"/>
                </a:cxn>
                <a:cxn ang="0">
                  <a:pos x="1" y="7"/>
                </a:cxn>
                <a:cxn ang="0">
                  <a:pos x="0" y="9"/>
                </a:cxn>
                <a:cxn ang="0">
                  <a:pos x="3" y="10"/>
                </a:cxn>
                <a:cxn ang="0">
                  <a:pos x="10" y="5"/>
                </a:cxn>
                <a:cxn ang="0">
                  <a:pos x="10" y="27"/>
                </a:cxn>
                <a:cxn ang="0">
                  <a:pos x="11" y="28"/>
                </a:cxn>
                <a:cxn ang="0">
                  <a:pos x="13" y="27"/>
                </a:cxn>
                <a:cxn ang="0">
                  <a:pos x="13" y="2"/>
                </a:cxn>
                <a:cxn ang="0">
                  <a:pos x="12" y="0"/>
                </a:cxn>
                <a:cxn ang="0">
                  <a:pos x="12" y="0"/>
                </a:cxn>
                <a:cxn ang="0">
                  <a:pos x="12" y="0"/>
                </a:cxn>
              </a:cxnLst>
              <a:rect l="0" t="0" r="r" b="b"/>
              <a:pathLst>
                <a:path w="13" h="28">
                  <a:moveTo>
                    <a:pt x="12" y="0"/>
                  </a:moveTo>
                  <a:cubicBezTo>
                    <a:pt x="12" y="0"/>
                    <a:pt x="11" y="0"/>
                    <a:pt x="10" y="0"/>
                  </a:cubicBezTo>
                  <a:cubicBezTo>
                    <a:pt x="1" y="7"/>
                    <a:pt x="1" y="7"/>
                    <a:pt x="1" y="7"/>
                  </a:cubicBezTo>
                  <a:cubicBezTo>
                    <a:pt x="0" y="7"/>
                    <a:pt x="0" y="9"/>
                    <a:pt x="0" y="9"/>
                  </a:cubicBezTo>
                  <a:cubicBezTo>
                    <a:pt x="1" y="10"/>
                    <a:pt x="2" y="10"/>
                    <a:pt x="3" y="10"/>
                  </a:cubicBezTo>
                  <a:cubicBezTo>
                    <a:pt x="10" y="5"/>
                    <a:pt x="10" y="5"/>
                    <a:pt x="10" y="5"/>
                  </a:cubicBezTo>
                  <a:cubicBezTo>
                    <a:pt x="10" y="27"/>
                    <a:pt x="10" y="27"/>
                    <a:pt x="10" y="27"/>
                  </a:cubicBezTo>
                  <a:cubicBezTo>
                    <a:pt x="10" y="28"/>
                    <a:pt x="10" y="28"/>
                    <a:pt x="11" y="28"/>
                  </a:cubicBezTo>
                  <a:cubicBezTo>
                    <a:pt x="12" y="28"/>
                    <a:pt x="13" y="28"/>
                    <a:pt x="13" y="27"/>
                  </a:cubicBezTo>
                  <a:cubicBezTo>
                    <a:pt x="13" y="2"/>
                    <a:pt x="13" y="2"/>
                    <a:pt x="13" y="2"/>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9"/>
            <p:cNvSpPr>
              <a:spLocks noEditPoints="1"/>
            </p:cNvSpPr>
            <p:nvPr/>
          </p:nvSpPr>
          <p:spPr bwMode="auto">
            <a:xfrm>
              <a:off x="3267075" y="4090988"/>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(2)</a:t>
            </a:r>
          </a:p>
        </p:txBody>
      </p:sp>
      <p:sp>
        <p:nvSpPr>
          <p:cNvPr id="150" name="Text Placeholder 3">
            <a:extLst>
              <a:ext uri="{FF2B5EF4-FFF2-40B4-BE49-F238E27FC236}">
                <a16:creationId xmlns:a16="http://schemas.microsoft.com/office/drawing/2014/main" id="{B89F4C5F-46D4-3544-A9C2-F9FFADC545D9}"/>
              </a:ext>
            </a:extLst>
          </p:cNvPr>
          <p:cNvSpPr txBox="1">
            <a:spLocks/>
          </p:cNvSpPr>
          <p:nvPr/>
        </p:nvSpPr>
        <p:spPr>
          <a:xfrm>
            <a:off x="7551876" y="4178313"/>
            <a:ext cx="1864687"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4400">
              <a:spcBef>
                <a:spcPct val="20000"/>
              </a:spcBef>
              <a:defRPr/>
            </a:pPr>
            <a:r>
              <a:rPr lang="en-US" sz="1000" dirty="0" err="1">
                <a:solidFill>
                  <a:schemeClr val="tx1">
                    <a:lumMod val="65000"/>
                    <a:lumOff val="35000"/>
                  </a:schemeClr>
                </a:solidFill>
              </a:rPr>
              <a:t>Uitvoerings-programma</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16769648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424296" y="2101007"/>
            <a:ext cx="1875666" cy="18756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56"/>
          <p:cNvGrpSpPr/>
          <p:nvPr/>
        </p:nvGrpSpPr>
        <p:grpSpPr>
          <a:xfrm>
            <a:off x="704702" y="2713778"/>
            <a:ext cx="1314852" cy="1017244"/>
            <a:chOff x="664833" y="1363501"/>
            <a:chExt cx="1314852" cy="1017244"/>
          </a:xfrm>
        </p:grpSpPr>
        <p:sp>
          <p:nvSpPr>
            <p:cNvPr id="55" name="TextBox 54"/>
            <p:cNvSpPr txBox="1"/>
            <p:nvPr/>
          </p:nvSpPr>
          <p:spPr>
            <a:xfrm>
              <a:off x="664833" y="1611304"/>
              <a:ext cx="1314852" cy="769441"/>
            </a:xfrm>
            <a:prstGeom prst="rect">
              <a:avLst/>
            </a:prstGeom>
            <a:noFill/>
          </p:spPr>
          <p:txBody>
            <a:bodyPr wrap="square" lIns="0" tIns="0" rIns="0" bIns="0" rtlCol="0">
              <a:spAutoFit/>
            </a:bodyPr>
            <a:lstStyle/>
            <a:p>
              <a:pPr lvl="0" algn="ctr" defTabSz="914400">
                <a:spcBef>
                  <a:spcPct val="20000"/>
                </a:spcBef>
                <a:defRPr/>
              </a:pPr>
              <a:r>
                <a:rPr lang="en-US" sz="1000" dirty="0" err="1">
                  <a:solidFill>
                    <a:schemeClr val="bg1"/>
                  </a:solidFill>
                </a:rPr>
                <a:t>Dat</a:t>
              </a:r>
              <a:r>
                <a:rPr lang="en-US" sz="1000" dirty="0">
                  <a:solidFill>
                    <a:schemeClr val="bg1"/>
                  </a:solidFill>
                </a:rPr>
                <a:t> </a:t>
              </a:r>
              <a:r>
                <a:rPr lang="en-US" sz="1000" dirty="0" err="1">
                  <a:solidFill>
                    <a:schemeClr val="bg1"/>
                  </a:solidFill>
                </a:rPr>
                <a:t>inwoners</a:t>
              </a:r>
              <a:r>
                <a:rPr lang="en-US" sz="1000" dirty="0">
                  <a:solidFill>
                    <a:schemeClr val="bg1"/>
                  </a:solidFill>
                </a:rPr>
                <a:t> en </a:t>
              </a:r>
              <a:r>
                <a:rPr lang="en-US" sz="1000" dirty="0" err="1">
                  <a:solidFill>
                    <a:schemeClr val="bg1"/>
                  </a:solidFill>
                </a:rPr>
                <a:t>bezoekers</a:t>
              </a:r>
              <a:r>
                <a:rPr lang="en-US" sz="1000" dirty="0">
                  <a:solidFill>
                    <a:schemeClr val="bg1"/>
                  </a:solidFill>
                </a:rPr>
                <a:t> </a:t>
              </a:r>
              <a:r>
                <a:rPr lang="en-US" sz="1000" dirty="0" err="1">
                  <a:solidFill>
                    <a:schemeClr val="bg1"/>
                  </a:solidFill>
                </a:rPr>
                <a:t>zich</a:t>
              </a:r>
              <a:r>
                <a:rPr lang="en-US" sz="1000" dirty="0">
                  <a:solidFill>
                    <a:schemeClr val="bg1"/>
                  </a:solidFill>
                </a:rPr>
                <a:t> </a:t>
              </a:r>
              <a:r>
                <a:rPr lang="en-US" sz="1000" dirty="0" err="1">
                  <a:solidFill>
                    <a:schemeClr val="bg1"/>
                  </a:solidFill>
                </a:rPr>
                <a:t>veilig</a:t>
              </a:r>
              <a:r>
                <a:rPr lang="en-US" sz="1000" dirty="0">
                  <a:solidFill>
                    <a:schemeClr val="bg1"/>
                  </a:solidFill>
                </a:rPr>
                <a:t> </a:t>
              </a:r>
              <a:r>
                <a:rPr lang="en-US" sz="1000" dirty="0" err="1">
                  <a:solidFill>
                    <a:schemeClr val="bg1"/>
                  </a:solidFill>
                </a:rPr>
                <a:t>voelen</a:t>
              </a:r>
              <a:r>
                <a:rPr lang="en-US" sz="1000" dirty="0">
                  <a:solidFill>
                    <a:schemeClr val="bg1"/>
                  </a:solidFill>
                </a:rPr>
                <a:t> in </a:t>
              </a:r>
              <a:r>
                <a:rPr lang="en-US" sz="1000" dirty="0" err="1">
                  <a:solidFill>
                    <a:schemeClr val="bg1"/>
                  </a:solidFill>
                </a:rPr>
                <a:t>een</a:t>
              </a:r>
              <a:r>
                <a:rPr lang="en-US" sz="1000" dirty="0">
                  <a:solidFill>
                    <a:schemeClr val="bg1"/>
                  </a:solidFill>
                </a:rPr>
                <a:t> </a:t>
              </a:r>
              <a:r>
                <a:rPr lang="en-US" sz="1000" dirty="0" err="1">
                  <a:solidFill>
                    <a:schemeClr val="bg1"/>
                  </a:solidFill>
                </a:rPr>
                <a:t>aantrekkelijke</a:t>
              </a:r>
              <a:r>
                <a:rPr lang="en-US" sz="1000" dirty="0">
                  <a:solidFill>
                    <a:schemeClr val="bg1"/>
                  </a:solidFill>
                </a:rPr>
                <a:t> </a:t>
              </a:r>
              <a:r>
                <a:rPr lang="en-US" sz="1000" dirty="0" err="1">
                  <a:solidFill>
                    <a:schemeClr val="bg1"/>
                  </a:solidFill>
                </a:rPr>
                <a:t>gemeente</a:t>
              </a:r>
              <a:endParaRPr lang="en-US" sz="1000" dirty="0">
                <a:solidFill>
                  <a:schemeClr val="bg1"/>
                </a:solidFill>
              </a:endParaRPr>
            </a:p>
          </p:txBody>
        </p:sp>
        <p:sp>
          <p:nvSpPr>
            <p:cNvPr id="56" name="Rectangle 55"/>
            <p:cNvSpPr/>
            <p:nvPr/>
          </p:nvSpPr>
          <p:spPr>
            <a:xfrm>
              <a:off x="780575" y="1363501"/>
              <a:ext cx="1083375" cy="215444"/>
            </a:xfrm>
            <a:prstGeom prst="rect">
              <a:avLst/>
            </a:prstGeom>
          </p:spPr>
          <p:txBody>
            <a:bodyPr wrap="none" lIns="0" tIns="0" rIns="0" bIns="0">
              <a:spAutoFit/>
            </a:bodyPr>
            <a:lstStyle/>
            <a:p>
              <a:pPr algn="ctr"/>
              <a:r>
                <a:rPr lang="en-US" sz="1400" b="1" dirty="0" err="1">
                  <a:solidFill>
                    <a:schemeClr val="bg1"/>
                  </a:solidFill>
                </a:rPr>
                <a:t>Veilig</a:t>
              </a:r>
              <a:r>
                <a:rPr lang="en-US" sz="1400" b="1" dirty="0">
                  <a:solidFill>
                    <a:schemeClr val="bg1"/>
                  </a:solidFill>
                </a:rPr>
                <a:t> </a:t>
              </a:r>
              <a:r>
                <a:rPr lang="en-US" sz="1400" b="1" dirty="0" err="1">
                  <a:solidFill>
                    <a:schemeClr val="bg1"/>
                  </a:solidFill>
                </a:rPr>
                <a:t>voelen</a:t>
              </a:r>
              <a:endParaRPr lang="en-US" sz="1400" b="1" dirty="0">
                <a:solidFill>
                  <a:schemeClr val="bg1"/>
                </a:solidFill>
              </a:endParaRPr>
            </a:p>
          </p:txBody>
        </p:sp>
      </p:grpSp>
      <p:sp>
        <p:nvSpPr>
          <p:cNvPr id="36" name="Oval 35"/>
          <p:cNvSpPr/>
          <p:nvPr/>
        </p:nvSpPr>
        <p:spPr>
          <a:xfrm>
            <a:off x="2066304" y="1963238"/>
            <a:ext cx="2151201" cy="21512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56"/>
          <p:cNvGrpSpPr/>
          <p:nvPr/>
        </p:nvGrpSpPr>
        <p:grpSpPr>
          <a:xfrm>
            <a:off x="2483851" y="2706645"/>
            <a:ext cx="1314852" cy="941240"/>
            <a:chOff x="657343" y="1363501"/>
            <a:chExt cx="1314852" cy="340795"/>
          </a:xfrm>
        </p:grpSpPr>
        <p:sp>
          <p:nvSpPr>
            <p:cNvPr id="27" name="TextBox 26"/>
            <p:cNvSpPr txBox="1"/>
            <p:nvPr/>
          </p:nvSpPr>
          <p:spPr>
            <a:xfrm>
              <a:off x="657343" y="1537141"/>
              <a:ext cx="1314852" cy="167155"/>
            </a:xfrm>
            <a:prstGeom prst="rect">
              <a:avLst/>
            </a:prstGeom>
            <a:noFill/>
          </p:spPr>
          <p:txBody>
            <a:bodyPr wrap="square" lIns="0" tIns="0" rIns="0" bIns="0" rtlCol="0">
              <a:spAutoFit/>
            </a:bodyPr>
            <a:lstStyle/>
            <a:p>
              <a:pPr lvl="0" algn="ctr" defTabSz="914400">
                <a:spcBef>
                  <a:spcPct val="20000"/>
                </a:spcBef>
                <a:defRPr/>
              </a:pPr>
              <a:r>
                <a:rPr lang="en-US" sz="1000" dirty="0" err="1">
                  <a:solidFill>
                    <a:schemeClr val="bg1"/>
                  </a:solidFill>
                </a:rPr>
                <a:t>Verankeren</a:t>
              </a:r>
              <a:r>
                <a:rPr lang="en-US" sz="1000" dirty="0">
                  <a:solidFill>
                    <a:schemeClr val="bg1"/>
                  </a:solidFill>
                </a:rPr>
                <a:t> van </a:t>
              </a:r>
              <a:r>
                <a:rPr lang="en-US" sz="1000" dirty="0" err="1">
                  <a:solidFill>
                    <a:schemeClr val="bg1"/>
                  </a:solidFill>
                </a:rPr>
                <a:t>veiligheid</a:t>
              </a:r>
              <a:r>
                <a:rPr lang="en-US" sz="1000" dirty="0">
                  <a:solidFill>
                    <a:schemeClr val="bg1"/>
                  </a:solidFill>
                </a:rPr>
                <a:t> in </a:t>
              </a:r>
              <a:r>
                <a:rPr lang="en-US" sz="1000" dirty="0" err="1">
                  <a:solidFill>
                    <a:schemeClr val="bg1"/>
                  </a:solidFill>
                </a:rPr>
                <a:t>kernen</a:t>
              </a:r>
              <a:r>
                <a:rPr lang="en-US" sz="1000" dirty="0">
                  <a:solidFill>
                    <a:schemeClr val="bg1"/>
                  </a:solidFill>
                </a:rPr>
                <a:t>, </a:t>
              </a:r>
              <a:r>
                <a:rPr lang="en-US" sz="1000" dirty="0" err="1">
                  <a:solidFill>
                    <a:schemeClr val="bg1"/>
                  </a:solidFill>
                </a:rPr>
                <a:t>wijken</a:t>
              </a:r>
              <a:r>
                <a:rPr lang="en-US" sz="1000" dirty="0">
                  <a:solidFill>
                    <a:schemeClr val="bg1"/>
                  </a:solidFill>
                </a:rPr>
                <a:t> en </a:t>
              </a:r>
              <a:r>
                <a:rPr lang="en-US" sz="1000" dirty="0" err="1">
                  <a:solidFill>
                    <a:schemeClr val="bg1"/>
                  </a:solidFill>
                </a:rPr>
                <a:t>buurten</a:t>
              </a:r>
              <a:endParaRPr lang="en-US" sz="1000" dirty="0">
                <a:solidFill>
                  <a:schemeClr val="bg1"/>
                </a:solidFill>
              </a:endParaRPr>
            </a:p>
          </p:txBody>
        </p:sp>
        <p:sp>
          <p:nvSpPr>
            <p:cNvPr id="28" name="Rectangle 27"/>
            <p:cNvSpPr/>
            <p:nvPr/>
          </p:nvSpPr>
          <p:spPr>
            <a:xfrm>
              <a:off x="904808" y="1363501"/>
              <a:ext cx="834909" cy="156011"/>
            </a:xfrm>
            <a:prstGeom prst="rect">
              <a:avLst/>
            </a:prstGeom>
          </p:spPr>
          <p:txBody>
            <a:bodyPr wrap="none" lIns="0" tIns="0" rIns="0" bIns="0">
              <a:spAutoFit/>
            </a:bodyPr>
            <a:lstStyle/>
            <a:p>
              <a:pPr algn="ctr"/>
              <a:r>
                <a:rPr lang="en-US" sz="1400" b="1" dirty="0" err="1">
                  <a:solidFill>
                    <a:schemeClr val="bg1"/>
                  </a:solidFill>
                </a:rPr>
                <a:t>Borgen</a:t>
              </a:r>
              <a:r>
                <a:rPr lang="en-US" sz="1400" b="1" dirty="0">
                  <a:solidFill>
                    <a:schemeClr val="bg1"/>
                  </a:solidFill>
                </a:rPr>
                <a:t> </a:t>
              </a:r>
            </a:p>
            <a:p>
              <a:pPr algn="ctr"/>
              <a:r>
                <a:rPr lang="en-US" sz="1400" b="1" dirty="0" err="1">
                  <a:solidFill>
                    <a:schemeClr val="bg1"/>
                  </a:solidFill>
                </a:rPr>
                <a:t>Veiligheid</a:t>
              </a:r>
              <a:endParaRPr lang="en-US" sz="1400" b="1" dirty="0">
                <a:solidFill>
                  <a:schemeClr val="bg1"/>
                </a:solidFill>
              </a:endParaRPr>
            </a:p>
          </p:txBody>
        </p:sp>
      </p:grpSp>
      <p:sp>
        <p:nvSpPr>
          <p:cNvPr id="45" name="Oval 44"/>
          <p:cNvSpPr/>
          <p:nvPr/>
        </p:nvSpPr>
        <p:spPr>
          <a:xfrm>
            <a:off x="3923398" y="1795235"/>
            <a:ext cx="2487210" cy="24872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56"/>
          <p:cNvGrpSpPr/>
          <p:nvPr/>
        </p:nvGrpSpPr>
        <p:grpSpPr>
          <a:xfrm>
            <a:off x="4477763" y="2682391"/>
            <a:ext cx="1314852" cy="1406783"/>
            <a:chOff x="675701" y="1363501"/>
            <a:chExt cx="1314852" cy="1406783"/>
          </a:xfrm>
        </p:grpSpPr>
        <p:sp>
          <p:nvSpPr>
            <p:cNvPr id="30" name="TextBox 29"/>
            <p:cNvSpPr txBox="1"/>
            <p:nvPr/>
          </p:nvSpPr>
          <p:spPr>
            <a:xfrm>
              <a:off x="675701" y="1846954"/>
              <a:ext cx="1314852" cy="923330"/>
            </a:xfrm>
            <a:prstGeom prst="rect">
              <a:avLst/>
            </a:prstGeom>
            <a:noFill/>
          </p:spPr>
          <p:txBody>
            <a:bodyPr wrap="square" lIns="0" tIns="0" rIns="0" bIns="0" rtlCol="0">
              <a:spAutoFit/>
            </a:bodyPr>
            <a:lstStyle/>
            <a:p>
              <a:pPr lvl="0" algn="ctr" defTabSz="914400">
                <a:spcBef>
                  <a:spcPct val="20000"/>
                </a:spcBef>
                <a:defRPr/>
              </a:pPr>
              <a:r>
                <a:rPr lang="en-US" sz="1000" dirty="0" err="1">
                  <a:solidFill>
                    <a:schemeClr val="bg1"/>
                  </a:solidFill>
                </a:rPr>
                <a:t>Afname</a:t>
              </a:r>
              <a:r>
                <a:rPr lang="en-US" sz="1000" dirty="0">
                  <a:solidFill>
                    <a:schemeClr val="bg1"/>
                  </a:solidFill>
                </a:rPr>
                <a:t> van </a:t>
              </a:r>
              <a:r>
                <a:rPr lang="en-US" sz="1000" dirty="0" err="1">
                  <a:solidFill>
                    <a:schemeClr val="bg1"/>
                  </a:solidFill>
                </a:rPr>
                <a:t>criminaliteit</a:t>
              </a:r>
              <a:r>
                <a:rPr lang="en-US" sz="1000" dirty="0">
                  <a:solidFill>
                    <a:schemeClr val="bg1"/>
                  </a:solidFill>
                </a:rPr>
                <a:t> door </a:t>
              </a:r>
              <a:r>
                <a:rPr lang="en-US" sz="1000" dirty="0" err="1">
                  <a:solidFill>
                    <a:schemeClr val="bg1"/>
                  </a:solidFill>
                </a:rPr>
                <a:t>samenwerking</a:t>
              </a:r>
              <a:r>
                <a:rPr lang="en-US" sz="1000" dirty="0">
                  <a:solidFill>
                    <a:schemeClr val="bg1"/>
                  </a:solidFill>
                </a:rPr>
                <a:t>, </a:t>
              </a:r>
              <a:r>
                <a:rPr lang="en-US" sz="1000" dirty="0" err="1">
                  <a:solidFill>
                    <a:schemeClr val="bg1"/>
                  </a:solidFill>
                </a:rPr>
                <a:t>persoonsgericht</a:t>
              </a:r>
              <a:r>
                <a:rPr lang="en-US" sz="1000" dirty="0">
                  <a:solidFill>
                    <a:schemeClr val="bg1"/>
                  </a:solidFill>
                </a:rPr>
                <a:t>- en </a:t>
              </a:r>
              <a:r>
                <a:rPr lang="en-US" sz="1000" dirty="0" err="1">
                  <a:solidFill>
                    <a:schemeClr val="bg1"/>
                  </a:solidFill>
                </a:rPr>
                <a:t>informatie</a:t>
              </a:r>
              <a:r>
                <a:rPr lang="en-US" sz="1000" dirty="0">
                  <a:solidFill>
                    <a:schemeClr val="bg1"/>
                  </a:solidFill>
                </a:rPr>
                <a:t> </a:t>
              </a:r>
              <a:r>
                <a:rPr lang="en-US" sz="1000" dirty="0" err="1">
                  <a:solidFill>
                    <a:schemeClr val="bg1"/>
                  </a:solidFill>
                </a:rPr>
                <a:t>gestuurd</a:t>
              </a:r>
              <a:r>
                <a:rPr lang="en-US" sz="1000" dirty="0">
                  <a:solidFill>
                    <a:schemeClr val="bg1"/>
                  </a:solidFill>
                </a:rPr>
                <a:t> </a:t>
              </a:r>
              <a:r>
                <a:rPr lang="en-US" sz="1000" dirty="0" err="1">
                  <a:solidFill>
                    <a:schemeClr val="bg1"/>
                  </a:solidFill>
                </a:rPr>
                <a:t>werken</a:t>
              </a:r>
              <a:r>
                <a:rPr lang="en-US" sz="1000" dirty="0">
                  <a:solidFill>
                    <a:schemeClr val="bg1"/>
                  </a:solidFill>
                </a:rPr>
                <a:t>.</a:t>
              </a:r>
            </a:p>
          </p:txBody>
        </p:sp>
        <p:sp>
          <p:nvSpPr>
            <p:cNvPr id="31" name="Rectangle 30"/>
            <p:cNvSpPr/>
            <p:nvPr/>
          </p:nvSpPr>
          <p:spPr>
            <a:xfrm>
              <a:off x="819720" y="1363501"/>
              <a:ext cx="1005083" cy="430887"/>
            </a:xfrm>
            <a:prstGeom prst="rect">
              <a:avLst/>
            </a:prstGeom>
          </p:spPr>
          <p:txBody>
            <a:bodyPr wrap="none" lIns="0" tIns="0" rIns="0" bIns="0">
              <a:spAutoFit/>
            </a:bodyPr>
            <a:lstStyle/>
            <a:p>
              <a:pPr algn="ctr"/>
              <a:r>
                <a:rPr lang="en-US" sz="1400" b="1" dirty="0">
                  <a:solidFill>
                    <a:schemeClr val="bg1"/>
                  </a:solidFill>
                </a:rPr>
                <a:t>Minder </a:t>
              </a:r>
            </a:p>
            <a:p>
              <a:pPr algn="ctr"/>
              <a:r>
                <a:rPr lang="en-US" sz="1400" b="1" dirty="0" err="1">
                  <a:solidFill>
                    <a:schemeClr val="bg1"/>
                  </a:solidFill>
                </a:rPr>
                <a:t>criminaliteit</a:t>
              </a:r>
              <a:endParaRPr lang="en-US" sz="1400" b="1" dirty="0">
                <a:solidFill>
                  <a:schemeClr val="bg1"/>
                </a:solidFill>
              </a:endParaRPr>
            </a:p>
          </p:txBody>
        </p:sp>
      </p:grpSp>
      <p:sp>
        <p:nvSpPr>
          <p:cNvPr id="50" name="Oval 49"/>
          <p:cNvSpPr/>
          <p:nvPr/>
        </p:nvSpPr>
        <p:spPr>
          <a:xfrm>
            <a:off x="5917310" y="1720111"/>
            <a:ext cx="2637458" cy="26374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56"/>
          <p:cNvGrpSpPr/>
          <p:nvPr/>
        </p:nvGrpSpPr>
        <p:grpSpPr>
          <a:xfrm>
            <a:off x="6545949" y="2600513"/>
            <a:ext cx="1715074" cy="1157746"/>
            <a:chOff x="632169" y="1294937"/>
            <a:chExt cx="1715074" cy="1157746"/>
          </a:xfrm>
        </p:grpSpPr>
        <p:sp>
          <p:nvSpPr>
            <p:cNvPr id="39" name="TextBox 38"/>
            <p:cNvSpPr txBox="1"/>
            <p:nvPr/>
          </p:nvSpPr>
          <p:spPr>
            <a:xfrm>
              <a:off x="766437" y="1837130"/>
              <a:ext cx="1314852" cy="615553"/>
            </a:xfrm>
            <a:prstGeom prst="rect">
              <a:avLst/>
            </a:prstGeom>
            <a:noFill/>
          </p:spPr>
          <p:txBody>
            <a:bodyPr wrap="square" lIns="0" tIns="0" rIns="0" bIns="0" rtlCol="0">
              <a:spAutoFit/>
            </a:bodyPr>
            <a:lstStyle/>
            <a:p>
              <a:pPr lvl="0" algn="ctr" defTabSz="914400">
                <a:spcBef>
                  <a:spcPct val="20000"/>
                </a:spcBef>
                <a:defRPr/>
              </a:pPr>
              <a:r>
                <a:rPr lang="en-US" sz="1000" dirty="0" err="1">
                  <a:solidFill>
                    <a:schemeClr val="bg1"/>
                  </a:solidFill>
                </a:rPr>
                <a:t>Voorkomen</a:t>
              </a:r>
              <a:r>
                <a:rPr lang="en-US" sz="1000" dirty="0">
                  <a:solidFill>
                    <a:schemeClr val="bg1"/>
                  </a:solidFill>
                </a:rPr>
                <a:t> en </a:t>
              </a:r>
              <a:r>
                <a:rPr lang="en-US" sz="1000" dirty="0" err="1">
                  <a:solidFill>
                    <a:schemeClr val="bg1"/>
                  </a:solidFill>
                </a:rPr>
                <a:t>bestrijden</a:t>
              </a:r>
              <a:r>
                <a:rPr lang="en-US" sz="1000" dirty="0">
                  <a:solidFill>
                    <a:schemeClr val="bg1"/>
                  </a:solidFill>
                </a:rPr>
                <a:t> van </a:t>
              </a:r>
              <a:r>
                <a:rPr lang="en-US" sz="1000" dirty="0" err="1">
                  <a:solidFill>
                    <a:schemeClr val="bg1"/>
                  </a:solidFill>
                </a:rPr>
                <a:t>incidenten</a:t>
              </a:r>
              <a:r>
                <a:rPr lang="en-US" sz="1000" dirty="0">
                  <a:solidFill>
                    <a:schemeClr val="bg1"/>
                  </a:solidFill>
                </a:rPr>
                <a:t> en </a:t>
              </a:r>
              <a:r>
                <a:rPr lang="en-US" sz="1000" dirty="0" err="1">
                  <a:solidFill>
                    <a:schemeClr val="bg1"/>
                  </a:solidFill>
                </a:rPr>
                <a:t>verstoringen</a:t>
              </a:r>
              <a:endParaRPr lang="en-US" sz="1000" dirty="0">
                <a:solidFill>
                  <a:schemeClr val="bg1"/>
                </a:solidFill>
              </a:endParaRPr>
            </a:p>
          </p:txBody>
        </p:sp>
        <p:sp>
          <p:nvSpPr>
            <p:cNvPr id="40" name="Rectangle 39"/>
            <p:cNvSpPr/>
            <p:nvPr/>
          </p:nvSpPr>
          <p:spPr>
            <a:xfrm>
              <a:off x="632169" y="1294937"/>
              <a:ext cx="1715074" cy="430887"/>
            </a:xfrm>
            <a:prstGeom prst="rect">
              <a:avLst/>
            </a:prstGeom>
          </p:spPr>
          <p:txBody>
            <a:bodyPr wrap="square" lIns="0" tIns="0" rIns="0" bIns="0">
              <a:spAutoFit/>
            </a:bodyPr>
            <a:lstStyle/>
            <a:p>
              <a:pPr algn="ctr"/>
              <a:r>
                <a:rPr lang="en-US" sz="1400" b="1" dirty="0" err="1">
                  <a:solidFill>
                    <a:schemeClr val="bg1"/>
                  </a:solidFill>
                </a:rPr>
                <a:t>Openbare</a:t>
              </a:r>
              <a:r>
                <a:rPr lang="en-US" sz="1400" b="1" dirty="0">
                  <a:solidFill>
                    <a:schemeClr val="bg1"/>
                  </a:solidFill>
                </a:rPr>
                <a:t> </a:t>
              </a:r>
              <a:r>
                <a:rPr lang="en-US" sz="1400" b="1" dirty="0" err="1">
                  <a:solidFill>
                    <a:schemeClr val="bg1"/>
                  </a:solidFill>
                </a:rPr>
                <a:t>orde</a:t>
              </a:r>
              <a:endParaRPr lang="en-US" sz="1400" b="1" dirty="0">
                <a:solidFill>
                  <a:schemeClr val="bg1"/>
                </a:solidFill>
              </a:endParaRPr>
            </a:p>
            <a:p>
              <a:pPr algn="ctr"/>
              <a:r>
                <a:rPr lang="en-US" sz="1400" b="1" dirty="0" err="1">
                  <a:solidFill>
                    <a:schemeClr val="bg1"/>
                  </a:solidFill>
                </a:rPr>
                <a:t>handhaven</a:t>
              </a:r>
              <a:endParaRPr lang="en-US" sz="1400" b="1" dirty="0">
                <a:solidFill>
                  <a:schemeClr val="bg1"/>
                </a:solidFill>
              </a:endParaRPr>
            </a:p>
          </p:txBody>
        </p:sp>
      </p:grpSp>
      <p:grpSp>
        <p:nvGrpSpPr>
          <p:cNvPr id="33" name="Group 32"/>
          <p:cNvGrpSpPr/>
          <p:nvPr/>
        </p:nvGrpSpPr>
        <p:grpSpPr>
          <a:xfrm>
            <a:off x="1554817" y="1628419"/>
            <a:ext cx="770510" cy="770510"/>
            <a:chOff x="2786183" y="1189182"/>
            <a:chExt cx="921712" cy="921712"/>
          </a:xfrm>
        </p:grpSpPr>
        <p:sp>
          <p:nvSpPr>
            <p:cNvPr id="34" name="Oval 33"/>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solidFill>
                </a:rPr>
                <a:t>1</a:t>
              </a:r>
            </a:p>
          </p:txBody>
        </p:sp>
      </p:grpSp>
      <p:grpSp>
        <p:nvGrpSpPr>
          <p:cNvPr id="37" name="Group 36"/>
          <p:cNvGrpSpPr/>
          <p:nvPr/>
        </p:nvGrpSpPr>
        <p:grpSpPr>
          <a:xfrm>
            <a:off x="3419860" y="1570812"/>
            <a:ext cx="770510" cy="770510"/>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2</a:t>
              </a:r>
            </a:p>
          </p:txBody>
        </p:sp>
      </p:grpSp>
      <p:grpSp>
        <p:nvGrpSpPr>
          <p:cNvPr id="44" name="Group 43"/>
          <p:cNvGrpSpPr/>
          <p:nvPr/>
        </p:nvGrpSpPr>
        <p:grpSpPr>
          <a:xfrm>
            <a:off x="7567564" y="1340384"/>
            <a:ext cx="770510" cy="770510"/>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4"/>
                  </a:solidFill>
                </a:rPr>
                <a:t>4</a:t>
              </a:r>
            </a:p>
          </p:txBody>
        </p:sp>
      </p:grpSp>
      <p:grpSp>
        <p:nvGrpSpPr>
          <p:cNvPr id="49" name="Group 48"/>
          <p:cNvGrpSpPr/>
          <p:nvPr/>
        </p:nvGrpSpPr>
        <p:grpSpPr>
          <a:xfrm>
            <a:off x="5493712" y="1362003"/>
            <a:ext cx="770510" cy="770510"/>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3"/>
                  </a:solidFill>
                </a:rPr>
                <a:t>3</a:t>
              </a:r>
            </a:p>
          </p:txBody>
        </p:sp>
      </p:grpSp>
      <p:sp>
        <p:nvSpPr>
          <p:cNvPr id="46" name="Freeform 29">
            <a:extLst>
              <a:ext uri="{FF2B5EF4-FFF2-40B4-BE49-F238E27FC236}">
                <a16:creationId xmlns:a16="http://schemas.microsoft.com/office/drawing/2014/main" id="{348FCDAB-C496-784F-8ECE-85FA82F90AE4}"/>
              </a:ext>
            </a:extLst>
          </p:cNvPr>
          <p:cNvSpPr>
            <a:spLocks/>
          </p:cNvSpPr>
          <p:nvPr/>
        </p:nvSpPr>
        <p:spPr bwMode="auto">
          <a:xfrm>
            <a:off x="1144148" y="2306226"/>
            <a:ext cx="443874" cy="342516"/>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38" name="Rechthoek 37">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Doelen</a:t>
            </a:r>
            <a:endParaRPr lang="en-US" sz="1400" b="1" dirty="0">
              <a:solidFill>
                <a:schemeClr val="bg1"/>
              </a:solidFill>
              <a:latin typeface="Arial" panose="020B0604020202020204" pitchFamily="34" charset="0"/>
              <a:cs typeface="Arial" panose="020B0604020202020204" pitchFamily="34" charset="0"/>
            </a:endParaRPr>
          </a:p>
        </p:txBody>
      </p:sp>
      <p:sp>
        <p:nvSpPr>
          <p:cNvPr id="51" name="Freeform 168"/>
          <p:cNvSpPr>
            <a:spLocks noChangeAspect="1" noEditPoints="1"/>
          </p:cNvSpPr>
          <p:nvPr/>
        </p:nvSpPr>
        <p:spPr bwMode="auto">
          <a:xfrm>
            <a:off x="4920042" y="2168513"/>
            <a:ext cx="430293" cy="432000"/>
          </a:xfrm>
          <a:custGeom>
            <a:avLst/>
            <a:gdLst/>
            <a:ahLst/>
            <a:cxnLst>
              <a:cxn ang="0">
                <a:pos x="244" y="256"/>
              </a:cxn>
              <a:cxn ang="0">
                <a:pos x="12" y="256"/>
              </a:cxn>
              <a:cxn ang="0">
                <a:pos x="0" y="244"/>
              </a:cxn>
              <a:cxn ang="0">
                <a:pos x="0" y="12"/>
              </a:cxn>
              <a:cxn ang="0">
                <a:pos x="12" y="0"/>
              </a:cxn>
              <a:cxn ang="0">
                <a:pos x="244" y="0"/>
              </a:cxn>
              <a:cxn ang="0">
                <a:pos x="256" y="12"/>
              </a:cxn>
              <a:cxn ang="0">
                <a:pos x="256" y="244"/>
              </a:cxn>
              <a:cxn ang="0">
                <a:pos x="244" y="256"/>
              </a:cxn>
              <a:cxn ang="0">
                <a:pos x="232" y="24"/>
              </a:cxn>
              <a:cxn ang="0">
                <a:pos x="24" y="24"/>
              </a:cxn>
              <a:cxn ang="0">
                <a:pos x="24" y="232"/>
              </a:cxn>
              <a:cxn ang="0">
                <a:pos x="232" y="232"/>
              </a:cxn>
              <a:cxn ang="0">
                <a:pos x="232" y="24"/>
              </a:cxn>
              <a:cxn ang="0">
                <a:pos x="48" y="172"/>
              </a:cxn>
              <a:cxn ang="0">
                <a:pos x="72" y="172"/>
              </a:cxn>
              <a:cxn ang="0">
                <a:pos x="84" y="184"/>
              </a:cxn>
              <a:cxn ang="0">
                <a:pos x="84" y="208"/>
              </a:cxn>
              <a:cxn ang="0">
                <a:pos x="72" y="220"/>
              </a:cxn>
              <a:cxn ang="0">
                <a:pos x="48" y="220"/>
              </a:cxn>
              <a:cxn ang="0">
                <a:pos x="36" y="208"/>
              </a:cxn>
              <a:cxn ang="0">
                <a:pos x="36" y="184"/>
              </a:cxn>
              <a:cxn ang="0">
                <a:pos x="48" y="172"/>
              </a:cxn>
              <a:cxn ang="0">
                <a:pos x="116" y="64"/>
              </a:cxn>
              <a:cxn ang="0">
                <a:pos x="140" y="64"/>
              </a:cxn>
              <a:cxn ang="0">
                <a:pos x="152" y="76"/>
              </a:cxn>
              <a:cxn ang="0">
                <a:pos x="152" y="208"/>
              </a:cxn>
              <a:cxn ang="0">
                <a:pos x="140" y="220"/>
              </a:cxn>
              <a:cxn ang="0">
                <a:pos x="116" y="220"/>
              </a:cxn>
              <a:cxn ang="0">
                <a:pos x="104" y="208"/>
              </a:cxn>
              <a:cxn ang="0">
                <a:pos x="104" y="76"/>
              </a:cxn>
              <a:cxn ang="0">
                <a:pos x="116" y="64"/>
              </a:cxn>
              <a:cxn ang="0">
                <a:pos x="184" y="112"/>
              </a:cxn>
              <a:cxn ang="0">
                <a:pos x="208" y="112"/>
              </a:cxn>
              <a:cxn ang="0">
                <a:pos x="220" y="124"/>
              </a:cxn>
              <a:cxn ang="0">
                <a:pos x="220" y="208"/>
              </a:cxn>
              <a:cxn ang="0">
                <a:pos x="208" y="220"/>
              </a:cxn>
              <a:cxn ang="0">
                <a:pos x="184" y="220"/>
              </a:cxn>
              <a:cxn ang="0">
                <a:pos x="172" y="208"/>
              </a:cxn>
              <a:cxn ang="0">
                <a:pos x="172" y="124"/>
              </a:cxn>
              <a:cxn ang="0">
                <a:pos x="184" y="112"/>
              </a:cxn>
            </a:cxnLst>
            <a:rect l="0" t="0" r="r" b="b"/>
            <a:pathLst>
              <a:path w="256" h="256">
                <a:moveTo>
                  <a:pt x="244" y="256"/>
                </a:moveTo>
                <a:cubicBezTo>
                  <a:pt x="12" y="256"/>
                  <a:pt x="12" y="256"/>
                  <a:pt x="12" y="256"/>
                </a:cubicBezTo>
                <a:cubicBezTo>
                  <a:pt x="5" y="256"/>
                  <a:pt x="0" y="251"/>
                  <a:pt x="0" y="244"/>
                </a:cubicBezTo>
                <a:cubicBezTo>
                  <a:pt x="0" y="12"/>
                  <a:pt x="0" y="12"/>
                  <a:pt x="0" y="12"/>
                </a:cubicBezTo>
                <a:cubicBezTo>
                  <a:pt x="0" y="5"/>
                  <a:pt x="5" y="0"/>
                  <a:pt x="12" y="0"/>
                </a:cubicBezTo>
                <a:cubicBezTo>
                  <a:pt x="244" y="0"/>
                  <a:pt x="244" y="0"/>
                  <a:pt x="244" y="0"/>
                </a:cubicBezTo>
                <a:cubicBezTo>
                  <a:pt x="251" y="0"/>
                  <a:pt x="256" y="5"/>
                  <a:pt x="256" y="12"/>
                </a:cubicBezTo>
                <a:cubicBezTo>
                  <a:pt x="256" y="244"/>
                  <a:pt x="256" y="244"/>
                  <a:pt x="256" y="244"/>
                </a:cubicBezTo>
                <a:cubicBezTo>
                  <a:pt x="256" y="251"/>
                  <a:pt x="251" y="256"/>
                  <a:pt x="244" y="256"/>
                </a:cubicBezTo>
                <a:moveTo>
                  <a:pt x="232" y="24"/>
                </a:moveTo>
                <a:cubicBezTo>
                  <a:pt x="24" y="24"/>
                  <a:pt x="24" y="24"/>
                  <a:pt x="24" y="24"/>
                </a:cubicBezTo>
                <a:cubicBezTo>
                  <a:pt x="24" y="232"/>
                  <a:pt x="24" y="232"/>
                  <a:pt x="24" y="232"/>
                </a:cubicBezTo>
                <a:cubicBezTo>
                  <a:pt x="232" y="232"/>
                  <a:pt x="232" y="232"/>
                  <a:pt x="232" y="232"/>
                </a:cubicBezTo>
                <a:lnTo>
                  <a:pt x="232" y="24"/>
                </a:lnTo>
                <a:close/>
                <a:moveTo>
                  <a:pt x="48" y="172"/>
                </a:moveTo>
                <a:cubicBezTo>
                  <a:pt x="72" y="172"/>
                  <a:pt x="72" y="172"/>
                  <a:pt x="72" y="172"/>
                </a:cubicBezTo>
                <a:cubicBezTo>
                  <a:pt x="79" y="172"/>
                  <a:pt x="84" y="177"/>
                  <a:pt x="84" y="184"/>
                </a:cubicBezTo>
                <a:cubicBezTo>
                  <a:pt x="84" y="208"/>
                  <a:pt x="84" y="208"/>
                  <a:pt x="84" y="208"/>
                </a:cubicBezTo>
                <a:cubicBezTo>
                  <a:pt x="84" y="215"/>
                  <a:pt x="79" y="220"/>
                  <a:pt x="72" y="220"/>
                </a:cubicBezTo>
                <a:cubicBezTo>
                  <a:pt x="48" y="220"/>
                  <a:pt x="48" y="220"/>
                  <a:pt x="48" y="220"/>
                </a:cubicBezTo>
                <a:cubicBezTo>
                  <a:pt x="41" y="220"/>
                  <a:pt x="36" y="215"/>
                  <a:pt x="36" y="208"/>
                </a:cubicBezTo>
                <a:cubicBezTo>
                  <a:pt x="36" y="184"/>
                  <a:pt x="36" y="184"/>
                  <a:pt x="36" y="184"/>
                </a:cubicBezTo>
                <a:cubicBezTo>
                  <a:pt x="36" y="177"/>
                  <a:pt x="41" y="172"/>
                  <a:pt x="48" y="172"/>
                </a:cubicBezTo>
                <a:moveTo>
                  <a:pt x="116" y="64"/>
                </a:moveTo>
                <a:cubicBezTo>
                  <a:pt x="140" y="64"/>
                  <a:pt x="140" y="64"/>
                  <a:pt x="140" y="64"/>
                </a:cubicBezTo>
                <a:cubicBezTo>
                  <a:pt x="147" y="64"/>
                  <a:pt x="152" y="69"/>
                  <a:pt x="152" y="76"/>
                </a:cubicBezTo>
                <a:cubicBezTo>
                  <a:pt x="152" y="208"/>
                  <a:pt x="152" y="208"/>
                  <a:pt x="152" y="208"/>
                </a:cubicBezTo>
                <a:cubicBezTo>
                  <a:pt x="152" y="215"/>
                  <a:pt x="147" y="220"/>
                  <a:pt x="140" y="220"/>
                </a:cubicBezTo>
                <a:cubicBezTo>
                  <a:pt x="116" y="220"/>
                  <a:pt x="116" y="220"/>
                  <a:pt x="116" y="220"/>
                </a:cubicBezTo>
                <a:cubicBezTo>
                  <a:pt x="109" y="220"/>
                  <a:pt x="104" y="215"/>
                  <a:pt x="104" y="208"/>
                </a:cubicBezTo>
                <a:cubicBezTo>
                  <a:pt x="104" y="76"/>
                  <a:pt x="104" y="76"/>
                  <a:pt x="104" y="76"/>
                </a:cubicBezTo>
                <a:cubicBezTo>
                  <a:pt x="104" y="69"/>
                  <a:pt x="109" y="64"/>
                  <a:pt x="116" y="64"/>
                </a:cubicBezTo>
                <a:moveTo>
                  <a:pt x="184" y="112"/>
                </a:moveTo>
                <a:cubicBezTo>
                  <a:pt x="208" y="112"/>
                  <a:pt x="208" y="112"/>
                  <a:pt x="208" y="112"/>
                </a:cubicBezTo>
                <a:cubicBezTo>
                  <a:pt x="215" y="112"/>
                  <a:pt x="220" y="117"/>
                  <a:pt x="220" y="124"/>
                </a:cubicBezTo>
                <a:cubicBezTo>
                  <a:pt x="220" y="208"/>
                  <a:pt x="220" y="208"/>
                  <a:pt x="220" y="208"/>
                </a:cubicBezTo>
                <a:cubicBezTo>
                  <a:pt x="220" y="215"/>
                  <a:pt x="215" y="220"/>
                  <a:pt x="208" y="220"/>
                </a:cubicBezTo>
                <a:cubicBezTo>
                  <a:pt x="184" y="220"/>
                  <a:pt x="184" y="220"/>
                  <a:pt x="184" y="220"/>
                </a:cubicBezTo>
                <a:cubicBezTo>
                  <a:pt x="177" y="220"/>
                  <a:pt x="172" y="215"/>
                  <a:pt x="172" y="208"/>
                </a:cubicBezTo>
                <a:cubicBezTo>
                  <a:pt x="172" y="124"/>
                  <a:pt x="172" y="124"/>
                  <a:pt x="172" y="124"/>
                </a:cubicBezTo>
                <a:cubicBezTo>
                  <a:pt x="172" y="117"/>
                  <a:pt x="177" y="112"/>
                  <a:pt x="184" y="11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37"/>
          <p:cNvSpPr>
            <a:spLocks noChangeAspect="1" noEditPoints="1"/>
          </p:cNvSpPr>
          <p:nvPr/>
        </p:nvSpPr>
        <p:spPr bwMode="auto">
          <a:xfrm>
            <a:off x="7069351" y="2252085"/>
            <a:ext cx="408649" cy="360000"/>
          </a:xfrm>
          <a:custGeom>
            <a:avLst/>
            <a:gdLst/>
            <a:ahLst/>
            <a:cxnLst>
              <a:cxn ang="0">
                <a:pos x="276" y="130"/>
              </a:cxn>
              <a:cxn ang="0">
                <a:pos x="254" y="150"/>
              </a:cxn>
              <a:cxn ang="0">
                <a:pos x="231" y="187"/>
              </a:cxn>
              <a:cxn ang="0">
                <a:pos x="151" y="266"/>
              </a:cxn>
              <a:cxn ang="0">
                <a:pos x="199" y="350"/>
              </a:cxn>
              <a:cxn ang="0">
                <a:pos x="2" y="350"/>
              </a:cxn>
              <a:cxn ang="0">
                <a:pos x="11" y="292"/>
              </a:cxn>
              <a:cxn ang="0">
                <a:pos x="90" y="254"/>
              </a:cxn>
              <a:cxn ang="0">
                <a:pos x="151" y="216"/>
              </a:cxn>
              <a:cxn ang="0">
                <a:pos x="150" y="188"/>
              </a:cxn>
              <a:cxn ang="0">
                <a:pos x="119" y="150"/>
              </a:cxn>
              <a:cxn ang="0">
                <a:pos x="101" y="129"/>
              </a:cxn>
              <a:cxn ang="0">
                <a:pos x="115" y="90"/>
              </a:cxn>
              <a:cxn ang="0">
                <a:pos x="123" y="81"/>
              </a:cxn>
              <a:cxn ang="0">
                <a:pos x="124" y="53"/>
              </a:cxn>
              <a:cxn ang="0">
                <a:pos x="150" y="12"/>
              </a:cxn>
              <a:cxn ang="0">
                <a:pos x="162" y="9"/>
              </a:cxn>
              <a:cxn ang="0">
                <a:pos x="171" y="4"/>
              </a:cxn>
              <a:cxn ang="0">
                <a:pos x="191" y="0"/>
              </a:cxn>
              <a:cxn ang="0">
                <a:pos x="220" y="19"/>
              </a:cxn>
              <a:cxn ang="0">
                <a:pos x="236" y="19"/>
              </a:cxn>
              <a:cxn ang="0">
                <a:pos x="252" y="61"/>
              </a:cxn>
              <a:cxn ang="0">
                <a:pos x="252" y="83"/>
              </a:cxn>
              <a:cxn ang="0">
                <a:pos x="267" y="91"/>
              </a:cxn>
              <a:cxn ang="0">
                <a:pos x="276" y="130"/>
              </a:cxn>
              <a:cxn ang="0">
                <a:pos x="288" y="353"/>
              </a:cxn>
              <a:cxn ang="0">
                <a:pos x="176" y="278"/>
              </a:cxn>
              <a:cxn ang="0">
                <a:pos x="288" y="203"/>
              </a:cxn>
              <a:cxn ang="0">
                <a:pos x="400" y="278"/>
              </a:cxn>
              <a:cxn ang="0">
                <a:pos x="288" y="353"/>
              </a:cxn>
              <a:cxn ang="0">
                <a:pos x="290" y="227"/>
              </a:cxn>
              <a:cxn ang="0">
                <a:pos x="204" y="278"/>
              </a:cxn>
              <a:cxn ang="0">
                <a:pos x="372" y="278"/>
              </a:cxn>
              <a:cxn ang="0">
                <a:pos x="290" y="227"/>
              </a:cxn>
              <a:cxn ang="0">
                <a:pos x="288" y="303"/>
              </a:cxn>
              <a:cxn ang="0">
                <a:pos x="250" y="265"/>
              </a:cxn>
              <a:cxn ang="0">
                <a:pos x="288" y="228"/>
              </a:cxn>
              <a:cxn ang="0">
                <a:pos x="325" y="265"/>
              </a:cxn>
              <a:cxn ang="0">
                <a:pos x="288" y="303"/>
              </a:cxn>
              <a:cxn ang="0">
                <a:pos x="300" y="253"/>
              </a:cxn>
              <a:cxn ang="0">
                <a:pos x="275" y="253"/>
              </a:cxn>
              <a:cxn ang="0">
                <a:pos x="275" y="278"/>
              </a:cxn>
              <a:cxn ang="0">
                <a:pos x="300" y="278"/>
              </a:cxn>
              <a:cxn ang="0">
                <a:pos x="300" y="253"/>
              </a:cxn>
            </a:cxnLst>
            <a:rect l="0" t="0" r="r" b="b"/>
            <a:pathLst>
              <a:path w="400" h="353">
                <a:moveTo>
                  <a:pt x="276" y="130"/>
                </a:moveTo>
                <a:cubicBezTo>
                  <a:pt x="273" y="140"/>
                  <a:pt x="268" y="141"/>
                  <a:pt x="254" y="150"/>
                </a:cubicBezTo>
                <a:cubicBezTo>
                  <a:pt x="248" y="168"/>
                  <a:pt x="237" y="181"/>
                  <a:pt x="231" y="187"/>
                </a:cubicBezTo>
                <a:cubicBezTo>
                  <a:pt x="169" y="211"/>
                  <a:pt x="151" y="266"/>
                  <a:pt x="151" y="266"/>
                </a:cubicBezTo>
                <a:cubicBezTo>
                  <a:pt x="151" y="266"/>
                  <a:pt x="154" y="317"/>
                  <a:pt x="199" y="350"/>
                </a:cubicBezTo>
                <a:cubicBezTo>
                  <a:pt x="2" y="350"/>
                  <a:pt x="2" y="350"/>
                  <a:pt x="2" y="350"/>
                </a:cubicBezTo>
                <a:cubicBezTo>
                  <a:pt x="2" y="350"/>
                  <a:pt x="0" y="302"/>
                  <a:pt x="11" y="292"/>
                </a:cubicBezTo>
                <a:cubicBezTo>
                  <a:pt x="22" y="281"/>
                  <a:pt x="33" y="263"/>
                  <a:pt x="90" y="254"/>
                </a:cubicBezTo>
                <a:cubicBezTo>
                  <a:pt x="148" y="246"/>
                  <a:pt x="150" y="215"/>
                  <a:pt x="151" y="216"/>
                </a:cubicBezTo>
                <a:cubicBezTo>
                  <a:pt x="151" y="205"/>
                  <a:pt x="150" y="188"/>
                  <a:pt x="150" y="188"/>
                </a:cubicBezTo>
                <a:cubicBezTo>
                  <a:pt x="150" y="188"/>
                  <a:pt x="127" y="176"/>
                  <a:pt x="119" y="150"/>
                </a:cubicBezTo>
                <a:cubicBezTo>
                  <a:pt x="100" y="143"/>
                  <a:pt x="102" y="138"/>
                  <a:pt x="101" y="129"/>
                </a:cubicBezTo>
                <a:cubicBezTo>
                  <a:pt x="101" y="129"/>
                  <a:pt x="103" y="89"/>
                  <a:pt x="115" y="90"/>
                </a:cubicBezTo>
                <a:cubicBezTo>
                  <a:pt x="115" y="90"/>
                  <a:pt x="125" y="90"/>
                  <a:pt x="123" y="81"/>
                </a:cubicBezTo>
                <a:cubicBezTo>
                  <a:pt x="123" y="66"/>
                  <a:pt x="123" y="63"/>
                  <a:pt x="124" y="53"/>
                </a:cubicBezTo>
                <a:cubicBezTo>
                  <a:pt x="125" y="43"/>
                  <a:pt x="129" y="16"/>
                  <a:pt x="150" y="12"/>
                </a:cubicBezTo>
                <a:cubicBezTo>
                  <a:pt x="171" y="8"/>
                  <a:pt x="155" y="10"/>
                  <a:pt x="162" y="9"/>
                </a:cubicBezTo>
                <a:cubicBezTo>
                  <a:pt x="169" y="8"/>
                  <a:pt x="158" y="4"/>
                  <a:pt x="171" y="4"/>
                </a:cubicBezTo>
                <a:cubicBezTo>
                  <a:pt x="191" y="0"/>
                  <a:pt x="191" y="0"/>
                  <a:pt x="191" y="0"/>
                </a:cubicBezTo>
                <a:cubicBezTo>
                  <a:pt x="204" y="0"/>
                  <a:pt x="213" y="18"/>
                  <a:pt x="220" y="19"/>
                </a:cubicBezTo>
                <a:cubicBezTo>
                  <a:pt x="227" y="20"/>
                  <a:pt x="222" y="16"/>
                  <a:pt x="236" y="19"/>
                </a:cubicBezTo>
                <a:cubicBezTo>
                  <a:pt x="257" y="23"/>
                  <a:pt x="251" y="51"/>
                  <a:pt x="252" y="61"/>
                </a:cubicBezTo>
                <a:cubicBezTo>
                  <a:pt x="253" y="71"/>
                  <a:pt x="254" y="74"/>
                  <a:pt x="252" y="83"/>
                </a:cubicBezTo>
                <a:cubicBezTo>
                  <a:pt x="250" y="92"/>
                  <a:pt x="267" y="91"/>
                  <a:pt x="267" y="91"/>
                </a:cubicBezTo>
                <a:cubicBezTo>
                  <a:pt x="282" y="91"/>
                  <a:pt x="276" y="130"/>
                  <a:pt x="276" y="130"/>
                </a:cubicBezTo>
                <a:close/>
                <a:moveTo>
                  <a:pt x="288" y="353"/>
                </a:moveTo>
                <a:cubicBezTo>
                  <a:pt x="226" y="353"/>
                  <a:pt x="176" y="278"/>
                  <a:pt x="176" y="278"/>
                </a:cubicBezTo>
                <a:cubicBezTo>
                  <a:pt x="176" y="278"/>
                  <a:pt x="226" y="203"/>
                  <a:pt x="288" y="203"/>
                </a:cubicBezTo>
                <a:cubicBezTo>
                  <a:pt x="350" y="203"/>
                  <a:pt x="400" y="278"/>
                  <a:pt x="400" y="278"/>
                </a:cubicBezTo>
                <a:cubicBezTo>
                  <a:pt x="400" y="278"/>
                  <a:pt x="350" y="353"/>
                  <a:pt x="288" y="353"/>
                </a:cubicBezTo>
                <a:close/>
                <a:moveTo>
                  <a:pt x="290" y="227"/>
                </a:moveTo>
                <a:cubicBezTo>
                  <a:pt x="261" y="227"/>
                  <a:pt x="231" y="244"/>
                  <a:pt x="204" y="278"/>
                </a:cubicBezTo>
                <a:cubicBezTo>
                  <a:pt x="259" y="347"/>
                  <a:pt x="317" y="346"/>
                  <a:pt x="372" y="278"/>
                </a:cubicBezTo>
                <a:cubicBezTo>
                  <a:pt x="344" y="243"/>
                  <a:pt x="318" y="227"/>
                  <a:pt x="290" y="227"/>
                </a:cubicBezTo>
                <a:close/>
                <a:moveTo>
                  <a:pt x="288" y="303"/>
                </a:moveTo>
                <a:cubicBezTo>
                  <a:pt x="267" y="303"/>
                  <a:pt x="250" y="286"/>
                  <a:pt x="250" y="265"/>
                </a:cubicBezTo>
                <a:cubicBezTo>
                  <a:pt x="250" y="245"/>
                  <a:pt x="267" y="228"/>
                  <a:pt x="288" y="228"/>
                </a:cubicBezTo>
                <a:cubicBezTo>
                  <a:pt x="309" y="228"/>
                  <a:pt x="325" y="245"/>
                  <a:pt x="325" y="265"/>
                </a:cubicBezTo>
                <a:cubicBezTo>
                  <a:pt x="325" y="286"/>
                  <a:pt x="309" y="303"/>
                  <a:pt x="288" y="303"/>
                </a:cubicBezTo>
                <a:close/>
                <a:moveTo>
                  <a:pt x="300" y="253"/>
                </a:moveTo>
                <a:cubicBezTo>
                  <a:pt x="275" y="253"/>
                  <a:pt x="275" y="253"/>
                  <a:pt x="275" y="253"/>
                </a:cubicBezTo>
                <a:cubicBezTo>
                  <a:pt x="275" y="278"/>
                  <a:pt x="275" y="278"/>
                  <a:pt x="275" y="278"/>
                </a:cubicBezTo>
                <a:cubicBezTo>
                  <a:pt x="300" y="278"/>
                  <a:pt x="300" y="278"/>
                  <a:pt x="300" y="278"/>
                </a:cubicBezTo>
                <a:cubicBezTo>
                  <a:pt x="300" y="253"/>
                  <a:pt x="300" y="253"/>
                  <a:pt x="300" y="25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07"/>
          <p:cNvSpPr>
            <a:spLocks noEditPoints="1"/>
          </p:cNvSpPr>
          <p:nvPr/>
        </p:nvSpPr>
        <p:spPr bwMode="auto">
          <a:xfrm>
            <a:off x="2999593" y="2262835"/>
            <a:ext cx="324000" cy="360000"/>
          </a:xfrm>
          <a:custGeom>
            <a:avLst/>
            <a:gdLst/>
            <a:ahLst/>
            <a:cxnLst>
              <a:cxn ang="0">
                <a:pos x="303" y="212"/>
              </a:cxn>
              <a:cxn ang="0">
                <a:pos x="250" y="212"/>
              </a:cxn>
              <a:cxn ang="0">
                <a:pos x="250" y="211"/>
              </a:cxn>
              <a:cxn ang="0">
                <a:pos x="250" y="212"/>
              </a:cxn>
              <a:cxn ang="0">
                <a:pos x="212" y="212"/>
              </a:cxn>
              <a:cxn ang="0">
                <a:pos x="230" y="230"/>
              </a:cxn>
              <a:cxn ang="0">
                <a:pos x="182" y="273"/>
              </a:cxn>
              <a:cxn ang="0">
                <a:pos x="182" y="181"/>
              </a:cxn>
              <a:cxn ang="0">
                <a:pos x="152" y="181"/>
              </a:cxn>
              <a:cxn ang="0">
                <a:pos x="242" y="91"/>
              </a:cxn>
              <a:cxn ang="0">
                <a:pos x="152" y="0"/>
              </a:cxn>
              <a:cxn ang="0">
                <a:pos x="61" y="91"/>
              </a:cxn>
              <a:cxn ang="0">
                <a:pos x="152" y="181"/>
              </a:cxn>
              <a:cxn ang="0">
                <a:pos x="121" y="181"/>
              </a:cxn>
              <a:cxn ang="0">
                <a:pos x="121" y="273"/>
              </a:cxn>
              <a:cxn ang="0">
                <a:pos x="73" y="230"/>
              </a:cxn>
              <a:cxn ang="0">
                <a:pos x="91" y="212"/>
              </a:cxn>
              <a:cxn ang="0">
                <a:pos x="53" y="212"/>
              </a:cxn>
              <a:cxn ang="0">
                <a:pos x="53" y="211"/>
              </a:cxn>
              <a:cxn ang="0">
                <a:pos x="53" y="212"/>
              </a:cxn>
              <a:cxn ang="0">
                <a:pos x="0" y="212"/>
              </a:cxn>
              <a:cxn ang="0">
                <a:pos x="0" y="302"/>
              </a:cxn>
              <a:cxn ang="0">
                <a:pos x="30" y="273"/>
              </a:cxn>
              <a:cxn ang="0">
                <a:pos x="129" y="363"/>
              </a:cxn>
              <a:cxn ang="0">
                <a:pos x="152" y="348"/>
              </a:cxn>
              <a:cxn ang="0">
                <a:pos x="174" y="363"/>
              </a:cxn>
              <a:cxn ang="0">
                <a:pos x="273" y="273"/>
              </a:cxn>
              <a:cxn ang="0">
                <a:pos x="303" y="302"/>
              </a:cxn>
              <a:cxn ang="0">
                <a:pos x="303" y="212"/>
              </a:cxn>
              <a:cxn ang="0">
                <a:pos x="152" y="60"/>
              </a:cxn>
              <a:cxn ang="0">
                <a:pos x="182" y="91"/>
              </a:cxn>
              <a:cxn ang="0">
                <a:pos x="152" y="121"/>
              </a:cxn>
              <a:cxn ang="0">
                <a:pos x="121" y="91"/>
              </a:cxn>
              <a:cxn ang="0">
                <a:pos x="152" y="60"/>
              </a:cxn>
            </a:cxnLst>
            <a:rect l="0" t="0" r="r" b="b"/>
            <a:pathLst>
              <a:path w="303" h="363">
                <a:moveTo>
                  <a:pt x="303" y="212"/>
                </a:moveTo>
                <a:cubicBezTo>
                  <a:pt x="250" y="212"/>
                  <a:pt x="250" y="212"/>
                  <a:pt x="250" y="212"/>
                </a:cubicBezTo>
                <a:cubicBezTo>
                  <a:pt x="250" y="211"/>
                  <a:pt x="250" y="211"/>
                  <a:pt x="250" y="211"/>
                </a:cubicBezTo>
                <a:cubicBezTo>
                  <a:pt x="250" y="212"/>
                  <a:pt x="250" y="212"/>
                  <a:pt x="250" y="212"/>
                </a:cubicBezTo>
                <a:cubicBezTo>
                  <a:pt x="212" y="212"/>
                  <a:pt x="212" y="212"/>
                  <a:pt x="212" y="212"/>
                </a:cubicBezTo>
                <a:cubicBezTo>
                  <a:pt x="230" y="230"/>
                  <a:pt x="230" y="230"/>
                  <a:pt x="230" y="230"/>
                </a:cubicBezTo>
                <a:cubicBezTo>
                  <a:pt x="182" y="273"/>
                  <a:pt x="182" y="273"/>
                  <a:pt x="182" y="273"/>
                </a:cubicBezTo>
                <a:cubicBezTo>
                  <a:pt x="182" y="181"/>
                  <a:pt x="182" y="181"/>
                  <a:pt x="182" y="181"/>
                </a:cubicBezTo>
                <a:cubicBezTo>
                  <a:pt x="152" y="181"/>
                  <a:pt x="152" y="181"/>
                  <a:pt x="152" y="181"/>
                </a:cubicBezTo>
                <a:cubicBezTo>
                  <a:pt x="202" y="181"/>
                  <a:pt x="242" y="141"/>
                  <a:pt x="242" y="91"/>
                </a:cubicBezTo>
                <a:cubicBezTo>
                  <a:pt x="242" y="40"/>
                  <a:pt x="202" y="0"/>
                  <a:pt x="152" y="0"/>
                </a:cubicBezTo>
                <a:cubicBezTo>
                  <a:pt x="101" y="0"/>
                  <a:pt x="61" y="40"/>
                  <a:pt x="61" y="91"/>
                </a:cubicBezTo>
                <a:cubicBezTo>
                  <a:pt x="61" y="141"/>
                  <a:pt x="101" y="181"/>
                  <a:pt x="152" y="181"/>
                </a:cubicBezTo>
                <a:cubicBezTo>
                  <a:pt x="121" y="181"/>
                  <a:pt x="121" y="181"/>
                  <a:pt x="121" y="181"/>
                </a:cubicBezTo>
                <a:cubicBezTo>
                  <a:pt x="121" y="273"/>
                  <a:pt x="121" y="273"/>
                  <a:pt x="121" y="273"/>
                </a:cubicBezTo>
                <a:cubicBezTo>
                  <a:pt x="73" y="230"/>
                  <a:pt x="73" y="230"/>
                  <a:pt x="73" y="230"/>
                </a:cubicBezTo>
                <a:cubicBezTo>
                  <a:pt x="91" y="212"/>
                  <a:pt x="91" y="212"/>
                  <a:pt x="91" y="212"/>
                </a:cubicBezTo>
                <a:cubicBezTo>
                  <a:pt x="53" y="212"/>
                  <a:pt x="53" y="212"/>
                  <a:pt x="53" y="212"/>
                </a:cubicBezTo>
                <a:cubicBezTo>
                  <a:pt x="53" y="211"/>
                  <a:pt x="53" y="211"/>
                  <a:pt x="53" y="211"/>
                </a:cubicBezTo>
                <a:cubicBezTo>
                  <a:pt x="53" y="212"/>
                  <a:pt x="53" y="212"/>
                  <a:pt x="53" y="212"/>
                </a:cubicBezTo>
                <a:cubicBezTo>
                  <a:pt x="0" y="212"/>
                  <a:pt x="0" y="212"/>
                  <a:pt x="0" y="212"/>
                </a:cubicBezTo>
                <a:cubicBezTo>
                  <a:pt x="0" y="302"/>
                  <a:pt x="0" y="302"/>
                  <a:pt x="0" y="302"/>
                </a:cubicBezTo>
                <a:cubicBezTo>
                  <a:pt x="30" y="273"/>
                  <a:pt x="30" y="273"/>
                  <a:pt x="30" y="273"/>
                </a:cubicBezTo>
                <a:cubicBezTo>
                  <a:pt x="129" y="363"/>
                  <a:pt x="129" y="363"/>
                  <a:pt x="129" y="363"/>
                </a:cubicBezTo>
                <a:cubicBezTo>
                  <a:pt x="152" y="348"/>
                  <a:pt x="152" y="348"/>
                  <a:pt x="152" y="348"/>
                </a:cubicBezTo>
                <a:cubicBezTo>
                  <a:pt x="174" y="363"/>
                  <a:pt x="174" y="363"/>
                  <a:pt x="174" y="363"/>
                </a:cubicBezTo>
                <a:cubicBezTo>
                  <a:pt x="273" y="273"/>
                  <a:pt x="273" y="273"/>
                  <a:pt x="273" y="273"/>
                </a:cubicBezTo>
                <a:cubicBezTo>
                  <a:pt x="303" y="302"/>
                  <a:pt x="303" y="302"/>
                  <a:pt x="303" y="302"/>
                </a:cubicBezTo>
                <a:cubicBezTo>
                  <a:pt x="303" y="212"/>
                  <a:pt x="303" y="212"/>
                  <a:pt x="303" y="212"/>
                </a:cubicBezTo>
                <a:close/>
                <a:moveTo>
                  <a:pt x="152" y="60"/>
                </a:moveTo>
                <a:cubicBezTo>
                  <a:pt x="168" y="60"/>
                  <a:pt x="182" y="74"/>
                  <a:pt x="182" y="91"/>
                </a:cubicBezTo>
                <a:cubicBezTo>
                  <a:pt x="182" y="107"/>
                  <a:pt x="168" y="121"/>
                  <a:pt x="152" y="121"/>
                </a:cubicBezTo>
                <a:cubicBezTo>
                  <a:pt x="135" y="121"/>
                  <a:pt x="121" y="107"/>
                  <a:pt x="121" y="91"/>
                </a:cubicBezTo>
                <a:cubicBezTo>
                  <a:pt x="121" y="74"/>
                  <a:pt x="135" y="60"/>
                  <a:pt x="152" y="6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6494339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28549"/>
            <a:ext cx="8005778" cy="1077218"/>
          </a:xfrm>
          <a:prstGeom prst="rect">
            <a:avLst/>
          </a:prstGeom>
          <a:noFill/>
        </p:spPr>
        <p:txBody>
          <a:bodyPr wrap="square" lIns="0" tIns="0" rIns="0" bIns="0" rtlCol="0">
            <a:spAutoFit/>
          </a:bodyPr>
          <a:lstStyle/>
          <a:p>
            <a:r>
              <a:rPr lang="en-US" sz="1000" dirty="0">
                <a:solidFill>
                  <a:schemeClr val="tx1">
                    <a:lumMod val="50000"/>
                    <a:lumOff val="50000"/>
                  </a:schemeClr>
                </a:solidFill>
              </a:rPr>
              <a:t>High Impact Crimes (HIC)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delicten</a:t>
            </a:r>
            <a:r>
              <a:rPr lang="en-US" sz="1000" dirty="0">
                <a:solidFill>
                  <a:schemeClr val="tx1">
                    <a:lumMod val="50000"/>
                    <a:lumOff val="50000"/>
                  </a:schemeClr>
                </a:solidFill>
              </a:rPr>
              <a:t> die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impact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op </a:t>
            </a:r>
            <a:r>
              <a:rPr lang="en-US" sz="1000" dirty="0" err="1">
                <a:solidFill>
                  <a:schemeClr val="tx1">
                    <a:lumMod val="50000"/>
                    <a:lumOff val="50000"/>
                  </a:schemeClr>
                </a:solidFill>
              </a:rPr>
              <a:t>slachtoffers</a:t>
            </a:r>
            <a:r>
              <a:rPr lang="en-US" sz="1000" dirty="0">
                <a:solidFill>
                  <a:schemeClr val="tx1">
                    <a:lumMod val="50000"/>
                    <a:lumOff val="50000"/>
                  </a:schemeClr>
                </a:solidFill>
              </a:rPr>
              <a:t> van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delicten</a:t>
            </a:r>
            <a:r>
              <a:rPr lang="en-US" sz="1000" dirty="0">
                <a:solidFill>
                  <a:schemeClr val="tx1">
                    <a:lumMod val="50000"/>
                    <a:lumOff val="50000"/>
                  </a:schemeClr>
                </a:solidFill>
              </a:rPr>
              <a:t>, de </a:t>
            </a:r>
            <a:r>
              <a:rPr lang="en-US" sz="1000" dirty="0" err="1">
                <a:solidFill>
                  <a:schemeClr val="tx1">
                    <a:lumMod val="50000"/>
                    <a:lumOff val="50000"/>
                  </a:schemeClr>
                </a:solidFill>
              </a:rPr>
              <a:t>directe</a:t>
            </a:r>
            <a:r>
              <a:rPr lang="en-US" sz="1000" dirty="0">
                <a:solidFill>
                  <a:schemeClr val="tx1">
                    <a:lumMod val="50000"/>
                    <a:lumOff val="50000"/>
                  </a:schemeClr>
                </a:solidFill>
              </a:rPr>
              <a:t> </a:t>
            </a:r>
            <a:r>
              <a:rPr lang="en-US" sz="1000" dirty="0" err="1">
                <a:solidFill>
                  <a:schemeClr val="tx1">
                    <a:lumMod val="50000"/>
                    <a:lumOff val="50000"/>
                  </a:schemeClr>
                </a:solidFill>
              </a:rPr>
              <a:t>omgeving</a:t>
            </a:r>
            <a:r>
              <a:rPr lang="en-US" sz="1000" dirty="0">
                <a:solidFill>
                  <a:schemeClr val="tx1">
                    <a:lumMod val="50000"/>
                    <a:lumOff val="50000"/>
                  </a:schemeClr>
                </a:solidFill>
              </a:rPr>
              <a:t> van het </a:t>
            </a:r>
            <a:r>
              <a:rPr lang="en-US" sz="1000" dirty="0" err="1">
                <a:solidFill>
                  <a:schemeClr val="tx1">
                    <a:lumMod val="50000"/>
                    <a:lumOff val="50000"/>
                  </a:schemeClr>
                </a:solidFill>
              </a:rPr>
              <a:t>slachtoffer</a:t>
            </a:r>
            <a:r>
              <a:rPr lang="en-US" sz="1000" dirty="0">
                <a:solidFill>
                  <a:schemeClr val="tx1">
                    <a:lumMod val="50000"/>
                    <a:lumOff val="50000"/>
                  </a:schemeClr>
                </a:solidFill>
              </a:rPr>
              <a:t> en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geheel</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om </a:t>
            </a:r>
            <a:r>
              <a:rPr lang="en-US" sz="1000" dirty="0" err="1">
                <a:solidFill>
                  <a:schemeClr val="tx1">
                    <a:lumMod val="50000"/>
                    <a:lumOff val="50000"/>
                  </a:schemeClr>
                </a:solidFill>
              </a:rPr>
              <a:t>woninginbraken</a:t>
            </a:r>
            <a:r>
              <a:rPr lang="en-US" sz="1000" dirty="0">
                <a:solidFill>
                  <a:schemeClr val="tx1">
                    <a:lumMod val="50000"/>
                    <a:lumOff val="50000"/>
                  </a:schemeClr>
                </a:solidFill>
              </a:rPr>
              <a:t>, </a:t>
            </a:r>
            <a:r>
              <a:rPr lang="en-US" sz="1000" dirty="0" err="1">
                <a:solidFill>
                  <a:schemeClr val="tx1">
                    <a:lumMod val="50000"/>
                    <a:lumOff val="50000"/>
                  </a:schemeClr>
                </a:solidFill>
              </a:rPr>
              <a:t>overvallen</a:t>
            </a:r>
            <a:r>
              <a:rPr lang="en-US" sz="1000" dirty="0">
                <a:solidFill>
                  <a:schemeClr val="tx1">
                    <a:lumMod val="50000"/>
                    <a:lumOff val="50000"/>
                  </a:schemeClr>
                </a:solidFill>
              </a:rPr>
              <a:t> en </a:t>
            </a:r>
            <a:r>
              <a:rPr lang="en-US" sz="1000" dirty="0" err="1">
                <a:solidFill>
                  <a:schemeClr val="tx1">
                    <a:lumMod val="50000"/>
                    <a:lumOff val="50000"/>
                  </a:schemeClr>
                </a:solidFill>
              </a:rPr>
              <a:t>straatroven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delicten</a:t>
            </a:r>
            <a:r>
              <a:rPr lang="en-US" sz="1000" dirty="0">
                <a:solidFill>
                  <a:schemeClr val="tx1">
                    <a:lumMod val="50000"/>
                    <a:lumOff val="50000"/>
                  </a:schemeClr>
                </a:solidFill>
              </a:rPr>
              <a:t> </a:t>
            </a:r>
            <a:r>
              <a:rPr lang="en-US" sz="1000" dirty="0" err="1">
                <a:solidFill>
                  <a:schemeClr val="tx1">
                    <a:lumMod val="50000"/>
                    <a:lumOff val="50000"/>
                  </a:schemeClr>
                </a:solidFill>
              </a:rPr>
              <a:t>veroorzaken</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materiële</a:t>
            </a:r>
            <a:r>
              <a:rPr lang="en-US" sz="1000" dirty="0">
                <a:solidFill>
                  <a:schemeClr val="tx1">
                    <a:lumMod val="50000"/>
                    <a:lumOff val="50000"/>
                  </a:schemeClr>
                </a:solidFill>
              </a:rPr>
              <a:t> en/ of </a:t>
            </a:r>
            <a:r>
              <a:rPr lang="en-US" sz="1000" dirty="0" err="1">
                <a:solidFill>
                  <a:schemeClr val="tx1">
                    <a:lumMod val="50000"/>
                    <a:lumOff val="50000"/>
                  </a:schemeClr>
                </a:solidFill>
              </a:rPr>
              <a:t>immateriële</a:t>
            </a:r>
            <a:r>
              <a:rPr lang="en-US" sz="1000" dirty="0">
                <a:solidFill>
                  <a:schemeClr val="tx1">
                    <a:lumMod val="50000"/>
                    <a:lumOff val="50000"/>
                  </a:schemeClr>
                </a:solidFill>
              </a:rPr>
              <a:t> </a:t>
            </a:r>
            <a:r>
              <a:rPr lang="en-US" sz="1000" dirty="0" err="1">
                <a:solidFill>
                  <a:schemeClr val="tx1">
                    <a:lumMod val="50000"/>
                    <a:lumOff val="50000"/>
                  </a:schemeClr>
                </a:solidFill>
              </a:rPr>
              <a:t>schade</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woninginbraak</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het om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vormen</a:t>
            </a:r>
            <a:r>
              <a:rPr lang="en-US" sz="1000" dirty="0">
                <a:solidFill>
                  <a:schemeClr val="tx1">
                    <a:lumMod val="50000"/>
                    <a:lumOff val="50000"/>
                  </a:schemeClr>
                </a:solidFill>
              </a:rPr>
              <a:t> van </a:t>
            </a:r>
            <a:r>
              <a:rPr lang="en-US" sz="1000" dirty="0" err="1">
                <a:solidFill>
                  <a:schemeClr val="tx1">
                    <a:lumMod val="50000"/>
                    <a:lumOff val="50000"/>
                  </a:schemeClr>
                </a:solidFill>
              </a:rPr>
              <a:t>woninginbraak</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diefstallen</a:t>
            </a:r>
            <a:r>
              <a:rPr lang="en-US" sz="1000" dirty="0">
                <a:solidFill>
                  <a:schemeClr val="tx1">
                    <a:lumMod val="50000"/>
                    <a:lumOff val="50000"/>
                  </a:schemeClr>
                </a:solidFill>
              </a:rPr>
              <a:t> met </a:t>
            </a:r>
            <a:r>
              <a:rPr lang="en-US" sz="1000" dirty="0" err="1">
                <a:solidFill>
                  <a:schemeClr val="tx1">
                    <a:lumMod val="50000"/>
                    <a:lumOff val="50000"/>
                  </a:schemeClr>
                </a:solidFill>
              </a:rPr>
              <a:t>braak</a:t>
            </a:r>
            <a:r>
              <a:rPr lang="en-US" sz="1000" dirty="0">
                <a:solidFill>
                  <a:schemeClr val="tx1">
                    <a:lumMod val="50000"/>
                    <a:lumOff val="50000"/>
                  </a:schemeClr>
                </a:solidFill>
              </a:rPr>
              <a:t>, </a:t>
            </a:r>
            <a:r>
              <a:rPr lang="en-US" sz="1000" dirty="0" err="1">
                <a:solidFill>
                  <a:schemeClr val="tx1">
                    <a:lumMod val="50000"/>
                    <a:lumOff val="50000"/>
                  </a:schemeClr>
                </a:solidFill>
              </a:rPr>
              <a:t>babbeltrucs</a:t>
            </a:r>
            <a:r>
              <a:rPr lang="en-US" sz="1000" dirty="0">
                <a:solidFill>
                  <a:schemeClr val="tx1">
                    <a:lumMod val="50000"/>
                    <a:lumOff val="50000"/>
                  </a:schemeClr>
                </a:solidFill>
              </a:rPr>
              <a:t> en </a:t>
            </a:r>
            <a:r>
              <a:rPr lang="en-US" sz="1000" dirty="0" err="1">
                <a:solidFill>
                  <a:schemeClr val="tx1">
                    <a:lumMod val="50000"/>
                    <a:lumOff val="50000"/>
                  </a:schemeClr>
                </a:solidFill>
              </a:rPr>
              <a:t>insluipingen</a:t>
            </a:r>
            <a:r>
              <a:rPr lang="en-US" sz="1000" dirty="0">
                <a:solidFill>
                  <a:schemeClr val="tx1">
                    <a:lumMod val="50000"/>
                    <a:lumOff val="50000"/>
                  </a:schemeClr>
                </a:solidFill>
              </a:rPr>
              <a:t>. </a:t>
            </a:r>
            <a:r>
              <a:rPr lang="en-US" sz="1000" dirty="0" err="1">
                <a:solidFill>
                  <a:schemeClr val="tx1">
                    <a:lumMod val="50000"/>
                    <a:lumOff val="50000"/>
                  </a:schemeClr>
                </a:solidFill>
              </a:rPr>
              <a:t>Overvallen</a:t>
            </a:r>
            <a:r>
              <a:rPr lang="en-US" sz="1000" dirty="0">
                <a:solidFill>
                  <a:schemeClr val="tx1">
                    <a:lumMod val="50000"/>
                    <a:lumOff val="50000"/>
                  </a:schemeClr>
                </a:solidFill>
              </a:rPr>
              <a:t> en </a:t>
            </a:r>
            <a:r>
              <a:rPr lang="en-US" sz="1000" dirty="0" err="1">
                <a:solidFill>
                  <a:schemeClr val="tx1">
                    <a:lumMod val="50000"/>
                    <a:lumOff val="50000"/>
                  </a:schemeClr>
                </a:solidFill>
              </a:rPr>
              <a:t>straatroven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vermogensdelicten</a:t>
            </a:r>
            <a:r>
              <a:rPr lang="en-US" sz="1000" dirty="0">
                <a:solidFill>
                  <a:schemeClr val="tx1">
                    <a:lumMod val="50000"/>
                    <a:lumOff val="50000"/>
                  </a:schemeClr>
                </a:solidFill>
              </a:rPr>
              <a:t> </a:t>
            </a:r>
            <a:r>
              <a:rPr lang="en-US" sz="1000" dirty="0" err="1">
                <a:solidFill>
                  <a:schemeClr val="tx1">
                    <a:lumMod val="50000"/>
                    <a:lumOff val="50000"/>
                  </a:schemeClr>
                </a:solidFill>
              </a:rPr>
              <a:t>waarbij</a:t>
            </a:r>
            <a:r>
              <a:rPr lang="en-US" sz="1000" dirty="0">
                <a:solidFill>
                  <a:schemeClr val="tx1">
                    <a:lumMod val="50000"/>
                    <a:lumOff val="50000"/>
                  </a:schemeClr>
                </a:solidFill>
              </a:rPr>
              <a:t> </a:t>
            </a:r>
            <a:r>
              <a:rPr lang="en-US" sz="1000" dirty="0" err="1">
                <a:solidFill>
                  <a:schemeClr val="tx1">
                    <a:lumMod val="50000"/>
                    <a:lumOff val="50000"/>
                  </a:schemeClr>
                </a:solidFill>
              </a:rPr>
              <a:t>daders</a:t>
            </a:r>
            <a:r>
              <a:rPr lang="en-US" sz="1000" dirty="0">
                <a:solidFill>
                  <a:schemeClr val="tx1">
                    <a:lumMod val="50000"/>
                    <a:lumOff val="50000"/>
                  </a:schemeClr>
                </a:solidFill>
              </a:rPr>
              <a:t> </a:t>
            </a:r>
            <a:r>
              <a:rPr lang="en-US" sz="1000" dirty="0" err="1">
                <a:solidFill>
                  <a:schemeClr val="tx1">
                    <a:lumMod val="50000"/>
                    <a:lumOff val="50000"/>
                  </a:schemeClr>
                </a:solidFill>
              </a:rPr>
              <a:t>geweld</a:t>
            </a:r>
            <a:r>
              <a:rPr lang="en-US" sz="1000" dirty="0">
                <a:solidFill>
                  <a:schemeClr val="tx1">
                    <a:lumMod val="50000"/>
                    <a:lumOff val="50000"/>
                  </a:schemeClr>
                </a:solidFill>
              </a:rPr>
              <a:t> </a:t>
            </a:r>
            <a:r>
              <a:rPr lang="en-US" sz="1000" dirty="0" err="1">
                <a:solidFill>
                  <a:schemeClr val="tx1">
                    <a:lumMod val="50000"/>
                    <a:lumOff val="50000"/>
                  </a:schemeClr>
                </a:solidFill>
              </a:rPr>
              <a:t>gebruiken</a:t>
            </a:r>
            <a:r>
              <a:rPr lang="en-US" sz="1000" dirty="0">
                <a:solidFill>
                  <a:schemeClr val="tx1">
                    <a:lumMod val="50000"/>
                    <a:lumOff val="50000"/>
                  </a:schemeClr>
                </a:solidFill>
              </a:rPr>
              <a:t> om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doel</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bereiken</a:t>
            </a:r>
            <a:r>
              <a:rPr lang="en-US" sz="1000" dirty="0">
                <a:solidFill>
                  <a:schemeClr val="tx1">
                    <a:lumMod val="50000"/>
                    <a:lumOff val="50000"/>
                  </a:schemeClr>
                </a:solidFill>
              </a:rPr>
              <a:t>. </a:t>
            </a:r>
            <a:r>
              <a:rPr lang="en-US" sz="1000" dirty="0" err="1">
                <a:solidFill>
                  <a:schemeClr val="tx1">
                    <a:lumMod val="50000"/>
                    <a:lumOff val="50000"/>
                  </a:schemeClr>
                </a:solidFill>
              </a:rPr>
              <a:t>Naast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delicten</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geweldsdelicten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HIC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aangemerkt</a:t>
            </a:r>
            <a:r>
              <a:rPr lang="en-US" sz="1000" dirty="0">
                <a:solidFill>
                  <a:schemeClr val="tx1">
                    <a:lumMod val="50000"/>
                    <a:lumOff val="50000"/>
                  </a:schemeClr>
                </a:solidFill>
              </a:rPr>
              <a:t>. </a:t>
            </a:r>
            <a:r>
              <a:rPr lang="en-US" sz="1000" dirty="0" err="1">
                <a:solidFill>
                  <a:schemeClr val="tx1">
                    <a:lumMod val="50000"/>
                    <a:lumOff val="50000"/>
                  </a:schemeClr>
                </a:solidFill>
              </a:rPr>
              <a:t>Specifiek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is de ‘</a:t>
            </a:r>
            <a:r>
              <a:rPr lang="en-US" sz="1000" dirty="0" err="1">
                <a:solidFill>
                  <a:schemeClr val="tx1">
                    <a:lumMod val="50000"/>
                    <a:lumOff val="50000"/>
                  </a:schemeClr>
                </a:solidFill>
              </a:rPr>
              <a:t>goede</a:t>
            </a:r>
            <a:r>
              <a:rPr lang="en-US" sz="1000" dirty="0">
                <a:solidFill>
                  <a:schemeClr val="tx1">
                    <a:lumMod val="50000"/>
                    <a:lumOff val="50000"/>
                  </a:schemeClr>
                </a:solidFill>
              </a:rPr>
              <a:t>’ </a:t>
            </a:r>
            <a:r>
              <a:rPr lang="en-US" sz="1000" dirty="0" err="1">
                <a:solidFill>
                  <a:schemeClr val="tx1">
                    <a:lumMod val="50000"/>
                    <a:lumOff val="50000"/>
                  </a:schemeClr>
                </a:solidFill>
              </a:rPr>
              <a:t>bereikbaarheid</a:t>
            </a:r>
            <a:r>
              <a:rPr lang="en-US" sz="1000" dirty="0">
                <a:solidFill>
                  <a:schemeClr val="tx1">
                    <a:lumMod val="50000"/>
                    <a:lumOff val="50000"/>
                  </a:schemeClr>
                </a:solidFill>
              </a:rPr>
              <a:t> (</a:t>
            </a:r>
            <a:r>
              <a:rPr lang="en-US" sz="1000" dirty="0" err="1">
                <a:solidFill>
                  <a:schemeClr val="tx1">
                    <a:lumMod val="50000"/>
                    <a:lumOff val="50000"/>
                  </a:schemeClr>
                </a:solidFill>
              </a:rPr>
              <a:t>grenzend</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België</a:t>
            </a:r>
            <a:r>
              <a:rPr lang="en-US" sz="1000" dirty="0">
                <a:solidFill>
                  <a:schemeClr val="tx1">
                    <a:lumMod val="50000"/>
                    <a:lumOff val="50000"/>
                  </a:schemeClr>
                </a:solidFill>
              </a:rPr>
              <a:t> en </a:t>
            </a:r>
            <a:r>
              <a:rPr lang="en-US" sz="1000" dirty="0" err="1">
                <a:solidFill>
                  <a:schemeClr val="tx1">
                    <a:lumMod val="50000"/>
                    <a:lumOff val="50000"/>
                  </a:schemeClr>
                </a:solidFill>
              </a:rPr>
              <a:t>doorkruising</a:t>
            </a:r>
            <a:r>
              <a:rPr lang="en-US" sz="1000" dirty="0">
                <a:solidFill>
                  <a:schemeClr val="tx1">
                    <a:lumMod val="50000"/>
                    <a:lumOff val="50000"/>
                  </a:schemeClr>
                </a:solidFill>
              </a:rPr>
              <a:t> van de </a:t>
            </a:r>
            <a:r>
              <a:rPr lang="en-US" sz="1000" dirty="0" err="1">
                <a:solidFill>
                  <a:schemeClr val="tx1">
                    <a:lumMod val="50000"/>
                    <a:lumOff val="50000"/>
                  </a:schemeClr>
                </a:solidFill>
              </a:rPr>
              <a:t>autosnelwegen</a:t>
            </a:r>
            <a:r>
              <a:rPr lang="en-US" sz="1000" dirty="0">
                <a:solidFill>
                  <a:schemeClr val="tx1">
                    <a:lumMod val="50000"/>
                    <a:lumOff val="50000"/>
                  </a:schemeClr>
                </a:solidFill>
              </a:rPr>
              <a:t> A2 en A67) </a:t>
            </a:r>
            <a:r>
              <a:rPr lang="en-US" sz="1000" dirty="0" err="1">
                <a:solidFill>
                  <a:schemeClr val="tx1">
                    <a:lumMod val="50000"/>
                    <a:lumOff val="50000"/>
                  </a:schemeClr>
                </a:solidFill>
              </a:rPr>
              <a:t>wat</a:t>
            </a:r>
            <a:r>
              <a:rPr lang="en-US" sz="1000" dirty="0">
                <a:solidFill>
                  <a:schemeClr val="tx1">
                    <a:lumMod val="50000"/>
                    <a:lumOff val="50000"/>
                  </a:schemeClr>
                </a:solidFill>
              </a:rPr>
              <a:t> het </a:t>
            </a:r>
            <a:r>
              <a:rPr lang="en-US" sz="1000" dirty="0" err="1">
                <a:solidFill>
                  <a:schemeClr val="tx1">
                    <a:lumMod val="50000"/>
                    <a:lumOff val="50000"/>
                  </a:schemeClr>
                </a:solidFill>
              </a:rPr>
              <a:t>gebied</a:t>
            </a:r>
            <a:r>
              <a:rPr lang="en-US" sz="1000" dirty="0">
                <a:solidFill>
                  <a:schemeClr val="tx1">
                    <a:lumMod val="50000"/>
                    <a:lumOff val="50000"/>
                  </a:schemeClr>
                </a:solidFill>
              </a:rPr>
              <a:t> </a:t>
            </a:r>
            <a:r>
              <a:rPr lang="en-US" sz="1000" dirty="0" err="1">
                <a:solidFill>
                  <a:schemeClr val="tx1">
                    <a:lumMod val="50000"/>
                    <a:lumOff val="50000"/>
                  </a:schemeClr>
                </a:solidFill>
              </a:rPr>
              <a:t>aantrekkelijk</a:t>
            </a:r>
            <a:r>
              <a:rPr lang="en-US" sz="1000" dirty="0">
                <a:solidFill>
                  <a:schemeClr val="tx1">
                    <a:lumMod val="50000"/>
                    <a:lumOff val="50000"/>
                  </a:schemeClr>
                </a:solidFill>
              </a:rPr>
              <a:t> </a:t>
            </a:r>
            <a:r>
              <a:rPr lang="en-US" sz="1000" dirty="0" err="1">
                <a:solidFill>
                  <a:schemeClr val="tx1">
                    <a:lumMod val="50000"/>
                    <a:lumOff val="50000"/>
                  </a:schemeClr>
                </a:solidFill>
              </a:rPr>
              <a:t>maakt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rondtrekkende</a:t>
            </a:r>
            <a:r>
              <a:rPr lang="en-US" sz="1000" dirty="0">
                <a:solidFill>
                  <a:schemeClr val="tx1">
                    <a:lumMod val="50000"/>
                    <a:lumOff val="50000"/>
                  </a:schemeClr>
                </a:solidFill>
              </a:rPr>
              <a:t> </a:t>
            </a:r>
            <a:r>
              <a:rPr lang="en-US" sz="1000" dirty="0" err="1">
                <a:solidFill>
                  <a:schemeClr val="tx1">
                    <a:lumMod val="50000"/>
                    <a:lumOff val="50000"/>
                  </a:schemeClr>
                </a:solidFill>
              </a:rPr>
              <a:t>criminelen</a:t>
            </a:r>
            <a:r>
              <a:rPr lang="en-US" sz="1000" dirty="0">
                <a:solidFill>
                  <a:schemeClr val="tx1">
                    <a:lumMod val="50000"/>
                    <a:lumOff val="50000"/>
                  </a:schemeClr>
                </a:solidFill>
              </a:rPr>
              <a:t>: het </a:t>
            </a:r>
            <a:r>
              <a:rPr lang="en-US" sz="1000" dirty="0" err="1">
                <a:solidFill>
                  <a:schemeClr val="tx1">
                    <a:lumMod val="50000"/>
                    <a:lumOff val="50000"/>
                  </a:schemeClr>
                </a:solidFill>
              </a:rPr>
              <a:t>zogenaamde</a:t>
            </a:r>
            <a:r>
              <a:rPr lang="en-US" sz="1000" dirty="0">
                <a:solidFill>
                  <a:schemeClr val="tx1">
                    <a:lumMod val="50000"/>
                    <a:lumOff val="50000"/>
                  </a:schemeClr>
                </a:solidFill>
              </a:rPr>
              <a:t> </a:t>
            </a:r>
            <a:r>
              <a:rPr lang="en-US" sz="1000" dirty="0" err="1">
                <a:solidFill>
                  <a:schemeClr val="tx1">
                    <a:lumMod val="50000"/>
                    <a:lumOff val="50000"/>
                  </a:schemeClr>
                </a:solidFill>
              </a:rPr>
              <a:t>mobiel</a:t>
            </a:r>
            <a:r>
              <a:rPr lang="en-US" sz="1000" dirty="0">
                <a:solidFill>
                  <a:schemeClr val="tx1">
                    <a:lumMod val="50000"/>
                    <a:lumOff val="50000"/>
                  </a:schemeClr>
                </a:solidFill>
              </a:rPr>
              <a:t> </a:t>
            </a:r>
            <a:r>
              <a:rPr lang="en-US" sz="1000" dirty="0" err="1">
                <a:solidFill>
                  <a:schemeClr val="tx1">
                    <a:lumMod val="50000"/>
                    <a:lumOff val="50000"/>
                  </a:schemeClr>
                </a:solidFill>
              </a:rPr>
              <a:t>banditisme</a:t>
            </a:r>
            <a:r>
              <a:rPr lang="en-US" sz="1000" dirty="0">
                <a:solidFill>
                  <a:schemeClr val="tx1">
                    <a:lumMod val="50000"/>
                    <a:lumOff val="50000"/>
                  </a:schemeClr>
                </a:solidFill>
              </a:rPr>
              <a:t>. </a:t>
            </a: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(3)</a:t>
            </a:r>
          </a:p>
        </p:txBody>
      </p:sp>
      <p:sp>
        <p:nvSpPr>
          <p:cNvPr id="8" name="Down Arrow 33"/>
          <p:cNvSpPr>
            <a:spLocks noChangeAspect="1"/>
          </p:cNvSpPr>
          <p:nvPr/>
        </p:nvSpPr>
        <p:spPr>
          <a:xfrm>
            <a:off x="143507" y="635986"/>
            <a:ext cx="878362" cy="110548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39"/>
          <p:cNvSpPr txBox="1"/>
          <p:nvPr/>
        </p:nvSpPr>
        <p:spPr>
          <a:xfrm>
            <a:off x="187542" y="725838"/>
            <a:ext cx="782594" cy="867930"/>
          </a:xfrm>
          <a:prstGeom prst="rect">
            <a:avLst/>
          </a:prstGeom>
          <a:noFill/>
        </p:spPr>
        <p:txBody>
          <a:bodyPr wrap="square" rtlCol="0">
            <a:spAutoFit/>
          </a:bodyPr>
          <a:lstStyle/>
          <a:p>
            <a:pPr algn="ctr" defTabSz="914400">
              <a:spcBef>
                <a:spcPct val="20000"/>
              </a:spcBef>
              <a:defRPr/>
            </a:pPr>
            <a:r>
              <a:rPr lang="en-US" sz="900" b="1" dirty="0">
                <a:solidFill>
                  <a:schemeClr val="bg1"/>
                </a:solidFill>
              </a:rPr>
              <a:t>High </a:t>
            </a:r>
          </a:p>
          <a:p>
            <a:pPr algn="ctr" defTabSz="914400">
              <a:spcBef>
                <a:spcPct val="20000"/>
              </a:spcBef>
              <a:defRPr/>
            </a:pPr>
            <a:r>
              <a:rPr lang="en-US" sz="900" b="1" dirty="0">
                <a:solidFill>
                  <a:schemeClr val="bg1"/>
                </a:solidFill>
              </a:rPr>
              <a:t>Impact </a:t>
            </a:r>
          </a:p>
          <a:p>
            <a:pPr algn="ctr" defTabSz="914400">
              <a:spcBef>
                <a:spcPct val="20000"/>
              </a:spcBef>
              <a:defRPr/>
            </a:pPr>
            <a:r>
              <a:rPr lang="en-US" sz="900" b="1" dirty="0">
                <a:solidFill>
                  <a:schemeClr val="bg1"/>
                </a:solidFill>
              </a:rPr>
              <a:t>Crimes</a:t>
            </a:r>
          </a:p>
          <a:p>
            <a:pPr algn="ctr" defTabSz="914400">
              <a:spcBef>
                <a:spcPct val="20000"/>
              </a:spcBef>
              <a:defRPr/>
            </a:pPr>
            <a:r>
              <a:rPr lang="en-US" sz="900" b="1" dirty="0">
                <a:solidFill>
                  <a:schemeClr val="bg1"/>
                </a:solidFill>
              </a:rPr>
              <a:t>§ 3.2</a:t>
            </a:r>
            <a:br>
              <a:rPr lang="en-US" sz="900" b="1" dirty="0">
                <a:solidFill>
                  <a:schemeClr val="bg1"/>
                </a:solidFill>
              </a:rPr>
            </a:br>
            <a:endParaRPr lang="en-US" sz="900" dirty="0">
              <a:solidFill>
                <a:schemeClr val="bg1"/>
              </a:solidFill>
            </a:endParaRPr>
          </a:p>
        </p:txBody>
      </p:sp>
      <p:sp>
        <p:nvSpPr>
          <p:cNvPr id="12" name="Down Arrow 33"/>
          <p:cNvSpPr>
            <a:spLocks noChangeAspect="1"/>
          </p:cNvSpPr>
          <p:nvPr/>
        </p:nvSpPr>
        <p:spPr>
          <a:xfrm>
            <a:off x="139659" y="1855536"/>
            <a:ext cx="878362" cy="73867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1882015"/>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16" name="Down Arrow 33"/>
          <p:cNvSpPr>
            <a:spLocks noChangeAspect="1"/>
          </p:cNvSpPr>
          <p:nvPr/>
        </p:nvSpPr>
        <p:spPr>
          <a:xfrm>
            <a:off x="139958" y="2662034"/>
            <a:ext cx="878362" cy="73867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39"/>
          <p:cNvSpPr txBox="1"/>
          <p:nvPr/>
        </p:nvSpPr>
        <p:spPr>
          <a:xfrm>
            <a:off x="116745" y="2785791"/>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8" name="Down Arrow 33"/>
          <p:cNvSpPr>
            <a:spLocks noChangeAspect="1"/>
          </p:cNvSpPr>
          <p:nvPr/>
        </p:nvSpPr>
        <p:spPr>
          <a:xfrm>
            <a:off x="137405" y="3630811"/>
            <a:ext cx="878362" cy="56011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16745" y="3691625"/>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4251743"/>
            <a:ext cx="878362" cy="854715"/>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4480526"/>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097441" y="1817397"/>
            <a:ext cx="8046559" cy="923330"/>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Bij</a:t>
            </a:r>
            <a:r>
              <a:rPr lang="en-US" sz="1000" dirty="0">
                <a:solidFill>
                  <a:schemeClr val="tx1">
                    <a:lumMod val="50000"/>
                    <a:lumOff val="50000"/>
                  </a:schemeClr>
                </a:solidFill>
              </a:rPr>
              <a:t> HIC </a:t>
            </a:r>
            <a:r>
              <a:rPr lang="en-US" sz="1000" dirty="0" err="1">
                <a:solidFill>
                  <a:schemeClr val="tx1">
                    <a:lumMod val="50000"/>
                    <a:lumOff val="50000"/>
                  </a:schemeClr>
                </a:solidFill>
              </a:rPr>
              <a:t>gaat</a:t>
            </a:r>
            <a:r>
              <a:rPr lang="en-US" sz="1000" dirty="0">
                <a:solidFill>
                  <a:schemeClr val="tx1">
                    <a:lumMod val="50000"/>
                    <a:lumOff val="50000"/>
                  </a:schemeClr>
                </a:solidFill>
              </a:rPr>
              <a:t> het om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sociale</a:t>
            </a:r>
            <a:r>
              <a:rPr lang="en-US" sz="1000" dirty="0">
                <a:solidFill>
                  <a:schemeClr val="tx1">
                    <a:lumMod val="50000"/>
                    <a:lumOff val="50000"/>
                  </a:schemeClr>
                </a:solidFill>
              </a:rPr>
              <a:t> en </a:t>
            </a:r>
            <a:r>
              <a:rPr lang="en-US" sz="1000" dirty="0" err="1">
                <a:solidFill>
                  <a:schemeClr val="tx1">
                    <a:lumMod val="50000"/>
                    <a:lumOff val="50000"/>
                  </a:schemeClr>
                </a:solidFill>
              </a:rPr>
              <a:t>individuele</a:t>
            </a:r>
            <a:r>
              <a:rPr lang="en-US" sz="1000" dirty="0">
                <a:solidFill>
                  <a:schemeClr val="tx1">
                    <a:lumMod val="50000"/>
                    <a:lumOff val="50000"/>
                  </a:schemeClr>
                </a:solidFill>
              </a:rPr>
              <a:t> impact: </a:t>
            </a:r>
            <a:r>
              <a:rPr lang="en-US" sz="1000" dirty="0" err="1">
                <a:solidFill>
                  <a:schemeClr val="tx1">
                    <a:lumMod val="50000"/>
                    <a:lumOff val="50000"/>
                  </a:schemeClr>
                </a:solidFill>
              </a:rPr>
              <a:t>plegers</a:t>
            </a:r>
            <a:r>
              <a:rPr lang="en-US" sz="1000" dirty="0">
                <a:solidFill>
                  <a:schemeClr val="tx1">
                    <a:lumMod val="50000"/>
                    <a:lumOff val="50000"/>
                  </a:schemeClr>
                </a:solidFill>
              </a:rPr>
              <a:t> van HIC-</a:t>
            </a:r>
            <a:r>
              <a:rPr lang="en-US" sz="1000" dirty="0" err="1">
                <a:solidFill>
                  <a:schemeClr val="tx1">
                    <a:lumMod val="50000"/>
                    <a:lumOff val="50000"/>
                  </a:schemeClr>
                </a:solidFill>
              </a:rPr>
              <a:t>feiten</a:t>
            </a:r>
            <a:r>
              <a:rPr lang="en-US" sz="1000" dirty="0">
                <a:solidFill>
                  <a:schemeClr val="tx1">
                    <a:lumMod val="50000"/>
                    <a:lumOff val="50000"/>
                  </a:schemeClr>
                </a:solidFill>
              </a:rPr>
              <a:t> </a:t>
            </a:r>
            <a:r>
              <a:rPr lang="en-US" sz="1000" dirty="0" err="1">
                <a:solidFill>
                  <a:schemeClr val="tx1">
                    <a:lumMod val="50000"/>
                    <a:lumOff val="50000"/>
                  </a:schemeClr>
                </a:solidFill>
              </a:rPr>
              <a:t>veroorzaken</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schade</a:t>
            </a:r>
            <a:r>
              <a:rPr lang="en-US" sz="1000" dirty="0">
                <a:solidFill>
                  <a:schemeClr val="tx1">
                    <a:lumMod val="50000"/>
                    <a:lumOff val="50000"/>
                  </a:schemeClr>
                </a:solidFill>
              </a:rPr>
              <a:t> en </a:t>
            </a:r>
            <a:r>
              <a:rPr lang="en-US" sz="1000" dirty="0" err="1">
                <a:solidFill>
                  <a:schemeClr val="tx1">
                    <a:lumMod val="50000"/>
                    <a:lumOff val="50000"/>
                  </a:schemeClr>
                </a:solidFill>
              </a:rPr>
              <a:t>overlast</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plegen</a:t>
            </a:r>
            <a:r>
              <a:rPr lang="en-US" sz="1000" dirty="0">
                <a:solidFill>
                  <a:schemeClr val="tx1">
                    <a:lumMod val="50000"/>
                    <a:lumOff val="50000"/>
                  </a:schemeClr>
                </a:solidFill>
              </a:rPr>
              <a:t> van </a:t>
            </a:r>
            <a:r>
              <a:rPr lang="en-US" sz="1000" dirty="0" err="1">
                <a:solidFill>
                  <a:schemeClr val="tx1">
                    <a:lumMod val="50000"/>
                    <a:lumOff val="50000"/>
                  </a:schemeClr>
                </a:solidFill>
              </a:rPr>
              <a:t>woninginbraken</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opstap</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zwaardere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ligging</a:t>
            </a:r>
            <a:r>
              <a:rPr lang="en-US" sz="1000" dirty="0">
                <a:solidFill>
                  <a:schemeClr val="tx1">
                    <a:lumMod val="50000"/>
                    <a:lumOff val="50000"/>
                  </a:schemeClr>
                </a:solidFill>
              </a:rPr>
              <a:t> van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maakt</a:t>
            </a:r>
            <a:r>
              <a:rPr lang="en-US" sz="1000" dirty="0">
                <a:solidFill>
                  <a:schemeClr val="tx1">
                    <a:lumMod val="50000"/>
                    <a:lumOff val="50000"/>
                  </a:schemeClr>
                </a:solidFill>
              </a:rPr>
              <a:t> het </a:t>
            </a:r>
            <a:r>
              <a:rPr lang="en-US" sz="1000" dirty="0" err="1">
                <a:solidFill>
                  <a:schemeClr val="tx1">
                    <a:lumMod val="50000"/>
                    <a:lumOff val="50000"/>
                  </a:schemeClr>
                </a:solidFill>
              </a:rPr>
              <a:t>gebied</a:t>
            </a:r>
            <a:r>
              <a:rPr lang="en-US" sz="1000" dirty="0">
                <a:solidFill>
                  <a:schemeClr val="tx1">
                    <a:lumMod val="50000"/>
                    <a:lumOff val="50000"/>
                  </a:schemeClr>
                </a:solidFill>
              </a:rPr>
              <a:t> </a:t>
            </a:r>
            <a:r>
              <a:rPr lang="en-US" sz="1000" dirty="0" err="1">
                <a:solidFill>
                  <a:schemeClr val="tx1">
                    <a:lumMod val="50000"/>
                    <a:lumOff val="50000"/>
                  </a:schemeClr>
                </a:solidFill>
              </a:rPr>
              <a:t>aantrekkelijk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mobiel</a:t>
            </a:r>
            <a:r>
              <a:rPr lang="en-US" sz="1000" dirty="0">
                <a:solidFill>
                  <a:schemeClr val="tx1">
                    <a:lumMod val="50000"/>
                    <a:lumOff val="50000"/>
                  </a:schemeClr>
                </a:solidFill>
              </a:rPr>
              <a:t> </a:t>
            </a:r>
            <a:r>
              <a:rPr lang="en-US" sz="1000" dirty="0" err="1">
                <a:solidFill>
                  <a:schemeClr val="tx1">
                    <a:lumMod val="50000"/>
                    <a:lumOff val="50000"/>
                  </a:schemeClr>
                </a:solidFill>
              </a:rPr>
              <a:t>banditisme</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vormt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blijvend</a:t>
            </a:r>
            <a:r>
              <a:rPr lang="en-US" sz="1000" dirty="0">
                <a:solidFill>
                  <a:schemeClr val="tx1">
                    <a:lumMod val="50000"/>
                    <a:lumOff val="50000"/>
                  </a:schemeClr>
                </a:solidFill>
              </a:rPr>
              <a:t> punt van </a:t>
            </a:r>
            <a:r>
              <a:rPr lang="en-US" sz="1000" dirty="0" err="1">
                <a:solidFill>
                  <a:schemeClr val="tx1">
                    <a:lumMod val="50000"/>
                    <a:lumOff val="50000"/>
                  </a:schemeClr>
                </a:solidFill>
              </a:rPr>
              <a:t>aandacht</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repressie</a:t>
            </a:r>
            <a:r>
              <a:rPr lang="en-US" sz="1000" dirty="0">
                <a:solidFill>
                  <a:schemeClr val="tx1">
                    <a:lumMod val="50000"/>
                    <a:lumOff val="50000"/>
                  </a:schemeClr>
                </a:solidFill>
              </a:rPr>
              <a:t> en </a:t>
            </a:r>
            <a:r>
              <a:rPr lang="en-US" sz="1000" dirty="0" err="1">
                <a:solidFill>
                  <a:schemeClr val="tx1">
                    <a:lumMod val="50000"/>
                    <a:lumOff val="50000"/>
                  </a:schemeClr>
                </a:solidFill>
              </a:rPr>
              <a:t>persoonsgericht</a:t>
            </a:r>
            <a:r>
              <a:rPr lang="en-US" sz="1000" dirty="0">
                <a:solidFill>
                  <a:schemeClr val="tx1">
                    <a:lumMod val="50000"/>
                    <a:lumOff val="50000"/>
                  </a:schemeClr>
                </a:solidFill>
              </a:rPr>
              <a:t> / </a:t>
            </a:r>
            <a:r>
              <a:rPr lang="en-US" sz="1000" dirty="0" err="1">
                <a:solidFill>
                  <a:schemeClr val="tx1">
                    <a:lumMod val="50000"/>
                    <a:lumOff val="50000"/>
                  </a:schemeClr>
                </a:solidFill>
              </a:rPr>
              <a:t>dadergericht</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23" name="Footer Text"/>
          <p:cNvSpPr txBox="1"/>
          <p:nvPr/>
        </p:nvSpPr>
        <p:spPr>
          <a:xfrm>
            <a:off x="1129436" y="2693458"/>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Het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woninginbraken</a:t>
            </a:r>
            <a:r>
              <a:rPr lang="en-US" sz="1000" dirty="0">
                <a:solidFill>
                  <a:schemeClr val="tx1">
                    <a:lumMod val="50000"/>
                    <a:lumOff val="50000"/>
                  </a:schemeClr>
                </a:solidFill>
              </a:rPr>
              <a:t>, </a:t>
            </a:r>
            <a:r>
              <a:rPr lang="en-US" sz="1000" dirty="0" err="1">
                <a:solidFill>
                  <a:schemeClr val="tx1">
                    <a:lumMod val="50000"/>
                    <a:lumOff val="50000"/>
                  </a:schemeClr>
                </a:solidFill>
              </a:rPr>
              <a:t>overvallen</a:t>
            </a:r>
            <a:r>
              <a:rPr lang="en-US" sz="1000" dirty="0">
                <a:solidFill>
                  <a:schemeClr val="tx1">
                    <a:lumMod val="50000"/>
                    <a:lumOff val="50000"/>
                  </a:schemeClr>
                </a:solidFill>
              </a:rPr>
              <a:t> en </a:t>
            </a:r>
            <a:r>
              <a:rPr lang="en-US" sz="1000" dirty="0" err="1">
                <a:solidFill>
                  <a:schemeClr val="tx1">
                    <a:lumMod val="50000"/>
                    <a:lumOff val="50000"/>
                  </a:schemeClr>
                </a:solidFill>
              </a:rPr>
              <a:t>straatroven</a:t>
            </a:r>
            <a:r>
              <a:rPr lang="en-US" sz="1000" dirty="0">
                <a:solidFill>
                  <a:schemeClr val="tx1">
                    <a:lumMod val="50000"/>
                    <a:lumOff val="50000"/>
                  </a:schemeClr>
                </a:solidFill>
              </a:rPr>
              <a:t> is 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a:t>
            </a:r>
            <a:r>
              <a:rPr lang="en-US" sz="1000" dirty="0" err="1">
                <a:solidFill>
                  <a:schemeClr val="tx1">
                    <a:lumMod val="50000"/>
                    <a:lumOff val="50000"/>
                  </a:schemeClr>
                </a:solidFill>
              </a:rPr>
              <a:t>gedaald</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waarin</a:t>
            </a:r>
            <a:r>
              <a:rPr lang="en-US" sz="1000" dirty="0">
                <a:solidFill>
                  <a:schemeClr val="tx1">
                    <a:lumMod val="50000"/>
                    <a:lumOff val="50000"/>
                  </a:schemeClr>
                </a:solidFill>
              </a:rPr>
              <a:t> </a:t>
            </a:r>
            <a:r>
              <a:rPr lang="en-US" sz="1000" dirty="0" err="1">
                <a:solidFill>
                  <a:schemeClr val="tx1">
                    <a:lumMod val="50000"/>
                    <a:lumOff val="50000"/>
                  </a:schemeClr>
                </a:solidFill>
              </a:rPr>
              <a:t>intensief</a:t>
            </a:r>
            <a:r>
              <a:rPr lang="en-US" sz="1000" dirty="0">
                <a:solidFill>
                  <a:schemeClr val="tx1">
                    <a:lumMod val="50000"/>
                    <a:lumOff val="50000"/>
                  </a:schemeClr>
                </a:solidFill>
              </a:rPr>
              <a:t> en </a:t>
            </a:r>
            <a:r>
              <a:rPr lang="en-US" sz="1000" dirty="0" err="1">
                <a:solidFill>
                  <a:schemeClr val="tx1">
                    <a:lumMod val="50000"/>
                    <a:lumOff val="50000"/>
                  </a:schemeClr>
                </a:solidFill>
              </a:rPr>
              <a:t>preventief</a:t>
            </a:r>
            <a:r>
              <a:rPr lang="en-US" sz="1000" dirty="0">
                <a:solidFill>
                  <a:schemeClr val="tx1">
                    <a:lumMod val="50000"/>
                    <a:lumOff val="50000"/>
                  </a:schemeClr>
                </a:solidFill>
              </a:rPr>
              <a:t> met </a:t>
            </a:r>
            <a:r>
              <a:rPr lang="en-US" sz="1000" dirty="0" err="1">
                <a:solidFill>
                  <a:schemeClr val="tx1">
                    <a:lumMod val="50000"/>
                    <a:lumOff val="50000"/>
                  </a:schemeClr>
                </a:solidFill>
              </a:rPr>
              <a:t>ketenpartners</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samengewerkt</a:t>
            </a:r>
            <a:r>
              <a:rPr lang="en-US" sz="1000" dirty="0">
                <a:solidFill>
                  <a:schemeClr val="tx1">
                    <a:lumMod val="50000"/>
                    <a:lumOff val="50000"/>
                  </a:schemeClr>
                </a:solidFill>
              </a:rPr>
              <a:t>, </a:t>
            </a:r>
            <a:r>
              <a:rPr lang="en-US" sz="1000" dirty="0" err="1">
                <a:solidFill>
                  <a:schemeClr val="tx1">
                    <a:lumMod val="50000"/>
                    <a:lumOff val="50000"/>
                  </a:schemeClr>
                </a:solidFill>
              </a:rPr>
              <a:t>lijkt</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vruchten</a:t>
            </a:r>
            <a:r>
              <a:rPr lang="en-US" sz="1000" dirty="0">
                <a:solidFill>
                  <a:schemeClr val="tx1">
                    <a:lumMod val="50000"/>
                    <a:lumOff val="50000"/>
                  </a:schemeClr>
                </a:solidFill>
              </a:rPr>
              <a:t> </a:t>
            </a:r>
            <a:r>
              <a:rPr lang="en-US" sz="1000" dirty="0" err="1">
                <a:solidFill>
                  <a:schemeClr val="tx1">
                    <a:lumMod val="50000"/>
                    <a:lumOff val="50000"/>
                  </a:schemeClr>
                </a:solidFill>
              </a:rPr>
              <a:t>af</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werpen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de </a:t>
            </a:r>
            <a:r>
              <a:rPr lang="en-US" sz="1000" dirty="0" err="1">
                <a:solidFill>
                  <a:schemeClr val="tx1">
                    <a:lumMod val="50000"/>
                    <a:lumOff val="50000"/>
                  </a:schemeClr>
                </a:solidFill>
              </a:rPr>
              <a:t>inzet</a:t>
            </a:r>
            <a:r>
              <a:rPr lang="en-US" sz="1000" dirty="0">
                <a:solidFill>
                  <a:schemeClr val="tx1">
                    <a:lumMod val="50000"/>
                    <a:lumOff val="50000"/>
                  </a:schemeClr>
                </a:solidFill>
              </a:rPr>
              <a:t> van </a:t>
            </a:r>
            <a:r>
              <a:rPr lang="en-US" sz="1000" dirty="0" err="1">
                <a:solidFill>
                  <a:schemeClr val="tx1">
                    <a:lumMod val="50000"/>
                    <a:lumOff val="50000"/>
                  </a:schemeClr>
                </a:solidFill>
              </a:rPr>
              <a:t>burgerinitiatieven</a:t>
            </a:r>
            <a:r>
              <a:rPr lang="en-US" sz="1000" dirty="0">
                <a:solidFill>
                  <a:schemeClr val="tx1">
                    <a:lumMod val="50000"/>
                    <a:lumOff val="50000"/>
                  </a:schemeClr>
                </a:solidFill>
              </a:rPr>
              <a:t> en </a:t>
            </a:r>
            <a:r>
              <a:rPr lang="en-US" sz="1000" dirty="0" err="1">
                <a:solidFill>
                  <a:schemeClr val="tx1">
                    <a:lumMod val="50000"/>
                    <a:lumOff val="50000"/>
                  </a:schemeClr>
                </a:solidFill>
              </a:rPr>
              <a:t>burgerparticipatie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bijdrage</a:t>
            </a:r>
            <a:r>
              <a:rPr lang="en-US" sz="1000" dirty="0">
                <a:solidFill>
                  <a:schemeClr val="tx1">
                    <a:lumMod val="50000"/>
                    <a:lumOff val="50000"/>
                  </a:schemeClr>
                </a:solidFill>
              </a:rPr>
              <a:t> </a:t>
            </a:r>
            <a:r>
              <a:rPr lang="en-US" sz="1000" dirty="0" err="1">
                <a:solidFill>
                  <a:schemeClr val="tx1">
                    <a:lumMod val="50000"/>
                    <a:lumOff val="50000"/>
                  </a:schemeClr>
                </a:solidFill>
              </a:rPr>
              <a:t>geleverd</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a:t>
            </a:r>
            <a:r>
              <a:rPr lang="en-US" sz="1000" dirty="0" err="1">
                <a:solidFill>
                  <a:schemeClr val="tx1">
                    <a:lumMod val="50000"/>
                    <a:lumOff val="50000"/>
                  </a:schemeClr>
                </a:solidFill>
              </a:rPr>
              <a:t>daling</a:t>
            </a:r>
            <a:r>
              <a:rPr lang="en-US" sz="1000" dirty="0">
                <a:solidFill>
                  <a:schemeClr val="tx1">
                    <a:lumMod val="50000"/>
                    <a:lumOff val="50000"/>
                  </a:schemeClr>
                </a:solidFill>
              </a:rPr>
              <a:t> van HIC-</a:t>
            </a:r>
            <a:r>
              <a:rPr lang="en-US" sz="1000" dirty="0" err="1">
                <a:solidFill>
                  <a:schemeClr val="tx1">
                    <a:lumMod val="50000"/>
                    <a:lumOff val="50000"/>
                  </a:schemeClr>
                </a:solidFill>
              </a:rPr>
              <a:t>feiten</a:t>
            </a:r>
            <a:r>
              <a:rPr lang="en-US" sz="1000" dirty="0">
                <a:solidFill>
                  <a:schemeClr val="tx1">
                    <a:lumMod val="50000"/>
                    <a:lumOff val="50000"/>
                  </a:schemeClr>
                </a:solidFill>
              </a:rPr>
              <a:t>. </a:t>
            </a:r>
            <a:r>
              <a:rPr lang="en-US" sz="1000" dirty="0" err="1">
                <a:solidFill>
                  <a:schemeClr val="tx1">
                    <a:lumMod val="50000"/>
                    <a:lumOff val="50000"/>
                  </a:schemeClr>
                </a:solidFill>
              </a:rPr>
              <a:t>Repressief</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ingezet</a:t>
            </a:r>
            <a:r>
              <a:rPr lang="en-US" sz="1000" dirty="0">
                <a:solidFill>
                  <a:schemeClr val="tx1">
                    <a:lumMod val="50000"/>
                    <a:lumOff val="50000"/>
                  </a:schemeClr>
                </a:solidFill>
              </a:rPr>
              <a:t> op </a:t>
            </a:r>
            <a:r>
              <a:rPr lang="en-US" sz="1000" dirty="0" err="1">
                <a:solidFill>
                  <a:schemeClr val="tx1">
                    <a:lumMod val="50000"/>
                    <a:lumOff val="50000"/>
                  </a:schemeClr>
                </a:solidFill>
              </a:rPr>
              <a:t>voorkoming</a:t>
            </a:r>
            <a:r>
              <a:rPr lang="en-US" sz="1000" dirty="0">
                <a:solidFill>
                  <a:schemeClr val="tx1">
                    <a:lumMod val="50000"/>
                    <a:lumOff val="50000"/>
                  </a:schemeClr>
                </a:solidFill>
              </a:rPr>
              <a:t> van </a:t>
            </a:r>
            <a:r>
              <a:rPr lang="en-US" sz="1000" dirty="0" err="1">
                <a:solidFill>
                  <a:schemeClr val="tx1">
                    <a:lumMod val="50000"/>
                    <a:lumOff val="50000"/>
                  </a:schemeClr>
                </a:solidFill>
              </a:rPr>
              <a:t>recidive</a:t>
            </a:r>
            <a:r>
              <a:rPr lang="en-US" sz="1000" dirty="0">
                <a:solidFill>
                  <a:schemeClr val="tx1">
                    <a:lumMod val="50000"/>
                    <a:lumOff val="50000"/>
                  </a:schemeClr>
                </a:solidFill>
              </a:rPr>
              <a:t> door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juiste</a:t>
            </a:r>
            <a:r>
              <a:rPr lang="en-US" sz="1000" dirty="0">
                <a:solidFill>
                  <a:schemeClr val="tx1">
                    <a:lumMod val="50000"/>
                    <a:lumOff val="50000"/>
                  </a:schemeClr>
                </a:solidFill>
              </a:rPr>
              <a:t> </a:t>
            </a:r>
            <a:r>
              <a:rPr lang="en-US" sz="1000" dirty="0" err="1">
                <a:solidFill>
                  <a:schemeClr val="tx1">
                    <a:lumMod val="50000"/>
                    <a:lumOff val="50000"/>
                  </a:schemeClr>
                </a:solidFill>
              </a:rPr>
              <a:t>combinatie</a:t>
            </a:r>
            <a:r>
              <a:rPr lang="en-US" sz="1000" dirty="0">
                <a:solidFill>
                  <a:schemeClr val="tx1">
                    <a:lumMod val="50000"/>
                    <a:lumOff val="50000"/>
                  </a:schemeClr>
                </a:solidFill>
              </a:rPr>
              <a:t> van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straf</a:t>
            </a:r>
            <a:r>
              <a:rPr lang="en-US" sz="1000" dirty="0">
                <a:solidFill>
                  <a:schemeClr val="tx1">
                    <a:lumMod val="50000"/>
                    <a:lumOff val="50000"/>
                  </a:schemeClr>
                </a:solidFill>
              </a:rPr>
              <a:t> toe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passen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daders</a:t>
            </a:r>
            <a:r>
              <a:rPr lang="en-US" sz="1000" dirty="0">
                <a:solidFill>
                  <a:schemeClr val="tx1">
                    <a:lumMod val="50000"/>
                    <a:lumOff val="50000"/>
                  </a:schemeClr>
                </a:solidFill>
              </a:rPr>
              <a:t> van HIC-</a:t>
            </a:r>
            <a:r>
              <a:rPr lang="en-US" sz="1000" dirty="0" err="1">
                <a:solidFill>
                  <a:schemeClr val="tx1">
                    <a:lumMod val="50000"/>
                    <a:lumOff val="50000"/>
                  </a:schemeClr>
                </a:solidFill>
              </a:rPr>
              <a:t>feiten</a:t>
            </a:r>
            <a:r>
              <a:rPr lang="en-US" sz="1000" dirty="0">
                <a:solidFill>
                  <a:schemeClr val="tx1">
                    <a:lumMod val="50000"/>
                    <a:lumOff val="50000"/>
                  </a:schemeClr>
                </a:solidFill>
              </a:rPr>
              <a:t>. In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de </a:t>
            </a:r>
            <a:r>
              <a:rPr lang="en-US" sz="1000" dirty="0" err="1">
                <a:solidFill>
                  <a:schemeClr val="tx1">
                    <a:lumMod val="50000"/>
                    <a:lumOff val="50000"/>
                  </a:schemeClr>
                </a:solidFill>
              </a:rPr>
              <a:t>politie</a:t>
            </a:r>
            <a:r>
              <a:rPr lang="en-US" sz="1000" dirty="0">
                <a:solidFill>
                  <a:schemeClr val="tx1">
                    <a:lumMod val="50000"/>
                    <a:lumOff val="50000"/>
                  </a:schemeClr>
                </a:solidFill>
              </a:rPr>
              <a:t> en het OM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daartoe</a:t>
            </a:r>
            <a:r>
              <a:rPr lang="en-US" sz="1000" dirty="0">
                <a:solidFill>
                  <a:schemeClr val="tx1">
                    <a:lumMod val="50000"/>
                    <a:lumOff val="50000"/>
                  </a:schemeClr>
                </a:solidFill>
              </a:rPr>
              <a:t> </a:t>
            </a:r>
            <a:r>
              <a:rPr lang="en-US" sz="1000" dirty="0" err="1">
                <a:solidFill>
                  <a:schemeClr val="tx1">
                    <a:lumMod val="50000"/>
                    <a:lumOff val="50000"/>
                  </a:schemeClr>
                </a:solidFill>
              </a:rPr>
              <a:t>gebruik</a:t>
            </a:r>
            <a:r>
              <a:rPr lang="en-US" sz="1000" dirty="0">
                <a:solidFill>
                  <a:schemeClr val="tx1">
                    <a:lumMod val="50000"/>
                    <a:lumOff val="50000"/>
                  </a:schemeClr>
                </a:solidFill>
              </a:rPr>
              <a:t> </a:t>
            </a:r>
            <a:r>
              <a:rPr lang="en-US" sz="1000" dirty="0" err="1">
                <a:solidFill>
                  <a:schemeClr val="tx1">
                    <a:lumMod val="50000"/>
                    <a:lumOff val="50000"/>
                  </a:schemeClr>
                </a:solidFill>
              </a:rPr>
              <a:t>gemaakt</a:t>
            </a:r>
            <a:r>
              <a:rPr lang="en-US" sz="1000" dirty="0">
                <a:solidFill>
                  <a:schemeClr val="tx1">
                    <a:lumMod val="50000"/>
                    <a:lumOff val="50000"/>
                  </a:schemeClr>
                </a:solidFill>
              </a:rPr>
              <a:t> van de </a:t>
            </a:r>
            <a:r>
              <a:rPr lang="en-US" sz="1000" dirty="0" err="1">
                <a:solidFill>
                  <a:schemeClr val="tx1">
                    <a:lumMod val="50000"/>
                    <a:lumOff val="50000"/>
                  </a:schemeClr>
                </a:solidFill>
              </a:rPr>
              <a:t>persoonsgerichte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(PGA)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regie</a:t>
            </a:r>
            <a:r>
              <a:rPr lang="en-US" sz="1000" dirty="0">
                <a:solidFill>
                  <a:schemeClr val="tx1">
                    <a:lumMod val="50000"/>
                    <a:lumOff val="50000"/>
                  </a:schemeClr>
                </a:solidFill>
              </a:rPr>
              <a:t> van het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Veiligheidshuis</a:t>
            </a:r>
            <a:r>
              <a:rPr lang="en-US" sz="1000" dirty="0">
                <a:solidFill>
                  <a:schemeClr val="tx1">
                    <a:lumMod val="50000"/>
                    <a:lumOff val="50000"/>
                  </a:schemeClr>
                </a:solidFill>
              </a:rPr>
              <a:t> Brabant-</a:t>
            </a:r>
            <a:r>
              <a:rPr lang="en-US" sz="1000" dirty="0" err="1">
                <a:solidFill>
                  <a:schemeClr val="tx1">
                    <a:lumMod val="50000"/>
                    <a:lumOff val="50000"/>
                  </a:schemeClr>
                </a:solidFill>
              </a:rPr>
              <a:t>Zuidoost</a:t>
            </a:r>
            <a:r>
              <a:rPr lang="en-US" sz="1000" dirty="0">
                <a:solidFill>
                  <a:schemeClr val="tx1">
                    <a:lumMod val="50000"/>
                    <a:lumOff val="50000"/>
                  </a:schemeClr>
                </a:solidFill>
              </a:rPr>
              <a:t>. PGA </a:t>
            </a:r>
            <a:r>
              <a:rPr lang="en-US" sz="1000" dirty="0" err="1">
                <a:solidFill>
                  <a:schemeClr val="tx1">
                    <a:lumMod val="50000"/>
                    <a:lumOff val="50000"/>
                  </a:schemeClr>
                </a:solidFill>
              </a:rPr>
              <a:t>richt</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op </a:t>
            </a:r>
            <a:r>
              <a:rPr lang="en-US" sz="1000" dirty="0" err="1">
                <a:solidFill>
                  <a:schemeClr val="tx1">
                    <a:lumMod val="50000"/>
                    <a:lumOff val="50000"/>
                  </a:schemeClr>
                </a:solidFill>
              </a:rPr>
              <a:t>voorkoming</a:t>
            </a:r>
            <a:r>
              <a:rPr lang="en-US" sz="1000" dirty="0">
                <a:solidFill>
                  <a:schemeClr val="tx1">
                    <a:lumMod val="50000"/>
                    <a:lumOff val="50000"/>
                  </a:schemeClr>
                </a:solidFill>
              </a:rPr>
              <a:t> van </a:t>
            </a:r>
            <a:r>
              <a:rPr lang="en-US" sz="1000" dirty="0" err="1">
                <a:solidFill>
                  <a:schemeClr val="tx1">
                    <a:lumMod val="50000"/>
                    <a:lumOff val="50000"/>
                  </a:schemeClr>
                </a:solidFill>
              </a:rPr>
              <a:t>recidive</a:t>
            </a:r>
            <a:r>
              <a:rPr lang="en-US" sz="1000" dirty="0">
                <a:solidFill>
                  <a:schemeClr val="tx1">
                    <a:lumMod val="50000"/>
                    <a:lumOff val="50000"/>
                  </a:schemeClr>
                </a:solidFill>
              </a:rPr>
              <a:t>, </a:t>
            </a:r>
            <a:r>
              <a:rPr lang="en-US" sz="1000" dirty="0" err="1">
                <a:solidFill>
                  <a:schemeClr val="tx1">
                    <a:lumMod val="50000"/>
                    <a:lumOff val="50000"/>
                  </a:schemeClr>
                </a:solidFill>
              </a:rPr>
              <a:t>bieden</a:t>
            </a:r>
            <a:r>
              <a:rPr lang="en-US" sz="1000" dirty="0">
                <a:solidFill>
                  <a:schemeClr val="tx1">
                    <a:lumMod val="50000"/>
                    <a:lumOff val="50000"/>
                  </a:schemeClr>
                </a:solidFill>
              </a:rPr>
              <a:t> van </a:t>
            </a:r>
            <a:r>
              <a:rPr lang="en-US" sz="1000" dirty="0" err="1">
                <a:solidFill>
                  <a:schemeClr val="tx1">
                    <a:lumMod val="50000"/>
                    <a:lumOff val="50000"/>
                  </a:schemeClr>
                </a:solidFill>
              </a:rPr>
              <a:t>perspectief</a:t>
            </a:r>
            <a:r>
              <a:rPr lang="en-US" sz="1000" dirty="0">
                <a:solidFill>
                  <a:schemeClr val="tx1">
                    <a:lumMod val="50000"/>
                    <a:lumOff val="50000"/>
                  </a:schemeClr>
                </a:solidFill>
              </a:rPr>
              <a:t> en </a:t>
            </a:r>
            <a:r>
              <a:rPr lang="en-US" sz="1000" dirty="0" err="1">
                <a:solidFill>
                  <a:schemeClr val="tx1">
                    <a:lumMod val="50000"/>
                    <a:lumOff val="50000"/>
                  </a:schemeClr>
                </a:solidFill>
              </a:rPr>
              <a:t>voorkoming</a:t>
            </a:r>
            <a:r>
              <a:rPr lang="en-US" sz="1000" dirty="0">
                <a:solidFill>
                  <a:schemeClr val="tx1">
                    <a:lumMod val="50000"/>
                    <a:lumOff val="50000"/>
                  </a:schemeClr>
                </a:solidFill>
              </a:rPr>
              <a:t> van </a:t>
            </a:r>
            <a:r>
              <a:rPr lang="en-US" sz="1000" dirty="0" err="1">
                <a:solidFill>
                  <a:schemeClr val="tx1">
                    <a:lumMod val="50000"/>
                    <a:lumOff val="50000"/>
                  </a:schemeClr>
                </a:solidFill>
              </a:rPr>
              <a:t>instroom</a:t>
            </a:r>
            <a:r>
              <a:rPr lang="en-US" sz="1000" dirty="0">
                <a:solidFill>
                  <a:schemeClr val="tx1">
                    <a:lumMod val="50000"/>
                    <a:lumOff val="50000"/>
                  </a:schemeClr>
                </a:solidFill>
              </a:rPr>
              <a:t> van </a:t>
            </a:r>
            <a:r>
              <a:rPr lang="en-US" sz="1000" dirty="0" err="1">
                <a:solidFill>
                  <a:schemeClr val="tx1">
                    <a:lumMod val="50000"/>
                    <a:lumOff val="50000"/>
                  </a:schemeClr>
                </a:solidFill>
              </a:rPr>
              <a:t>broertjes</a:t>
            </a:r>
            <a:r>
              <a:rPr lang="en-US" sz="1000" dirty="0">
                <a:solidFill>
                  <a:schemeClr val="tx1">
                    <a:lumMod val="50000"/>
                    <a:lumOff val="50000"/>
                  </a:schemeClr>
                </a:solidFill>
              </a:rPr>
              <a:t> en </a:t>
            </a:r>
            <a:r>
              <a:rPr lang="en-US" sz="1000" dirty="0" err="1">
                <a:solidFill>
                  <a:schemeClr val="tx1">
                    <a:lumMod val="50000"/>
                    <a:lumOff val="50000"/>
                  </a:schemeClr>
                </a:solidFill>
              </a:rPr>
              <a:t>zusjes</a:t>
            </a:r>
            <a:r>
              <a:rPr lang="en-US" sz="1000" dirty="0">
                <a:solidFill>
                  <a:schemeClr val="tx1">
                    <a:lumMod val="50000"/>
                    <a:lumOff val="50000"/>
                  </a:schemeClr>
                </a:solidFill>
              </a:rPr>
              <a:t>. </a:t>
            </a:r>
          </a:p>
        </p:txBody>
      </p:sp>
      <p:sp>
        <p:nvSpPr>
          <p:cNvPr id="24" name="Footer Text"/>
          <p:cNvSpPr txBox="1"/>
          <p:nvPr/>
        </p:nvSpPr>
        <p:spPr>
          <a:xfrm>
            <a:off x="1120650" y="3666283"/>
            <a:ext cx="7910298" cy="461665"/>
          </a:xfrm>
          <a:prstGeom prst="rect">
            <a:avLst/>
          </a:prstGeom>
          <a:noFill/>
        </p:spPr>
        <p:txBody>
          <a:bodyPr wrap="square" lIns="0" tIns="0" rIns="0" bIns="0" rtlCol="0">
            <a:spAutoFit/>
          </a:bodyPr>
          <a:lstStyle/>
          <a:p>
            <a:r>
              <a:rPr lang="en-US" sz="1000" dirty="0">
                <a:solidFill>
                  <a:schemeClr val="tx1">
                    <a:lumMod val="50000"/>
                    <a:lumOff val="50000"/>
                  </a:schemeClr>
                </a:solidFill>
              </a:rPr>
              <a:t>Het </a:t>
            </a:r>
            <a:r>
              <a:rPr lang="en-US" sz="1000" dirty="0" err="1">
                <a:solidFill>
                  <a:schemeClr val="tx1">
                    <a:lumMod val="50000"/>
                    <a:lumOff val="50000"/>
                  </a:schemeClr>
                </a:solidFill>
              </a:rPr>
              <a:t>verder</a:t>
            </a:r>
            <a:r>
              <a:rPr lang="en-US" sz="1000" dirty="0">
                <a:solidFill>
                  <a:schemeClr val="tx1">
                    <a:lumMod val="50000"/>
                    <a:lumOff val="50000"/>
                  </a:schemeClr>
                </a:solidFill>
              </a:rPr>
              <a:t> </a:t>
            </a:r>
            <a:r>
              <a:rPr lang="en-US" sz="1000" dirty="0" err="1">
                <a:solidFill>
                  <a:schemeClr val="tx1">
                    <a:lumMod val="50000"/>
                    <a:lumOff val="50000"/>
                  </a:schemeClr>
                </a:solidFill>
              </a:rPr>
              <a:t>verbeteren</a:t>
            </a:r>
            <a:r>
              <a:rPr lang="en-US" sz="1000" dirty="0">
                <a:solidFill>
                  <a:schemeClr val="tx1">
                    <a:lumMod val="50000"/>
                    <a:lumOff val="50000"/>
                  </a:schemeClr>
                </a:solidFill>
              </a:rPr>
              <a:t> van de </a:t>
            </a:r>
            <a:r>
              <a:rPr lang="en-US" sz="1000" dirty="0" err="1">
                <a:solidFill>
                  <a:schemeClr val="tx1">
                    <a:lumMod val="50000"/>
                    <a:lumOff val="50000"/>
                  </a:schemeClr>
                </a:solidFill>
              </a:rPr>
              <a:t>objectieve</a:t>
            </a:r>
            <a:r>
              <a:rPr lang="en-US" sz="1000" dirty="0">
                <a:solidFill>
                  <a:schemeClr val="tx1">
                    <a:lumMod val="50000"/>
                    <a:lumOff val="50000"/>
                  </a:schemeClr>
                </a:solidFill>
              </a:rPr>
              <a:t> als </a:t>
            </a:r>
            <a:r>
              <a:rPr lang="en-US" sz="1000" dirty="0" err="1">
                <a:solidFill>
                  <a:schemeClr val="tx1">
                    <a:lumMod val="50000"/>
                    <a:lumOff val="50000"/>
                  </a:schemeClr>
                </a:solidFill>
              </a:rPr>
              <a:t>subjectieve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door de </a:t>
            </a:r>
            <a:r>
              <a:rPr lang="en-US" sz="1000" dirty="0" err="1">
                <a:solidFill>
                  <a:schemeClr val="tx1">
                    <a:lumMod val="50000"/>
                    <a:lumOff val="50000"/>
                  </a:schemeClr>
                </a:solidFill>
              </a:rPr>
              <a:t>slachtofferkans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beperken</a:t>
            </a:r>
            <a:r>
              <a:rPr lang="en-US" sz="1000" dirty="0">
                <a:solidFill>
                  <a:schemeClr val="tx1">
                    <a:lumMod val="50000"/>
                    <a:lumOff val="50000"/>
                  </a:schemeClr>
                </a:solidFill>
              </a:rPr>
              <a:t>, de </a:t>
            </a:r>
            <a:r>
              <a:rPr lang="en-US" sz="1000" dirty="0" err="1">
                <a:solidFill>
                  <a:schemeClr val="tx1">
                    <a:lumMod val="50000"/>
                    <a:lumOff val="50000"/>
                  </a:schemeClr>
                </a:solidFill>
              </a:rPr>
              <a:t>pakkans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en de </a:t>
            </a:r>
            <a:r>
              <a:rPr lang="en-US" sz="1000" dirty="0" err="1">
                <a:solidFill>
                  <a:schemeClr val="tx1">
                    <a:lumMod val="50000"/>
                    <a:lumOff val="50000"/>
                  </a:schemeClr>
                </a:solidFill>
              </a:rPr>
              <a:t>aangiftebereid</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slachtoffers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verhogen</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we </a:t>
            </a:r>
            <a:r>
              <a:rPr lang="en-US" sz="1000" dirty="0" err="1">
                <a:solidFill>
                  <a:schemeClr val="tx1">
                    <a:lumMod val="50000"/>
                    <a:lumOff val="50000"/>
                  </a:schemeClr>
                </a:solidFill>
              </a:rPr>
              <a:t>specifieke</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a:t>
            </a:r>
            <a:r>
              <a:rPr lang="en-US" sz="1000" dirty="0" err="1">
                <a:solidFill>
                  <a:schemeClr val="tx1">
                    <a:lumMod val="50000"/>
                    <a:lumOff val="50000"/>
                  </a:schemeClr>
                </a:solidFill>
              </a:rPr>
              <a:t>ouderen</a:t>
            </a:r>
            <a:r>
              <a:rPr lang="en-US" sz="1000" dirty="0">
                <a:solidFill>
                  <a:schemeClr val="tx1">
                    <a:lumMod val="50000"/>
                    <a:lumOff val="50000"/>
                  </a:schemeClr>
                </a:solidFill>
              </a:rPr>
              <a:t> en </a:t>
            </a:r>
            <a:r>
              <a:rPr lang="en-US" sz="1000" dirty="0" err="1">
                <a:solidFill>
                  <a:schemeClr val="tx1">
                    <a:lumMod val="50000"/>
                    <a:lumOff val="50000"/>
                  </a:schemeClr>
                </a:solidFill>
              </a:rPr>
              <a:t>mensen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verhoogde</a:t>
            </a:r>
            <a:r>
              <a:rPr lang="en-US" sz="1000" dirty="0">
                <a:solidFill>
                  <a:schemeClr val="tx1">
                    <a:lumMod val="50000"/>
                    <a:lumOff val="50000"/>
                  </a:schemeClr>
                </a:solidFill>
              </a:rPr>
              <a:t> </a:t>
            </a:r>
            <a:r>
              <a:rPr lang="en-US" sz="1000" dirty="0" err="1">
                <a:solidFill>
                  <a:schemeClr val="tx1">
                    <a:lumMod val="50000"/>
                    <a:lumOff val="50000"/>
                  </a:schemeClr>
                </a:solidFill>
              </a:rPr>
              <a:t>slachtofferkans</a:t>
            </a:r>
            <a:r>
              <a:rPr lang="en-US" sz="1000" dirty="0">
                <a:solidFill>
                  <a:schemeClr val="tx1">
                    <a:lumMod val="50000"/>
                    <a:lumOff val="50000"/>
                  </a:schemeClr>
                </a:solidFill>
              </a:rPr>
              <a:t>..</a:t>
            </a:r>
          </a:p>
        </p:txBody>
      </p:sp>
      <p:sp>
        <p:nvSpPr>
          <p:cNvPr id="27" name="Footer Text"/>
          <p:cNvSpPr txBox="1"/>
          <p:nvPr/>
        </p:nvSpPr>
        <p:spPr>
          <a:xfrm>
            <a:off x="1094647" y="4198513"/>
            <a:ext cx="8002025" cy="923330"/>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Verder</a:t>
            </a:r>
            <a:r>
              <a:rPr lang="en-US" sz="1000" dirty="0">
                <a:solidFill>
                  <a:schemeClr val="tx1">
                    <a:lumMod val="50000"/>
                    <a:lumOff val="50000"/>
                  </a:schemeClr>
                </a:solidFill>
              </a:rPr>
              <a:t> </a:t>
            </a:r>
            <a:r>
              <a:rPr lang="en-US" sz="1000" dirty="0" err="1">
                <a:solidFill>
                  <a:schemeClr val="tx1">
                    <a:lumMod val="50000"/>
                    <a:lumOff val="50000"/>
                  </a:schemeClr>
                </a:solidFill>
              </a:rPr>
              <a:t>inzetten</a:t>
            </a:r>
            <a:r>
              <a:rPr lang="en-US" sz="1000" dirty="0">
                <a:solidFill>
                  <a:schemeClr val="tx1">
                    <a:lumMod val="50000"/>
                    <a:lumOff val="50000"/>
                  </a:schemeClr>
                </a:solidFill>
              </a:rPr>
              <a:t> op de </a:t>
            </a:r>
            <a:r>
              <a:rPr lang="en-US" sz="1000" dirty="0" err="1">
                <a:solidFill>
                  <a:schemeClr val="tx1">
                    <a:lumMod val="50000"/>
                    <a:lumOff val="50000"/>
                  </a:schemeClr>
                </a:solidFill>
              </a:rPr>
              <a:t>zelfredzaamheid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hen </a:t>
            </a:r>
            <a:r>
              <a:rPr lang="en-US" sz="1000" dirty="0" err="1">
                <a:solidFill>
                  <a:schemeClr val="tx1">
                    <a:lumMod val="50000"/>
                    <a:lumOff val="50000"/>
                  </a:schemeClr>
                </a:solidFill>
              </a:rPr>
              <a:t>bewust</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a:t>
            </a:r>
            <a:r>
              <a:rPr lang="en-US" sz="1000" dirty="0" err="1">
                <a:solidFill>
                  <a:schemeClr val="tx1">
                    <a:lumMod val="50000"/>
                    <a:lumOff val="50000"/>
                  </a:schemeClr>
                </a:solidFill>
              </a:rPr>
              <a:t>zodat</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alert </a:t>
            </a:r>
            <a:r>
              <a:rPr lang="en-US" sz="1000" dirty="0" err="1">
                <a:solidFill>
                  <a:schemeClr val="tx1">
                    <a:lumMod val="50000"/>
                    <a:lumOff val="50000"/>
                  </a:schemeClr>
                </a:solidFill>
              </a:rPr>
              <a:t>zijn</a:t>
            </a:r>
            <a:r>
              <a:rPr lang="en-US" sz="1000" dirty="0">
                <a:solidFill>
                  <a:schemeClr val="tx1">
                    <a:lumMod val="50000"/>
                    <a:lumOff val="50000"/>
                  </a:schemeClr>
                </a:solidFill>
              </a:rPr>
              <a:t> op </a:t>
            </a:r>
            <a:r>
              <a:rPr lang="en-US" sz="1000" dirty="0" err="1">
                <a:solidFill>
                  <a:schemeClr val="tx1">
                    <a:lumMod val="50000"/>
                    <a:lumOff val="50000"/>
                  </a:schemeClr>
                </a:solidFill>
              </a:rPr>
              <a:t>verdachte</a:t>
            </a:r>
            <a:r>
              <a:rPr lang="en-US" sz="1000" dirty="0">
                <a:solidFill>
                  <a:schemeClr val="tx1">
                    <a:lumMod val="50000"/>
                    <a:lumOff val="50000"/>
                  </a:schemeClr>
                </a:solidFill>
              </a:rPr>
              <a:t> </a:t>
            </a:r>
            <a:r>
              <a:rPr lang="en-US" sz="1000" dirty="0" err="1">
                <a:solidFill>
                  <a:schemeClr val="tx1">
                    <a:lumMod val="50000"/>
                    <a:lumOff val="50000"/>
                  </a:schemeClr>
                </a:solidFill>
              </a:rPr>
              <a:t>situaties</a:t>
            </a:r>
            <a:r>
              <a:rPr lang="en-US" sz="1000" dirty="0">
                <a:solidFill>
                  <a:schemeClr val="tx1">
                    <a:lumMod val="50000"/>
                    <a:lumOff val="50000"/>
                  </a:schemeClr>
                </a:solidFill>
              </a:rPr>
              <a:t> en op de </a:t>
            </a:r>
            <a:r>
              <a:rPr lang="en-US" sz="1000" dirty="0" err="1">
                <a:solidFill>
                  <a:schemeClr val="tx1">
                    <a:lumMod val="50000"/>
                    <a:lumOff val="50000"/>
                  </a:schemeClr>
                </a:solidFill>
              </a:rPr>
              <a:t>inbraakbestendigheid</a:t>
            </a:r>
            <a:r>
              <a:rPr lang="en-US" sz="1000" dirty="0">
                <a:solidFill>
                  <a:schemeClr val="tx1">
                    <a:lumMod val="50000"/>
                    <a:lumOff val="50000"/>
                  </a:schemeClr>
                </a:solidFill>
              </a:rPr>
              <a:t> van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woningen</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actief</a:t>
            </a:r>
            <a:r>
              <a:rPr lang="en-US" sz="1000" dirty="0">
                <a:solidFill>
                  <a:schemeClr val="tx1">
                    <a:lumMod val="50000"/>
                    <a:lumOff val="50000"/>
                  </a:schemeClr>
                </a:solidFill>
              </a:rPr>
              <a:t> </a:t>
            </a:r>
            <a:r>
              <a:rPr lang="en-US" sz="1000" dirty="0" err="1">
                <a:solidFill>
                  <a:schemeClr val="tx1">
                    <a:lumMod val="50000"/>
                    <a:lumOff val="50000"/>
                  </a:schemeClr>
                </a:solidFill>
              </a:rPr>
              <a:t>stimuleren</a:t>
            </a:r>
            <a:r>
              <a:rPr lang="en-US" sz="1000" dirty="0">
                <a:solidFill>
                  <a:schemeClr val="tx1">
                    <a:lumMod val="50000"/>
                    <a:lumOff val="50000"/>
                  </a:schemeClr>
                </a:solidFill>
              </a:rPr>
              <a:t> en </a:t>
            </a:r>
            <a:r>
              <a:rPr lang="en-US" sz="1000" dirty="0" err="1">
                <a:solidFill>
                  <a:schemeClr val="tx1">
                    <a:lumMod val="50000"/>
                    <a:lumOff val="50000"/>
                  </a:schemeClr>
                </a:solidFill>
              </a:rPr>
              <a:t>faciliteren</a:t>
            </a:r>
            <a:r>
              <a:rPr lang="en-US" sz="1000" dirty="0">
                <a:solidFill>
                  <a:schemeClr val="tx1">
                    <a:lumMod val="50000"/>
                    <a:lumOff val="50000"/>
                  </a:schemeClr>
                </a:solidFill>
              </a:rPr>
              <a:t> van </a:t>
            </a:r>
            <a:r>
              <a:rPr lang="en-US" sz="1000" dirty="0" err="1">
                <a:solidFill>
                  <a:schemeClr val="tx1">
                    <a:lumMod val="50000"/>
                    <a:lumOff val="50000"/>
                  </a:schemeClr>
                </a:solidFill>
              </a:rPr>
              <a:t>initiatieven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buurtpreventie</a:t>
            </a:r>
            <a:r>
              <a:rPr lang="en-US" sz="1000" dirty="0">
                <a:solidFill>
                  <a:schemeClr val="tx1">
                    <a:lumMod val="50000"/>
                    <a:lumOff val="50000"/>
                  </a:schemeClr>
                </a:solidFill>
              </a:rPr>
              <a:t> </a:t>
            </a:r>
            <a:r>
              <a:rPr lang="en-US" sz="1000" dirty="0" err="1">
                <a:solidFill>
                  <a:schemeClr val="tx1">
                    <a:lumMod val="50000"/>
                    <a:lumOff val="50000"/>
                  </a:schemeClr>
                </a:solidFill>
              </a:rPr>
              <a:t>waaronder</a:t>
            </a:r>
            <a:r>
              <a:rPr lang="en-US" sz="1000" dirty="0">
                <a:solidFill>
                  <a:schemeClr val="tx1">
                    <a:lumMod val="50000"/>
                    <a:lumOff val="50000"/>
                  </a:schemeClr>
                </a:solidFill>
              </a:rPr>
              <a:t> de </a:t>
            </a:r>
            <a:r>
              <a:rPr lang="en-US" sz="1000" dirty="0" err="1">
                <a:solidFill>
                  <a:schemeClr val="tx1">
                    <a:lumMod val="50000"/>
                    <a:lumOff val="50000"/>
                  </a:schemeClr>
                </a:solidFill>
              </a:rPr>
              <a:t>buurtwhatsappgroepen</a:t>
            </a:r>
            <a:r>
              <a:rPr lang="en-US" sz="1000" dirty="0">
                <a:solidFill>
                  <a:schemeClr val="tx1">
                    <a:lumMod val="50000"/>
                    <a:lumOff val="50000"/>
                  </a:schemeClr>
                </a:solidFill>
              </a:rPr>
              <a:t> en </a:t>
            </a:r>
            <a:r>
              <a:rPr lang="en-US" sz="1000" dirty="0" err="1">
                <a:solidFill>
                  <a:schemeClr val="tx1">
                    <a:lumMod val="50000"/>
                    <a:lumOff val="50000"/>
                  </a:schemeClr>
                </a:solidFill>
              </a:rPr>
              <a:t>buurtpreventienetwerken</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in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a:t>
            </a:r>
            <a:r>
              <a:rPr lang="en-US" sz="1000" dirty="0" err="1">
                <a:solidFill>
                  <a:schemeClr val="tx1">
                    <a:lumMod val="50000"/>
                    <a:lumOff val="50000"/>
                  </a:schemeClr>
                </a:solidFill>
              </a:rPr>
              <a:t>onze</a:t>
            </a:r>
            <a:r>
              <a:rPr lang="en-US" sz="1000" dirty="0">
                <a:solidFill>
                  <a:schemeClr val="tx1">
                    <a:lumMod val="50000"/>
                    <a:lumOff val="50000"/>
                  </a:schemeClr>
                </a:solidFill>
              </a:rPr>
              <a:t> partners </a:t>
            </a:r>
            <a:r>
              <a:rPr lang="en-US" sz="1000" dirty="0" err="1">
                <a:solidFill>
                  <a:schemeClr val="tx1">
                    <a:lumMod val="50000"/>
                    <a:lumOff val="50000"/>
                  </a:schemeClr>
                </a:solidFill>
              </a:rPr>
              <a:t>analyseren</a:t>
            </a:r>
            <a:r>
              <a:rPr lang="en-US" sz="1000" dirty="0">
                <a:solidFill>
                  <a:schemeClr val="tx1">
                    <a:lumMod val="50000"/>
                    <a:lumOff val="50000"/>
                  </a:schemeClr>
                </a:solidFill>
              </a:rPr>
              <a:t> van </a:t>
            </a:r>
            <a:r>
              <a:rPr lang="en-US" sz="1000" dirty="0" err="1">
                <a:solidFill>
                  <a:schemeClr val="tx1">
                    <a:lumMod val="50000"/>
                    <a:lumOff val="50000"/>
                  </a:schemeClr>
                </a:solidFill>
              </a:rPr>
              <a:t>gegevens</a:t>
            </a:r>
            <a:r>
              <a:rPr lang="en-US" sz="1000" dirty="0">
                <a:solidFill>
                  <a:schemeClr val="tx1">
                    <a:lumMod val="50000"/>
                    <a:lumOff val="50000"/>
                  </a:schemeClr>
                </a:solidFill>
              </a:rPr>
              <a:t> op </a:t>
            </a:r>
            <a:r>
              <a:rPr lang="en-US" sz="1000" dirty="0" err="1">
                <a:solidFill>
                  <a:schemeClr val="tx1">
                    <a:lumMod val="50000"/>
                    <a:lumOff val="50000"/>
                  </a:schemeClr>
                </a:solidFill>
              </a:rPr>
              <a:t>wijk</a:t>
            </a:r>
            <a:r>
              <a:rPr lang="en-US" sz="1000" dirty="0">
                <a:solidFill>
                  <a:schemeClr val="tx1">
                    <a:lumMod val="50000"/>
                    <a:lumOff val="50000"/>
                  </a:schemeClr>
                </a:solidFill>
              </a:rPr>
              <a:t>- en </a:t>
            </a:r>
            <a:r>
              <a:rPr lang="en-US" sz="1000" dirty="0" err="1">
                <a:solidFill>
                  <a:schemeClr val="tx1">
                    <a:lumMod val="50000"/>
                    <a:lumOff val="50000"/>
                  </a:schemeClr>
                </a:solidFill>
              </a:rPr>
              <a:t>buurtniveau</a:t>
            </a:r>
            <a:r>
              <a:rPr lang="en-US" sz="1000" dirty="0">
                <a:solidFill>
                  <a:schemeClr val="tx1">
                    <a:lumMod val="50000"/>
                    <a:lumOff val="50000"/>
                  </a:schemeClr>
                </a:solidFill>
              </a:rPr>
              <a:t> </a:t>
            </a:r>
            <a:r>
              <a:rPr lang="en-US" sz="1000" dirty="0" err="1">
                <a:solidFill>
                  <a:schemeClr val="tx1">
                    <a:lumMod val="50000"/>
                    <a:lumOff val="50000"/>
                  </a:schemeClr>
                </a:solidFill>
              </a:rPr>
              <a:t>zodat</a:t>
            </a:r>
            <a:r>
              <a:rPr lang="en-US" sz="1000" dirty="0">
                <a:solidFill>
                  <a:schemeClr val="tx1">
                    <a:lumMod val="50000"/>
                    <a:lumOff val="50000"/>
                  </a:schemeClr>
                </a:solidFill>
              </a:rPr>
              <a:t> </a:t>
            </a:r>
            <a:r>
              <a:rPr lang="en-US" sz="1000" dirty="0" err="1">
                <a:solidFill>
                  <a:schemeClr val="tx1">
                    <a:lumMod val="50000"/>
                    <a:lumOff val="50000"/>
                  </a:schemeClr>
                </a:solidFill>
              </a:rPr>
              <a:t>wijk</a:t>
            </a:r>
            <a:r>
              <a:rPr lang="en-US" sz="1000" dirty="0">
                <a:solidFill>
                  <a:schemeClr val="tx1">
                    <a:lumMod val="50000"/>
                    <a:lumOff val="50000"/>
                  </a:schemeClr>
                </a:solidFill>
              </a:rPr>
              <a:t>- en </a:t>
            </a:r>
            <a:r>
              <a:rPr lang="en-US" sz="1000" dirty="0" err="1">
                <a:solidFill>
                  <a:schemeClr val="tx1">
                    <a:lumMod val="50000"/>
                    <a:lumOff val="50000"/>
                  </a:schemeClr>
                </a:solidFill>
              </a:rPr>
              <a:t>buurtgericht</a:t>
            </a:r>
            <a:r>
              <a:rPr lang="en-US" sz="1000" dirty="0">
                <a:solidFill>
                  <a:schemeClr val="tx1">
                    <a:lumMod val="50000"/>
                    <a:lumOff val="50000"/>
                  </a:schemeClr>
                </a:solidFill>
              </a:rPr>
              <a:t> de </a:t>
            </a:r>
            <a:r>
              <a:rPr lang="en-US" sz="1000" dirty="0" err="1">
                <a:solidFill>
                  <a:schemeClr val="tx1">
                    <a:lumMod val="50000"/>
                    <a:lumOff val="50000"/>
                  </a:schemeClr>
                </a:solidFill>
              </a:rPr>
              <a:t>juiste</a:t>
            </a:r>
            <a:r>
              <a:rPr lang="en-US" sz="1000" dirty="0">
                <a:solidFill>
                  <a:schemeClr val="tx1">
                    <a:lumMod val="50000"/>
                    <a:lumOff val="50000"/>
                  </a:schemeClr>
                </a:solidFill>
              </a:rPr>
              <a:t> (</a:t>
            </a:r>
            <a:r>
              <a:rPr lang="en-US" sz="1000" dirty="0" err="1">
                <a:solidFill>
                  <a:schemeClr val="tx1">
                    <a:lumMod val="50000"/>
                    <a:lumOff val="50000"/>
                  </a:schemeClr>
                </a:solidFill>
              </a:rPr>
              <a:t>preventieve</a:t>
            </a:r>
            <a:r>
              <a:rPr lang="en-US" sz="1000" dirty="0">
                <a:solidFill>
                  <a:schemeClr val="tx1">
                    <a:lumMod val="50000"/>
                    <a:lumOff val="50000"/>
                  </a:schemeClr>
                </a:solidFill>
              </a:rPr>
              <a:t>) </a:t>
            </a:r>
            <a:r>
              <a:rPr lang="en-US" sz="1000" dirty="0" err="1">
                <a:solidFill>
                  <a:schemeClr val="tx1">
                    <a:lumMod val="50000"/>
                    <a:lumOff val="50000"/>
                  </a:schemeClr>
                </a:solidFill>
              </a:rPr>
              <a:t>maatregelen</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getroffen</a:t>
            </a:r>
            <a:r>
              <a:rPr lang="en-US" sz="1000" dirty="0">
                <a:solidFill>
                  <a:schemeClr val="tx1">
                    <a:lumMod val="50000"/>
                    <a:lumOff val="50000"/>
                  </a:schemeClr>
                </a:solidFill>
              </a:rPr>
              <a:t> door de </a:t>
            </a:r>
            <a:r>
              <a:rPr lang="en-US" sz="1000" dirty="0" err="1">
                <a:solidFill>
                  <a:schemeClr val="tx1">
                    <a:lumMod val="50000"/>
                    <a:lumOff val="50000"/>
                  </a:schemeClr>
                </a:solidFill>
              </a:rPr>
              <a:t>betrokken</a:t>
            </a:r>
            <a:r>
              <a:rPr lang="en-US" sz="1000" dirty="0">
                <a:solidFill>
                  <a:schemeClr val="tx1">
                    <a:lumMod val="50000"/>
                    <a:lumOff val="50000"/>
                  </a:schemeClr>
                </a:solidFill>
              </a:rPr>
              <a:t> </a:t>
            </a:r>
            <a:r>
              <a:rPr lang="en-US" sz="1000" dirty="0" err="1">
                <a:solidFill>
                  <a:schemeClr val="tx1">
                    <a:lumMod val="50000"/>
                    <a:lumOff val="50000"/>
                  </a:schemeClr>
                </a:solidFill>
              </a:rPr>
              <a:t>actoren</a:t>
            </a:r>
            <a:r>
              <a:rPr lang="en-US" sz="1000" dirty="0">
                <a:solidFill>
                  <a:schemeClr val="tx1">
                    <a:lumMod val="50000"/>
                    <a:lumOff val="50000"/>
                  </a:schemeClr>
                </a:solidFill>
              </a:rPr>
              <a:t>;</a:t>
            </a:r>
          </a:p>
        </p:txBody>
      </p:sp>
      <p:cxnSp>
        <p:nvCxnSpPr>
          <p:cNvPr id="28" name="Straight Line buttom">
            <a:extLst>
              <a:ext uri="{FF2B5EF4-FFF2-40B4-BE49-F238E27FC236}">
                <a16:creationId xmlns:a16="http://schemas.microsoft.com/office/drawing/2014/main" id="{B9AA1428-C504-F04F-9D80-D4616A72DF6C}"/>
              </a:ext>
            </a:extLst>
          </p:cNvPr>
          <p:cNvCxnSpPr/>
          <p:nvPr/>
        </p:nvCxnSpPr>
        <p:spPr>
          <a:xfrm>
            <a:off x="1097441" y="1767063"/>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Line buttom">
            <a:extLst>
              <a:ext uri="{FF2B5EF4-FFF2-40B4-BE49-F238E27FC236}">
                <a16:creationId xmlns:a16="http://schemas.microsoft.com/office/drawing/2014/main" id="{E13D790F-20DC-4944-B51C-D058085981EE}"/>
              </a:ext>
            </a:extLst>
          </p:cNvPr>
          <p:cNvCxnSpPr/>
          <p:nvPr/>
        </p:nvCxnSpPr>
        <p:spPr>
          <a:xfrm>
            <a:off x="1120650" y="2629357"/>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Line buttom">
            <a:extLst>
              <a:ext uri="{FF2B5EF4-FFF2-40B4-BE49-F238E27FC236}">
                <a16:creationId xmlns:a16="http://schemas.microsoft.com/office/drawing/2014/main" id="{04B47AD6-40FD-264D-867B-6DE89542207F}"/>
              </a:ext>
            </a:extLst>
          </p:cNvPr>
          <p:cNvCxnSpPr/>
          <p:nvPr/>
        </p:nvCxnSpPr>
        <p:spPr>
          <a:xfrm>
            <a:off x="1094647" y="364769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a:extLst>
              <a:ext uri="{FF2B5EF4-FFF2-40B4-BE49-F238E27FC236}">
                <a16:creationId xmlns:a16="http://schemas.microsoft.com/office/drawing/2014/main" id="{0332587D-C8F2-784B-AE66-DFA60B25B59E}"/>
              </a:ext>
            </a:extLst>
          </p:cNvPr>
          <p:cNvCxnSpPr/>
          <p:nvPr/>
        </p:nvCxnSpPr>
        <p:spPr>
          <a:xfrm>
            <a:off x="1094647" y="4184746"/>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6935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28549"/>
            <a:ext cx="8005778" cy="2308324"/>
          </a:xfrm>
          <a:prstGeom prst="rect">
            <a:avLst/>
          </a:prstGeom>
          <a:noFill/>
        </p:spPr>
        <p:txBody>
          <a:bodyPr wrap="square" lIns="0" tIns="0" rIns="0" bIns="0" rtlCol="0">
            <a:spAutoFit/>
          </a:bodyPr>
          <a:lstStyle/>
          <a:p>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ondermijnt</a:t>
            </a:r>
            <a:r>
              <a:rPr lang="en-US" sz="1000" dirty="0">
                <a:solidFill>
                  <a:schemeClr val="tx1">
                    <a:lumMod val="50000"/>
                    <a:lumOff val="50000"/>
                  </a:schemeClr>
                </a:solidFill>
              </a:rPr>
              <a:t> het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gezag</a:t>
            </a:r>
            <a:r>
              <a:rPr lang="en-US" sz="1000" dirty="0">
                <a:solidFill>
                  <a:schemeClr val="tx1">
                    <a:lumMod val="50000"/>
                    <a:lumOff val="50000"/>
                  </a:schemeClr>
                </a:solidFill>
              </a:rPr>
              <a:t>,               </a:t>
            </a:r>
            <a:r>
              <a:rPr lang="en-US" sz="1000" dirty="0" err="1">
                <a:solidFill>
                  <a:schemeClr val="tx1">
                    <a:lumMod val="50000"/>
                    <a:lumOff val="50000"/>
                  </a:schemeClr>
                </a:solidFill>
              </a:rPr>
              <a:t>verslechtert</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leefbaarheid</a:t>
            </a:r>
            <a:r>
              <a:rPr lang="en-US" sz="1000" dirty="0">
                <a:solidFill>
                  <a:schemeClr val="tx1">
                    <a:lumMod val="50000"/>
                    <a:lumOff val="50000"/>
                  </a:schemeClr>
                </a:solidFill>
              </a:rPr>
              <a:t> en </a:t>
            </a:r>
            <a:r>
              <a:rPr lang="en-US" sz="1000" dirty="0" err="1">
                <a:solidFill>
                  <a:schemeClr val="tx1">
                    <a:lumMod val="50000"/>
                    <a:lumOff val="50000"/>
                  </a:schemeClr>
                </a:solidFill>
              </a:rPr>
              <a:t>levert</a:t>
            </a:r>
            <a:r>
              <a:rPr lang="en-US" sz="1000" dirty="0">
                <a:solidFill>
                  <a:schemeClr val="tx1">
                    <a:lumMod val="50000"/>
                    <a:lumOff val="50000"/>
                  </a:schemeClr>
                </a:solidFill>
              </a:rPr>
              <a:t> </a:t>
            </a:r>
            <a:r>
              <a:rPr lang="en-US" sz="1000" dirty="0" err="1">
                <a:solidFill>
                  <a:schemeClr val="tx1">
                    <a:lumMod val="50000"/>
                    <a:lumOff val="50000"/>
                  </a:schemeClr>
                </a:solidFill>
              </a:rPr>
              <a:t>schade</a:t>
            </a:r>
            <a:r>
              <a:rPr lang="en-US" sz="1000" dirty="0">
                <a:solidFill>
                  <a:schemeClr val="tx1">
                    <a:lumMod val="50000"/>
                    <a:lumOff val="50000"/>
                  </a:schemeClr>
                </a:solidFill>
              </a:rPr>
              <a:t> op </a:t>
            </a:r>
            <a:r>
              <a:rPr lang="en-US" sz="1000" dirty="0" err="1">
                <a:solidFill>
                  <a:schemeClr val="tx1">
                    <a:lumMod val="50000"/>
                    <a:lumOff val="50000"/>
                  </a:schemeClr>
                </a:solidFill>
              </a:rPr>
              <a:t>voor</a:t>
            </a:r>
            <a:r>
              <a:rPr lang="en-US" sz="1000" dirty="0">
                <a:solidFill>
                  <a:schemeClr val="tx1">
                    <a:lumMod val="50000"/>
                    <a:lumOff val="50000"/>
                  </a:schemeClr>
                </a:solidFill>
              </a:rPr>
              <a:t> burgers en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Voorbeelden</a:t>
            </a:r>
            <a:r>
              <a:rPr lang="en-US" sz="1000" dirty="0">
                <a:solidFill>
                  <a:schemeClr val="tx1">
                    <a:lumMod val="50000"/>
                    <a:lumOff val="50000"/>
                  </a:schemeClr>
                </a:solidFill>
              </a:rPr>
              <a:t> van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drugsproductie</a:t>
            </a:r>
            <a:r>
              <a:rPr lang="en-US" sz="1000" dirty="0">
                <a:solidFill>
                  <a:schemeClr val="tx1">
                    <a:lumMod val="50000"/>
                    <a:lumOff val="50000"/>
                  </a:schemeClr>
                </a:solidFill>
              </a:rPr>
              <a:t> en -</a:t>
            </a:r>
            <a:r>
              <a:rPr lang="en-US" sz="1000" dirty="0" err="1">
                <a:solidFill>
                  <a:schemeClr val="tx1">
                    <a:lumMod val="50000"/>
                    <a:lumOff val="50000"/>
                  </a:schemeClr>
                </a:solidFill>
              </a:rPr>
              <a:t>handel</a:t>
            </a:r>
            <a:r>
              <a:rPr lang="en-US" sz="1000" dirty="0">
                <a:solidFill>
                  <a:schemeClr val="tx1">
                    <a:lumMod val="50000"/>
                    <a:lumOff val="50000"/>
                  </a:schemeClr>
                </a:solidFill>
              </a:rPr>
              <a:t>, </a:t>
            </a:r>
            <a:r>
              <a:rPr lang="en-US" sz="1000" dirty="0" err="1">
                <a:solidFill>
                  <a:schemeClr val="tx1">
                    <a:lumMod val="50000"/>
                    <a:lumOff val="50000"/>
                  </a:schemeClr>
                </a:solidFill>
              </a:rPr>
              <a:t>mensenhandel</a:t>
            </a:r>
            <a:r>
              <a:rPr lang="en-US" sz="1000" dirty="0">
                <a:solidFill>
                  <a:schemeClr val="tx1">
                    <a:lumMod val="50000"/>
                    <a:lumOff val="50000"/>
                  </a:schemeClr>
                </a:solidFill>
              </a:rPr>
              <a:t>, </a:t>
            </a:r>
            <a:r>
              <a:rPr lang="en-US" sz="1000" dirty="0" err="1">
                <a:solidFill>
                  <a:schemeClr val="tx1">
                    <a:lumMod val="50000"/>
                    <a:lumOff val="50000"/>
                  </a:schemeClr>
                </a:solidFill>
              </a:rPr>
              <a:t>witwassen</a:t>
            </a:r>
            <a:r>
              <a:rPr lang="en-US" sz="1000" dirty="0">
                <a:solidFill>
                  <a:schemeClr val="tx1">
                    <a:lumMod val="50000"/>
                    <a:lumOff val="50000"/>
                  </a:schemeClr>
                </a:solidFill>
              </a:rPr>
              <a:t> en </a:t>
            </a:r>
            <a:r>
              <a:rPr lang="en-US" sz="1000" dirty="0" err="1">
                <a:solidFill>
                  <a:schemeClr val="tx1">
                    <a:lumMod val="50000"/>
                    <a:lumOff val="50000"/>
                  </a:schemeClr>
                </a:solidFill>
              </a:rPr>
              <a:t>vastgoedfraude</a:t>
            </a:r>
            <a:r>
              <a:rPr lang="en-US" sz="1000" dirty="0">
                <a:solidFill>
                  <a:schemeClr val="tx1">
                    <a:lumMod val="50000"/>
                    <a:lumOff val="50000"/>
                  </a:schemeClr>
                </a:solidFill>
              </a:rPr>
              <a:t>. </a:t>
            </a:r>
            <a:r>
              <a:rPr lang="en-US" sz="1000" dirty="0" err="1">
                <a:solidFill>
                  <a:schemeClr val="tx1">
                    <a:lumMod val="50000"/>
                    <a:lumOff val="50000"/>
                  </a:schemeClr>
                </a:solidFill>
              </a:rPr>
              <a:t>Dergelijke</a:t>
            </a:r>
            <a:r>
              <a:rPr lang="en-US" sz="1000" dirty="0">
                <a:solidFill>
                  <a:schemeClr val="tx1">
                    <a:lumMod val="50000"/>
                    <a:lumOff val="50000"/>
                  </a:schemeClr>
                </a:solidFill>
              </a:rPr>
              <a:t> </a:t>
            </a:r>
            <a:r>
              <a:rPr lang="en-US" sz="1000" dirty="0" err="1">
                <a:solidFill>
                  <a:schemeClr val="tx1">
                    <a:lumMod val="50000"/>
                    <a:lumOff val="50000"/>
                  </a:schemeClr>
                </a:solidFill>
              </a:rPr>
              <a:t>fenomenen</a:t>
            </a:r>
            <a:r>
              <a:rPr lang="en-US" sz="1000" dirty="0">
                <a:solidFill>
                  <a:schemeClr val="tx1">
                    <a:lumMod val="50000"/>
                    <a:lumOff val="50000"/>
                  </a:schemeClr>
                </a:solidFill>
              </a:rPr>
              <a:t> </a:t>
            </a:r>
            <a:r>
              <a:rPr lang="en-US" sz="1000" dirty="0" err="1">
                <a:solidFill>
                  <a:schemeClr val="tx1">
                    <a:lumMod val="50000"/>
                    <a:lumOff val="50000"/>
                  </a:schemeClr>
                </a:solidFill>
              </a:rPr>
              <a:t>concentreren</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alleen</a:t>
            </a:r>
            <a:r>
              <a:rPr lang="en-US" sz="1000" dirty="0">
                <a:solidFill>
                  <a:schemeClr val="tx1">
                    <a:lumMod val="50000"/>
                    <a:lumOff val="50000"/>
                  </a:schemeClr>
                </a:solidFill>
              </a:rPr>
              <a:t> op </a:t>
            </a:r>
            <a:r>
              <a:rPr lang="en-US" sz="1000" dirty="0" err="1">
                <a:solidFill>
                  <a:schemeClr val="tx1">
                    <a:lumMod val="50000"/>
                    <a:lumOff val="50000"/>
                  </a:schemeClr>
                </a:solidFill>
              </a:rPr>
              <a:t>bedrijventerreinen</a:t>
            </a:r>
            <a:r>
              <a:rPr lang="en-US" sz="1000" dirty="0">
                <a:solidFill>
                  <a:schemeClr val="tx1">
                    <a:lumMod val="50000"/>
                    <a:lumOff val="50000"/>
                  </a:schemeClr>
                </a:solidFill>
              </a:rPr>
              <a:t> en het </a:t>
            </a:r>
            <a:r>
              <a:rPr lang="en-US" sz="1000" dirty="0" err="1">
                <a:solidFill>
                  <a:schemeClr val="tx1">
                    <a:lumMod val="50000"/>
                    <a:lumOff val="50000"/>
                  </a:schemeClr>
                </a:solidFill>
              </a:rPr>
              <a:t>buitengebied</a:t>
            </a:r>
            <a:r>
              <a:rPr lang="en-US" sz="1000" dirty="0">
                <a:solidFill>
                  <a:schemeClr val="tx1">
                    <a:lumMod val="50000"/>
                    <a:lumOff val="50000"/>
                  </a:schemeClr>
                </a:solidFill>
              </a:rPr>
              <a:t> maar </a:t>
            </a:r>
            <a:r>
              <a:rPr lang="en-US" sz="1000" dirty="0" err="1">
                <a:solidFill>
                  <a:schemeClr val="tx1">
                    <a:lumMod val="50000"/>
                    <a:lumOff val="50000"/>
                  </a:schemeClr>
                </a:solidFill>
              </a:rPr>
              <a:t>ook</a:t>
            </a:r>
            <a:r>
              <a:rPr lang="en-US" sz="1000" dirty="0">
                <a:solidFill>
                  <a:schemeClr val="tx1">
                    <a:lumMod val="50000"/>
                    <a:lumOff val="50000"/>
                  </a:schemeClr>
                </a:solidFill>
              </a:rPr>
              <a:t> in ‘</a:t>
            </a:r>
            <a:r>
              <a:rPr lang="en-US" sz="1000" dirty="0" err="1">
                <a:solidFill>
                  <a:schemeClr val="tx1">
                    <a:lumMod val="50000"/>
                    <a:lumOff val="50000"/>
                  </a:schemeClr>
                </a:solidFill>
              </a:rPr>
              <a:t>doorsnee</a:t>
            </a:r>
            <a:r>
              <a:rPr lang="en-US" sz="1000" dirty="0">
                <a:solidFill>
                  <a:schemeClr val="tx1">
                    <a:lumMod val="50000"/>
                    <a:lumOff val="50000"/>
                  </a:schemeClr>
                </a:solidFill>
              </a:rPr>
              <a:t>’ </a:t>
            </a:r>
            <a:r>
              <a:rPr lang="en-US" sz="1000" dirty="0" err="1">
                <a:solidFill>
                  <a:schemeClr val="tx1">
                    <a:lumMod val="50000"/>
                    <a:lumOff val="50000"/>
                  </a:schemeClr>
                </a:solidFill>
              </a:rPr>
              <a:t>winkelstraten</a:t>
            </a:r>
            <a:r>
              <a:rPr lang="en-US" sz="1000" dirty="0">
                <a:solidFill>
                  <a:schemeClr val="tx1">
                    <a:lumMod val="50000"/>
                    <a:lumOff val="50000"/>
                  </a:schemeClr>
                </a:solidFill>
              </a:rPr>
              <a:t>, </a:t>
            </a:r>
            <a:r>
              <a:rPr lang="en-US" sz="1000" dirty="0" err="1">
                <a:solidFill>
                  <a:schemeClr val="tx1">
                    <a:lumMod val="50000"/>
                    <a:lumOff val="50000"/>
                  </a:schemeClr>
                </a:solidFill>
              </a:rPr>
              <a:t>woonwijken</a:t>
            </a:r>
            <a:r>
              <a:rPr lang="en-US" sz="1000" dirty="0">
                <a:solidFill>
                  <a:schemeClr val="tx1">
                    <a:lumMod val="50000"/>
                    <a:lumOff val="50000"/>
                  </a:schemeClr>
                </a:solidFill>
              </a:rPr>
              <a:t> en </a:t>
            </a:r>
            <a:r>
              <a:rPr lang="en-US" sz="1000" dirty="0" err="1">
                <a:solidFill>
                  <a:schemeClr val="tx1">
                    <a:lumMod val="50000"/>
                    <a:lumOff val="50000"/>
                  </a:schemeClr>
                </a:solidFill>
              </a:rPr>
              <a:t>recreatieparken</a:t>
            </a:r>
            <a:r>
              <a:rPr lang="en-US" sz="1000" dirty="0">
                <a:solidFill>
                  <a:schemeClr val="tx1">
                    <a:lumMod val="50000"/>
                    <a:lumOff val="50000"/>
                  </a:schemeClr>
                </a:solidFill>
              </a:rPr>
              <a:t> in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leidt</a:t>
            </a:r>
            <a:r>
              <a:rPr lang="en-US" sz="1000" dirty="0">
                <a:solidFill>
                  <a:schemeClr val="tx1">
                    <a:lumMod val="50000"/>
                    <a:lumOff val="50000"/>
                  </a:schemeClr>
                </a:solidFill>
              </a:rPr>
              <a:t> steeds </a:t>
            </a:r>
            <a:r>
              <a:rPr lang="en-US" sz="1000" dirty="0" err="1">
                <a:solidFill>
                  <a:schemeClr val="tx1">
                    <a:lumMod val="50000"/>
                    <a:lumOff val="50000"/>
                  </a:schemeClr>
                </a:solidFill>
              </a:rPr>
              <a:t>vaker</a:t>
            </a:r>
            <a:r>
              <a:rPr lang="en-US" sz="1000" dirty="0">
                <a:solidFill>
                  <a:schemeClr val="tx1">
                    <a:lumMod val="50000"/>
                    <a:lumOff val="50000"/>
                  </a:schemeClr>
                </a:solidFill>
              </a:rPr>
              <a:t> tot </a:t>
            </a:r>
            <a:r>
              <a:rPr lang="en-US" sz="1000" dirty="0" err="1">
                <a:solidFill>
                  <a:schemeClr val="tx1">
                    <a:lumMod val="50000"/>
                    <a:lumOff val="50000"/>
                  </a:schemeClr>
                </a:solidFill>
              </a:rPr>
              <a:t>ondermijning</a:t>
            </a:r>
            <a:r>
              <a:rPr lang="en-US" sz="1000" dirty="0">
                <a:solidFill>
                  <a:schemeClr val="tx1">
                    <a:lumMod val="50000"/>
                    <a:lumOff val="50000"/>
                  </a:schemeClr>
                </a:solidFill>
              </a:rPr>
              <a:t>. De ‘</a:t>
            </a:r>
            <a:r>
              <a:rPr lang="en-US" sz="1000" dirty="0" err="1">
                <a:solidFill>
                  <a:schemeClr val="tx1">
                    <a:lumMod val="50000"/>
                    <a:lumOff val="50000"/>
                  </a:schemeClr>
                </a:solidFill>
              </a:rPr>
              <a:t>onderwereld</a:t>
            </a:r>
            <a:r>
              <a:rPr lang="en-US" sz="1000" dirty="0">
                <a:solidFill>
                  <a:schemeClr val="tx1">
                    <a:lumMod val="50000"/>
                    <a:lumOff val="50000"/>
                  </a:schemeClr>
                </a:solidFill>
              </a:rPr>
              <a:t>’ is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illegale</a:t>
            </a:r>
            <a:r>
              <a:rPr lang="en-US" sz="1000" dirty="0">
                <a:solidFill>
                  <a:schemeClr val="tx1">
                    <a:lumMod val="50000"/>
                    <a:lumOff val="50000"/>
                  </a:schemeClr>
                </a:solidFill>
              </a:rPr>
              <a:t> </a:t>
            </a:r>
            <a:r>
              <a:rPr lang="en-US" sz="1000" dirty="0" err="1">
                <a:solidFill>
                  <a:schemeClr val="tx1">
                    <a:lumMod val="50000"/>
                    <a:lumOff val="50000"/>
                  </a:schemeClr>
                </a:solidFill>
              </a:rPr>
              <a:t>activiteiten</a:t>
            </a:r>
            <a:r>
              <a:rPr lang="en-US" sz="1000" dirty="0">
                <a:solidFill>
                  <a:schemeClr val="tx1">
                    <a:lumMod val="50000"/>
                    <a:lumOff val="50000"/>
                  </a:schemeClr>
                </a:solidFill>
              </a:rPr>
              <a:t> </a:t>
            </a:r>
            <a:r>
              <a:rPr lang="en-US" sz="1000" dirty="0" err="1">
                <a:solidFill>
                  <a:schemeClr val="tx1">
                    <a:lumMod val="50000"/>
                    <a:lumOff val="50000"/>
                  </a:schemeClr>
                </a:solidFill>
              </a:rPr>
              <a:t>afhankelijk</a:t>
            </a:r>
            <a:r>
              <a:rPr lang="en-US" sz="1000" dirty="0">
                <a:solidFill>
                  <a:schemeClr val="tx1">
                    <a:lumMod val="50000"/>
                    <a:lumOff val="50000"/>
                  </a:schemeClr>
                </a:solidFill>
              </a:rPr>
              <a:t> van </a:t>
            </a:r>
            <a:r>
              <a:rPr lang="en-US" sz="1000" dirty="0" err="1">
                <a:solidFill>
                  <a:schemeClr val="tx1">
                    <a:lumMod val="50000"/>
                    <a:lumOff val="50000"/>
                  </a:schemeClr>
                </a:solidFill>
              </a:rPr>
              <a:t>diensten</a:t>
            </a:r>
            <a:r>
              <a:rPr lang="en-US" sz="1000" dirty="0">
                <a:solidFill>
                  <a:schemeClr val="tx1">
                    <a:lumMod val="50000"/>
                    <a:lumOff val="50000"/>
                  </a:schemeClr>
                </a:solidFill>
              </a:rPr>
              <a:t> van de ‘</a:t>
            </a:r>
            <a:r>
              <a:rPr lang="en-US" sz="1000" dirty="0" err="1">
                <a:solidFill>
                  <a:schemeClr val="tx1">
                    <a:lumMod val="50000"/>
                    <a:lumOff val="50000"/>
                  </a:schemeClr>
                </a:solidFill>
              </a:rPr>
              <a:t>bovenwereld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witwassen</a:t>
            </a:r>
            <a:r>
              <a:rPr lang="en-US" sz="1000" dirty="0">
                <a:solidFill>
                  <a:schemeClr val="tx1">
                    <a:lumMod val="50000"/>
                    <a:lumOff val="50000"/>
                  </a:schemeClr>
                </a:solidFill>
              </a:rPr>
              <a:t> via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horecagelegenheid</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vergunning</a:t>
            </a:r>
            <a:r>
              <a:rPr lang="en-US" sz="1000" dirty="0">
                <a:solidFill>
                  <a:schemeClr val="tx1">
                    <a:lumMod val="50000"/>
                    <a:lumOff val="50000"/>
                  </a:schemeClr>
                </a:solidFill>
              </a:rPr>
              <a:t>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hennepteelt</a:t>
            </a:r>
            <a:r>
              <a:rPr lang="en-US" sz="1000" dirty="0">
                <a:solidFill>
                  <a:schemeClr val="tx1">
                    <a:lumMod val="50000"/>
                    <a:lumOff val="50000"/>
                  </a:schemeClr>
                </a:solidFill>
              </a:rPr>
              <a:t> en </a:t>
            </a:r>
            <a:r>
              <a:rPr lang="en-US" sz="1000" dirty="0" err="1">
                <a:solidFill>
                  <a:schemeClr val="tx1">
                    <a:lumMod val="50000"/>
                    <a:lumOff val="50000"/>
                  </a:schemeClr>
                </a:solidFill>
              </a:rPr>
              <a:t>drugsproductie</a:t>
            </a:r>
            <a:r>
              <a:rPr lang="en-US" sz="1000" dirty="0">
                <a:solidFill>
                  <a:schemeClr val="tx1">
                    <a:lumMod val="50000"/>
                    <a:lumOff val="50000"/>
                  </a:schemeClr>
                </a:solidFill>
              </a:rPr>
              <a:t> </a:t>
            </a:r>
            <a:r>
              <a:rPr lang="en-US" sz="1000" dirty="0" err="1">
                <a:solidFill>
                  <a:schemeClr val="tx1">
                    <a:lumMod val="50000"/>
                    <a:lumOff val="50000"/>
                  </a:schemeClr>
                </a:solidFill>
              </a:rPr>
              <a:t>maakt</a:t>
            </a:r>
            <a:r>
              <a:rPr lang="en-US" sz="1000" dirty="0">
                <a:solidFill>
                  <a:schemeClr val="tx1">
                    <a:lumMod val="50000"/>
                    <a:lumOff val="50000"/>
                  </a:schemeClr>
                </a:solidFill>
              </a:rPr>
              <a:t> men </a:t>
            </a:r>
            <a:r>
              <a:rPr lang="en-US" sz="1000" dirty="0" err="1">
                <a:solidFill>
                  <a:schemeClr val="tx1">
                    <a:lumMod val="50000"/>
                    <a:lumOff val="50000"/>
                  </a:schemeClr>
                </a:solidFill>
              </a:rPr>
              <a:t>gebruik</a:t>
            </a:r>
            <a:r>
              <a:rPr lang="en-US" sz="1000" dirty="0">
                <a:solidFill>
                  <a:schemeClr val="tx1">
                    <a:lumMod val="50000"/>
                    <a:lumOff val="50000"/>
                  </a:schemeClr>
                </a:solidFill>
              </a:rPr>
              <a:t> van </a:t>
            </a:r>
            <a:r>
              <a:rPr lang="en-US" sz="1000" dirty="0" err="1">
                <a:solidFill>
                  <a:schemeClr val="tx1">
                    <a:lumMod val="50000"/>
                    <a:lumOff val="50000"/>
                  </a:schemeClr>
                </a:solidFill>
              </a:rPr>
              <a:t>huurwoningen</a:t>
            </a:r>
            <a:r>
              <a:rPr lang="en-US" sz="1000" dirty="0">
                <a:solidFill>
                  <a:schemeClr val="tx1">
                    <a:lumMod val="50000"/>
                    <a:lumOff val="50000"/>
                  </a:schemeClr>
                </a:solidFill>
              </a:rPr>
              <a:t> van </a:t>
            </a:r>
            <a:r>
              <a:rPr lang="en-US" sz="1000" dirty="0" err="1">
                <a:solidFill>
                  <a:schemeClr val="tx1">
                    <a:lumMod val="50000"/>
                    <a:lumOff val="50000"/>
                  </a:schemeClr>
                </a:solidFill>
              </a:rPr>
              <a:t>woningcorporaties</a:t>
            </a:r>
            <a:r>
              <a:rPr lang="en-US" sz="1000" dirty="0">
                <a:solidFill>
                  <a:schemeClr val="tx1">
                    <a:lumMod val="50000"/>
                    <a:lumOff val="50000"/>
                  </a:schemeClr>
                </a:solidFill>
              </a:rPr>
              <a:t>, </a:t>
            </a:r>
            <a:r>
              <a:rPr lang="en-US" sz="1000" dirty="0" err="1">
                <a:solidFill>
                  <a:schemeClr val="tx1">
                    <a:lumMod val="50000"/>
                    <a:lumOff val="50000"/>
                  </a:schemeClr>
                </a:solidFill>
              </a:rPr>
              <a:t>leegstaande</a:t>
            </a:r>
            <a:r>
              <a:rPr lang="en-US" sz="1000" dirty="0">
                <a:solidFill>
                  <a:schemeClr val="tx1">
                    <a:lumMod val="50000"/>
                    <a:lumOff val="50000"/>
                  </a:schemeClr>
                </a:solidFill>
              </a:rPr>
              <a:t> </a:t>
            </a:r>
            <a:r>
              <a:rPr lang="en-US" sz="1000" dirty="0" err="1">
                <a:solidFill>
                  <a:schemeClr val="tx1">
                    <a:lumMod val="50000"/>
                    <a:lumOff val="50000"/>
                  </a:schemeClr>
                </a:solidFill>
              </a:rPr>
              <a:t>stallen</a:t>
            </a:r>
            <a:r>
              <a:rPr lang="en-US" sz="1000" dirty="0">
                <a:solidFill>
                  <a:schemeClr val="tx1">
                    <a:lumMod val="50000"/>
                    <a:lumOff val="50000"/>
                  </a:schemeClr>
                </a:solidFill>
              </a:rPr>
              <a:t> en </a:t>
            </a:r>
            <a:r>
              <a:rPr lang="en-US" sz="1000" dirty="0" err="1">
                <a:solidFill>
                  <a:schemeClr val="tx1">
                    <a:lumMod val="50000"/>
                    <a:lumOff val="50000"/>
                  </a:schemeClr>
                </a:solidFill>
              </a:rPr>
              <a:t>loodsen</a:t>
            </a:r>
            <a:r>
              <a:rPr lang="en-US" sz="1000" dirty="0">
                <a:solidFill>
                  <a:schemeClr val="tx1">
                    <a:lumMod val="50000"/>
                    <a:lumOff val="50000"/>
                  </a:schemeClr>
                </a:solidFill>
              </a:rPr>
              <a:t> in het </a:t>
            </a:r>
            <a:r>
              <a:rPr lang="en-US" sz="1000" dirty="0" err="1">
                <a:solidFill>
                  <a:schemeClr val="tx1">
                    <a:lumMod val="50000"/>
                    <a:lumOff val="50000"/>
                  </a:schemeClr>
                </a:solidFill>
              </a:rPr>
              <a:t>buitengebied</a:t>
            </a:r>
            <a:r>
              <a:rPr lang="en-US" sz="1000" dirty="0">
                <a:solidFill>
                  <a:schemeClr val="tx1">
                    <a:lumMod val="50000"/>
                    <a:lumOff val="50000"/>
                  </a:schemeClr>
                </a:solidFill>
              </a:rPr>
              <a:t> en </a:t>
            </a:r>
            <a:r>
              <a:rPr lang="en-US" sz="1000" dirty="0" err="1">
                <a:solidFill>
                  <a:schemeClr val="tx1">
                    <a:lumMod val="50000"/>
                    <a:lumOff val="50000"/>
                  </a:schemeClr>
                </a:solidFill>
              </a:rPr>
              <a:t>zolders</a:t>
            </a:r>
            <a:r>
              <a:rPr lang="en-US" sz="1000" dirty="0">
                <a:solidFill>
                  <a:schemeClr val="tx1">
                    <a:lumMod val="50000"/>
                    <a:lumOff val="50000"/>
                  </a:schemeClr>
                </a:solidFill>
              </a:rPr>
              <a:t> en </a:t>
            </a:r>
            <a:r>
              <a:rPr lang="en-US" sz="1000" dirty="0" err="1">
                <a:solidFill>
                  <a:schemeClr val="tx1">
                    <a:lumMod val="50000"/>
                    <a:lumOff val="50000"/>
                  </a:schemeClr>
                </a:solidFill>
              </a:rPr>
              <a:t>achterkamers</a:t>
            </a:r>
            <a:r>
              <a:rPr lang="en-US" sz="1000" dirty="0">
                <a:solidFill>
                  <a:schemeClr val="tx1">
                    <a:lumMod val="50000"/>
                    <a:lumOff val="50000"/>
                  </a:schemeClr>
                </a:solidFill>
              </a:rPr>
              <a:t> van </a:t>
            </a:r>
            <a:r>
              <a:rPr lang="en-US" sz="1000" dirty="0" err="1">
                <a:solidFill>
                  <a:schemeClr val="tx1">
                    <a:lumMod val="50000"/>
                    <a:lumOff val="50000"/>
                  </a:schemeClr>
                </a:solidFill>
              </a:rPr>
              <a:t>woningen</a:t>
            </a:r>
            <a:r>
              <a:rPr lang="en-US" sz="1000" dirty="0">
                <a:solidFill>
                  <a:schemeClr val="tx1">
                    <a:lumMod val="50000"/>
                    <a:lumOff val="50000"/>
                  </a:schemeClr>
                </a:solidFill>
              </a:rPr>
              <a:t>. </a:t>
            </a:r>
            <a:r>
              <a:rPr lang="en-US" sz="1000" dirty="0" err="1">
                <a:solidFill>
                  <a:schemeClr val="tx1">
                    <a:lumMod val="50000"/>
                    <a:lumOff val="50000"/>
                  </a:schemeClr>
                </a:solidFill>
              </a:rPr>
              <a:t>Veelal wordt misbruik gemaakt van kwetsbaren uit de samenleving. Ook</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criminelen</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op </a:t>
            </a:r>
            <a:r>
              <a:rPr lang="en-US" sz="1000" dirty="0" err="1">
                <a:solidFill>
                  <a:schemeClr val="tx1">
                    <a:lumMod val="50000"/>
                    <a:lumOff val="50000"/>
                  </a:schemeClr>
                </a:solidFill>
              </a:rPr>
              <a:t>zoek</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status en </a:t>
            </a:r>
            <a:r>
              <a:rPr lang="en-US" sz="1000" dirty="0" err="1">
                <a:solidFill>
                  <a:schemeClr val="tx1">
                    <a:lumMod val="50000"/>
                    <a:lumOff val="50000"/>
                  </a:schemeClr>
                </a:solidFill>
              </a:rPr>
              <a:t>manieren</a:t>
            </a:r>
            <a:r>
              <a:rPr lang="en-US" sz="1000" dirty="0">
                <a:solidFill>
                  <a:schemeClr val="tx1">
                    <a:lumMod val="50000"/>
                    <a:lumOff val="50000"/>
                  </a:schemeClr>
                </a:solidFill>
              </a:rPr>
              <a:t> om </a:t>
            </a:r>
            <a:r>
              <a:rPr lang="en-US" sz="1000" dirty="0" err="1">
                <a:solidFill>
                  <a:schemeClr val="tx1">
                    <a:lumMod val="50000"/>
                    <a:lumOff val="50000"/>
                  </a:schemeClr>
                </a:solidFill>
              </a:rPr>
              <a:t>illegaal</a:t>
            </a:r>
            <a:r>
              <a:rPr lang="en-US" sz="1000" dirty="0">
                <a:solidFill>
                  <a:schemeClr val="tx1">
                    <a:lumMod val="50000"/>
                    <a:lumOff val="50000"/>
                  </a:schemeClr>
                </a:solidFill>
              </a:rPr>
              <a:t> </a:t>
            </a:r>
            <a:r>
              <a:rPr lang="en-US" sz="1000" dirty="0" err="1">
                <a:solidFill>
                  <a:schemeClr val="tx1">
                    <a:lumMod val="50000"/>
                    <a:lumOff val="50000"/>
                  </a:schemeClr>
                </a:solidFill>
              </a:rPr>
              <a:t>verkregen</a:t>
            </a:r>
            <a:r>
              <a:rPr lang="en-US" sz="1000" dirty="0">
                <a:solidFill>
                  <a:schemeClr val="tx1">
                    <a:lumMod val="50000"/>
                    <a:lumOff val="50000"/>
                  </a:schemeClr>
                </a:solidFill>
              </a:rPr>
              <a:t> </a:t>
            </a:r>
            <a:r>
              <a:rPr lang="en-US" sz="1000" dirty="0" err="1">
                <a:solidFill>
                  <a:schemeClr val="tx1">
                    <a:lumMod val="50000"/>
                    <a:lumOff val="50000"/>
                  </a:schemeClr>
                </a:solidFill>
              </a:rPr>
              <a:t>vermogen</a:t>
            </a:r>
            <a:r>
              <a:rPr lang="en-US" sz="1000" dirty="0">
                <a:solidFill>
                  <a:schemeClr val="tx1">
                    <a:lumMod val="50000"/>
                    <a:lumOff val="50000"/>
                  </a:schemeClr>
                </a:solidFill>
              </a:rPr>
              <a:t> wit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wassen</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door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investeren</a:t>
            </a:r>
            <a:r>
              <a:rPr lang="en-US" sz="1000" dirty="0">
                <a:solidFill>
                  <a:schemeClr val="tx1">
                    <a:lumMod val="50000"/>
                    <a:lumOff val="50000"/>
                  </a:schemeClr>
                </a:solidFill>
              </a:rPr>
              <a:t> in </a:t>
            </a:r>
            <a:r>
              <a:rPr lang="en-US" sz="1000" dirty="0" err="1">
                <a:solidFill>
                  <a:schemeClr val="tx1">
                    <a:lumMod val="50000"/>
                    <a:lumOff val="50000"/>
                  </a:schemeClr>
                </a:solidFill>
              </a:rPr>
              <a:t>vastgoed</a:t>
            </a:r>
            <a:r>
              <a:rPr lang="en-US" sz="1000" dirty="0">
                <a:solidFill>
                  <a:schemeClr val="tx1">
                    <a:lumMod val="50000"/>
                    <a:lumOff val="50000"/>
                  </a:schemeClr>
                </a:solidFill>
              </a:rPr>
              <a:t> of door sponsoring van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verenigingen</a:t>
            </a:r>
            <a:r>
              <a:rPr lang="en-US" sz="1000" dirty="0">
                <a:solidFill>
                  <a:schemeClr val="tx1">
                    <a:lumMod val="50000"/>
                    <a:lumOff val="50000"/>
                  </a:schemeClr>
                </a:solidFill>
              </a:rPr>
              <a:t>. We </a:t>
            </a:r>
            <a:r>
              <a:rPr lang="en-US" sz="1000" dirty="0" err="1">
                <a:solidFill>
                  <a:schemeClr val="tx1">
                    <a:lumMod val="50000"/>
                    <a:lumOff val="50000"/>
                  </a:schemeClr>
                </a:solidFill>
              </a:rPr>
              <a:t>hebben</a:t>
            </a:r>
            <a:r>
              <a:rPr lang="en-US" sz="1000" dirty="0">
                <a:solidFill>
                  <a:schemeClr val="tx1">
                    <a:lumMod val="50000"/>
                    <a:lumOff val="50000"/>
                  </a:schemeClr>
                </a:solidFill>
              </a:rPr>
              <a:t> het </a:t>
            </a:r>
            <a:r>
              <a:rPr lang="en-US" sz="1000" dirty="0" err="1">
                <a:solidFill>
                  <a:schemeClr val="tx1">
                    <a:lumMod val="50000"/>
                    <a:lumOff val="50000"/>
                  </a:schemeClr>
                </a:solidFill>
              </a:rPr>
              <a:t>hier</a:t>
            </a:r>
            <a:r>
              <a:rPr lang="en-US" sz="1000" dirty="0">
                <a:solidFill>
                  <a:schemeClr val="tx1">
                    <a:lumMod val="50000"/>
                    <a:lumOff val="50000"/>
                  </a:schemeClr>
                </a:solidFill>
              </a:rPr>
              <a:t> over ‘de </a:t>
            </a:r>
            <a:r>
              <a:rPr lang="en-US" sz="1000" dirty="0" err="1">
                <a:solidFill>
                  <a:schemeClr val="tx1">
                    <a:lumMod val="50000"/>
                    <a:lumOff val="50000"/>
                  </a:schemeClr>
                </a:solidFill>
              </a:rPr>
              <a:t>achterkant</a:t>
            </a:r>
            <a:r>
              <a:rPr lang="en-US" sz="1000" dirty="0">
                <a:solidFill>
                  <a:schemeClr val="tx1">
                    <a:lumMod val="50000"/>
                    <a:lumOff val="50000"/>
                  </a:schemeClr>
                </a:solidFill>
              </a:rPr>
              <a:t> van Nederland’: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wereld</a:t>
            </a:r>
            <a:r>
              <a:rPr lang="en-US" sz="1000" dirty="0">
                <a:solidFill>
                  <a:schemeClr val="tx1">
                    <a:lumMod val="50000"/>
                    <a:lumOff val="50000"/>
                  </a:schemeClr>
                </a:solidFill>
              </a:rPr>
              <a:t> die </a:t>
            </a:r>
            <a:r>
              <a:rPr lang="en-US" sz="1000" dirty="0" err="1">
                <a:solidFill>
                  <a:schemeClr val="tx1">
                    <a:lumMod val="50000"/>
                    <a:lumOff val="50000"/>
                  </a:schemeClr>
                </a:solidFill>
              </a:rPr>
              <a:t>crimineel</a:t>
            </a:r>
            <a:r>
              <a:rPr lang="en-US" sz="1000" dirty="0">
                <a:solidFill>
                  <a:schemeClr val="tx1">
                    <a:lumMod val="50000"/>
                    <a:lumOff val="50000"/>
                  </a:schemeClr>
                </a:solidFill>
              </a:rPr>
              <a:t> van </a:t>
            </a:r>
            <a:r>
              <a:rPr lang="en-US" sz="1000" dirty="0" err="1">
                <a:solidFill>
                  <a:schemeClr val="tx1">
                    <a:lumMod val="50000"/>
                    <a:lumOff val="50000"/>
                  </a:schemeClr>
                </a:solidFill>
              </a:rPr>
              <a:t>aard</a:t>
            </a:r>
            <a:r>
              <a:rPr lang="en-US" sz="1000" dirty="0">
                <a:solidFill>
                  <a:schemeClr val="tx1">
                    <a:lumMod val="50000"/>
                    <a:lumOff val="50000"/>
                  </a:schemeClr>
                </a:solidFill>
              </a:rPr>
              <a:t> is, maar </a:t>
            </a:r>
            <a:r>
              <a:rPr lang="en-US" sz="1000" dirty="0" err="1">
                <a:solidFill>
                  <a:schemeClr val="tx1">
                    <a:lumMod val="50000"/>
                    <a:lumOff val="50000"/>
                  </a:schemeClr>
                </a:solidFill>
              </a:rPr>
              <a:t>sociaal</a:t>
            </a:r>
            <a:r>
              <a:rPr lang="en-US" sz="1000" dirty="0">
                <a:solidFill>
                  <a:schemeClr val="tx1">
                    <a:lumMod val="50000"/>
                    <a:lumOff val="50000"/>
                  </a:schemeClr>
                </a:solidFill>
              </a:rPr>
              <a:t> is </a:t>
            </a:r>
            <a:r>
              <a:rPr lang="en-US" sz="1000" dirty="0" err="1">
                <a:solidFill>
                  <a:schemeClr val="tx1">
                    <a:lumMod val="50000"/>
                    <a:lumOff val="50000"/>
                  </a:schemeClr>
                </a:solidFill>
              </a:rPr>
              <a:t>ingebed</a:t>
            </a:r>
            <a:r>
              <a:rPr lang="en-US" sz="1000" dirty="0">
                <a:solidFill>
                  <a:schemeClr val="tx1">
                    <a:lumMod val="50000"/>
                    <a:lumOff val="50000"/>
                  </a:schemeClr>
                </a:solidFill>
              </a:rPr>
              <a:t> in </a:t>
            </a:r>
            <a:r>
              <a:rPr lang="en-US" sz="1000" dirty="0" err="1">
                <a:solidFill>
                  <a:schemeClr val="tx1">
                    <a:lumMod val="50000"/>
                    <a:lumOff val="50000"/>
                  </a:schemeClr>
                </a:solidFill>
              </a:rPr>
              <a:t>wijken</a:t>
            </a:r>
            <a:r>
              <a:rPr lang="en-US" sz="1000" dirty="0">
                <a:solidFill>
                  <a:schemeClr val="tx1">
                    <a:lumMod val="50000"/>
                    <a:lumOff val="50000"/>
                  </a:schemeClr>
                </a:solidFill>
              </a:rPr>
              <a:t> en die </a:t>
            </a:r>
            <a:r>
              <a:rPr lang="en-US" sz="1000" dirty="0" err="1">
                <a:solidFill>
                  <a:schemeClr val="tx1">
                    <a:lumMod val="50000"/>
                    <a:lumOff val="50000"/>
                  </a:schemeClr>
                </a:solidFill>
              </a:rPr>
              <a:t>buiten</a:t>
            </a:r>
            <a:r>
              <a:rPr lang="en-US" sz="1000" dirty="0">
                <a:solidFill>
                  <a:schemeClr val="tx1">
                    <a:lumMod val="50000"/>
                    <a:lumOff val="50000"/>
                  </a:schemeClr>
                </a:solidFill>
              </a:rPr>
              <a:t> de </a:t>
            </a:r>
            <a:r>
              <a:rPr lang="en-US" sz="1000" dirty="0" err="1">
                <a:solidFill>
                  <a:schemeClr val="tx1">
                    <a:lumMod val="50000"/>
                    <a:lumOff val="50000"/>
                  </a:schemeClr>
                </a:solidFill>
              </a:rPr>
              <a:t>greep</a:t>
            </a:r>
            <a:r>
              <a:rPr lang="en-US" sz="1000" dirty="0">
                <a:solidFill>
                  <a:schemeClr val="tx1">
                    <a:lumMod val="50000"/>
                    <a:lumOff val="50000"/>
                  </a:schemeClr>
                </a:solidFill>
              </a:rPr>
              <a:t> en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buiten</a:t>
            </a:r>
            <a:r>
              <a:rPr lang="en-US" sz="1000" dirty="0">
                <a:solidFill>
                  <a:schemeClr val="tx1">
                    <a:lumMod val="50000"/>
                    <a:lumOff val="50000"/>
                  </a:schemeClr>
                </a:solidFill>
              </a:rPr>
              <a:t> het </a:t>
            </a:r>
            <a:r>
              <a:rPr lang="en-US" sz="1000" dirty="0" err="1">
                <a:solidFill>
                  <a:schemeClr val="tx1">
                    <a:lumMod val="50000"/>
                    <a:lumOff val="50000"/>
                  </a:schemeClr>
                </a:solidFill>
              </a:rPr>
              <a:t>zicht</a:t>
            </a:r>
            <a:r>
              <a:rPr lang="en-US" sz="1000" dirty="0">
                <a:solidFill>
                  <a:schemeClr val="tx1">
                    <a:lumMod val="50000"/>
                    <a:lumOff val="50000"/>
                  </a:schemeClr>
                </a:solidFill>
              </a:rPr>
              <a:t> van </a:t>
            </a:r>
            <a:r>
              <a:rPr lang="en-US" sz="1000" dirty="0" err="1">
                <a:solidFill>
                  <a:schemeClr val="tx1">
                    <a:lumMod val="50000"/>
                    <a:lumOff val="50000"/>
                  </a:schemeClr>
                </a:solidFill>
              </a:rPr>
              <a:t>overheden</a:t>
            </a:r>
            <a:r>
              <a:rPr lang="en-US" sz="1000" dirty="0">
                <a:solidFill>
                  <a:schemeClr val="tx1">
                    <a:lumMod val="50000"/>
                    <a:lumOff val="50000"/>
                  </a:schemeClr>
                </a:solidFill>
              </a:rPr>
              <a:t> </a:t>
            </a:r>
            <a:r>
              <a:rPr lang="en-US" sz="1000" dirty="0" err="1">
                <a:solidFill>
                  <a:schemeClr val="tx1">
                    <a:lumMod val="50000"/>
                    <a:lumOff val="50000"/>
                  </a:schemeClr>
                </a:solidFill>
              </a:rPr>
              <a:t>valt</a:t>
            </a:r>
            <a:r>
              <a:rPr lang="en-US" sz="1000" dirty="0">
                <a:solidFill>
                  <a:schemeClr val="tx1">
                    <a:lumMod val="50000"/>
                    <a:lumOff val="50000"/>
                  </a:schemeClr>
                </a:solidFill>
              </a:rPr>
              <a:t>.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en </a:t>
            </a:r>
            <a:r>
              <a:rPr lang="en-US" sz="1000" dirty="0" err="1">
                <a:solidFill>
                  <a:schemeClr val="tx1">
                    <a:lumMod val="50000"/>
                    <a:lumOff val="50000"/>
                  </a:schemeClr>
                </a:solidFill>
              </a:rPr>
              <a:t>sociaal</a:t>
            </a:r>
            <a:r>
              <a:rPr lang="en-US" sz="1000" dirty="0">
                <a:solidFill>
                  <a:schemeClr val="tx1">
                    <a:lumMod val="50000"/>
                    <a:lumOff val="50000"/>
                  </a:schemeClr>
                </a:solidFill>
              </a:rPr>
              <a:t> </a:t>
            </a:r>
            <a:r>
              <a:rPr lang="en-US" sz="1000" dirty="0" err="1">
                <a:solidFill>
                  <a:schemeClr val="tx1">
                    <a:lumMod val="50000"/>
                    <a:lumOff val="50000"/>
                  </a:schemeClr>
                </a:solidFill>
              </a:rPr>
              <a:t>zwakkeren</a:t>
            </a:r>
            <a:r>
              <a:rPr lang="en-US" sz="1000" dirty="0">
                <a:solidFill>
                  <a:schemeClr val="tx1">
                    <a:lumMod val="50000"/>
                    <a:lumOff val="50000"/>
                  </a:schemeClr>
                </a:solidFill>
              </a:rPr>
              <a:t> </a:t>
            </a:r>
            <a:r>
              <a:rPr lang="en-US" sz="1000" dirty="0" err="1">
                <a:solidFill>
                  <a:schemeClr val="tx1">
                    <a:lumMod val="50000"/>
                    <a:lumOff val="50000"/>
                  </a:schemeClr>
                </a:solidFill>
              </a:rPr>
              <a:t>lopen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risico</a:t>
            </a:r>
            <a:r>
              <a:rPr lang="en-US" sz="1000" dirty="0">
                <a:solidFill>
                  <a:schemeClr val="tx1">
                    <a:lumMod val="50000"/>
                    <a:lumOff val="50000"/>
                  </a:schemeClr>
                </a:solidFill>
              </a:rPr>
              <a:t>; </a:t>
            </a:r>
            <a:r>
              <a:rPr lang="en-US" sz="1000" dirty="0" err="1">
                <a:solidFill>
                  <a:schemeClr val="tx1">
                    <a:lumMod val="50000"/>
                    <a:lumOff val="50000"/>
                  </a:schemeClr>
                </a:solidFill>
              </a:rPr>
              <a:t>zowel</a:t>
            </a:r>
            <a:r>
              <a:rPr lang="en-US" sz="1000" dirty="0">
                <a:solidFill>
                  <a:schemeClr val="tx1">
                    <a:lumMod val="50000"/>
                    <a:lumOff val="50000"/>
                  </a:schemeClr>
                </a:solidFill>
              </a:rPr>
              <a:t> om </a:t>
            </a:r>
            <a:r>
              <a:rPr lang="en-US" sz="1000" dirty="0" err="1">
                <a:solidFill>
                  <a:schemeClr val="tx1">
                    <a:lumMod val="50000"/>
                    <a:lumOff val="50000"/>
                  </a:schemeClr>
                </a:solidFill>
              </a:rPr>
              <a:t>opgenomen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in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netwerken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om </a:t>
            </a:r>
            <a:r>
              <a:rPr lang="en-US" sz="1000" dirty="0" err="1">
                <a:solidFill>
                  <a:schemeClr val="tx1">
                    <a:lumMod val="50000"/>
                    <a:lumOff val="50000"/>
                  </a:schemeClr>
                </a:solidFill>
              </a:rPr>
              <a:t>slachtoffer</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van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p>
          <a:p>
            <a:r>
              <a:rPr lang="en-US" sz="1000" dirty="0">
                <a:solidFill>
                  <a:schemeClr val="tx1">
                    <a:lumMod val="50000"/>
                    <a:lumOff val="50000"/>
                  </a:schemeClr>
                </a:solidFill>
              </a:rPr>
              <a:t>Het </a:t>
            </a:r>
            <a:r>
              <a:rPr lang="en-US" sz="1000" dirty="0" err="1">
                <a:solidFill>
                  <a:schemeClr val="tx1">
                    <a:lumMod val="50000"/>
                    <a:lumOff val="50000"/>
                  </a:schemeClr>
                </a:solidFill>
              </a:rPr>
              <a:t>probleem</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is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ondergraven</a:t>
            </a:r>
            <a:r>
              <a:rPr lang="en-US" sz="1000" dirty="0">
                <a:solidFill>
                  <a:schemeClr val="tx1">
                    <a:lumMod val="50000"/>
                    <a:lumOff val="50000"/>
                  </a:schemeClr>
                </a:solidFill>
              </a:rPr>
              <a:t>. “</a:t>
            </a:r>
            <a:r>
              <a:rPr lang="en-US" sz="1000" dirty="0" err="1">
                <a:solidFill>
                  <a:schemeClr val="tx1">
                    <a:lumMod val="50000"/>
                    <a:lumOff val="50000"/>
                  </a:schemeClr>
                </a:solidFill>
              </a:rPr>
              <a:t>Normaal</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a:t>
            </a:r>
            <a:r>
              <a:rPr lang="en-US" sz="1000" dirty="0" err="1">
                <a:solidFill>
                  <a:schemeClr val="tx1">
                    <a:lumMod val="50000"/>
                    <a:lumOff val="50000"/>
                  </a:schemeClr>
                </a:solidFill>
              </a:rPr>
              <a:t>loont</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meer</a:t>
            </a:r>
            <a:r>
              <a:rPr lang="en-US" sz="1000" dirty="0">
                <a:solidFill>
                  <a:schemeClr val="tx1">
                    <a:lumMod val="50000"/>
                    <a:lumOff val="50000"/>
                  </a:schemeClr>
                </a:solidFill>
              </a:rPr>
              <a:t>, </a:t>
            </a:r>
            <a:r>
              <a:rPr lang="en-US" sz="1000" dirty="0" err="1">
                <a:solidFill>
                  <a:schemeClr val="tx1">
                    <a:lumMod val="50000"/>
                    <a:lumOff val="50000"/>
                  </a:schemeClr>
                </a:solidFill>
              </a:rPr>
              <a:t>jongeren</a:t>
            </a:r>
            <a:r>
              <a:rPr lang="en-US" sz="1000" dirty="0">
                <a:solidFill>
                  <a:schemeClr val="tx1">
                    <a:lumMod val="50000"/>
                    <a:lumOff val="50000"/>
                  </a:schemeClr>
                </a:solidFill>
              </a:rPr>
              <a:t> </a:t>
            </a:r>
            <a:r>
              <a:rPr lang="en-US" sz="1000" dirty="0" err="1">
                <a:solidFill>
                  <a:schemeClr val="tx1">
                    <a:lumMod val="50000"/>
                    <a:lumOff val="50000"/>
                  </a:schemeClr>
                </a:solidFill>
              </a:rPr>
              <a:t>komen</a:t>
            </a:r>
            <a:r>
              <a:rPr lang="en-US" sz="1000" dirty="0">
                <a:solidFill>
                  <a:schemeClr val="tx1">
                    <a:lumMod val="50000"/>
                    <a:lumOff val="50000"/>
                  </a:schemeClr>
                </a:solidFill>
              </a:rPr>
              <a:t> in </a:t>
            </a:r>
            <a:r>
              <a:rPr lang="en-US" sz="1000" dirty="0" err="1">
                <a:solidFill>
                  <a:schemeClr val="tx1">
                    <a:lumMod val="50000"/>
                    <a:lumOff val="50000"/>
                  </a:schemeClr>
                </a:solidFill>
              </a:rPr>
              <a:t>aanraking</a:t>
            </a:r>
            <a:r>
              <a:rPr lang="en-US" sz="1000" dirty="0">
                <a:solidFill>
                  <a:schemeClr val="tx1">
                    <a:lumMod val="50000"/>
                    <a:lumOff val="50000"/>
                  </a:schemeClr>
                </a:solidFill>
              </a:rPr>
              <a:t> met </a:t>
            </a:r>
            <a:r>
              <a:rPr lang="en-US" sz="1000" dirty="0" err="1">
                <a:solidFill>
                  <a:schemeClr val="tx1">
                    <a:lumMod val="50000"/>
                    <a:lumOff val="50000"/>
                  </a:schemeClr>
                </a:solidFill>
              </a:rPr>
              <a:t>verkeerde</a:t>
            </a:r>
            <a:r>
              <a:rPr lang="en-US" sz="1000" dirty="0">
                <a:solidFill>
                  <a:schemeClr val="tx1">
                    <a:lumMod val="50000"/>
                    <a:lumOff val="50000"/>
                  </a:schemeClr>
                </a:solidFill>
              </a:rPr>
              <a:t> </a:t>
            </a:r>
            <a:r>
              <a:rPr lang="en-US" sz="1000" dirty="0" err="1">
                <a:solidFill>
                  <a:schemeClr val="tx1">
                    <a:lumMod val="50000"/>
                    <a:lumOff val="50000"/>
                  </a:schemeClr>
                </a:solidFill>
              </a:rPr>
              <a:t>rolmodellen</a:t>
            </a:r>
            <a:r>
              <a:rPr lang="en-US" sz="1000" dirty="0">
                <a:solidFill>
                  <a:schemeClr val="tx1">
                    <a:lumMod val="50000"/>
                    <a:lumOff val="50000"/>
                  </a:schemeClr>
                </a:solidFill>
              </a:rPr>
              <a:t> en </a:t>
            </a:r>
            <a:r>
              <a:rPr lang="en-US" sz="1000" dirty="0" err="1">
                <a:solidFill>
                  <a:schemeClr val="tx1">
                    <a:lumMod val="50000"/>
                    <a:lumOff val="50000"/>
                  </a:schemeClr>
                </a:solidFill>
              </a:rPr>
              <a:t>ambtenaren</a:t>
            </a:r>
            <a:r>
              <a:rPr lang="en-US" sz="1000" dirty="0">
                <a:solidFill>
                  <a:schemeClr val="tx1">
                    <a:lumMod val="50000"/>
                    <a:lumOff val="50000"/>
                  </a:schemeClr>
                </a:solidFill>
              </a:rPr>
              <a:t> en </a:t>
            </a:r>
            <a:r>
              <a:rPr lang="en-US" sz="1000" dirty="0" err="1">
                <a:solidFill>
                  <a:schemeClr val="tx1">
                    <a:lumMod val="50000"/>
                    <a:lumOff val="50000"/>
                  </a:schemeClr>
                </a:solidFill>
              </a:rPr>
              <a:t>bestuurders</a:t>
            </a:r>
            <a:r>
              <a:rPr lang="en-US" sz="1000" dirty="0">
                <a:solidFill>
                  <a:schemeClr val="tx1">
                    <a:lumMod val="50000"/>
                    <a:lumOff val="50000"/>
                  </a:schemeClr>
                </a:solidFill>
              </a:rPr>
              <a:t> </a:t>
            </a:r>
            <a:r>
              <a:rPr lang="en-US" sz="1000" dirty="0" err="1">
                <a:solidFill>
                  <a:schemeClr val="tx1">
                    <a:lumMod val="50000"/>
                    <a:lumOff val="50000"/>
                  </a:schemeClr>
                </a:solidFill>
              </a:rPr>
              <a:t>lopen</a:t>
            </a:r>
            <a:r>
              <a:rPr lang="en-US" sz="1000" dirty="0">
                <a:solidFill>
                  <a:schemeClr val="tx1">
                    <a:lumMod val="50000"/>
                    <a:lumOff val="50000"/>
                  </a:schemeClr>
                </a:solidFill>
              </a:rPr>
              <a:t> het </a:t>
            </a:r>
            <a:r>
              <a:rPr lang="en-US" sz="1000" dirty="0" err="1">
                <a:solidFill>
                  <a:schemeClr val="tx1">
                    <a:lumMod val="50000"/>
                    <a:lumOff val="50000"/>
                  </a:schemeClr>
                </a:solidFill>
              </a:rPr>
              <a:t>risico</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geïntimideerd</a:t>
            </a:r>
            <a:r>
              <a:rPr lang="en-US" sz="1000" dirty="0">
                <a:solidFill>
                  <a:schemeClr val="tx1">
                    <a:lumMod val="50000"/>
                    <a:lumOff val="50000"/>
                  </a:schemeClr>
                </a:solidFill>
              </a:rPr>
              <a:t> en </a:t>
            </a:r>
            <a:r>
              <a:rPr lang="en-US" sz="1000" dirty="0" err="1">
                <a:solidFill>
                  <a:schemeClr val="tx1">
                    <a:lumMod val="50000"/>
                    <a:lumOff val="50000"/>
                  </a:schemeClr>
                </a:solidFill>
              </a:rPr>
              <a:t>bedreigd</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(4)</a:t>
            </a:r>
          </a:p>
        </p:txBody>
      </p:sp>
      <p:sp>
        <p:nvSpPr>
          <p:cNvPr id="8" name="Down Arrow 33"/>
          <p:cNvSpPr>
            <a:spLocks noChangeAspect="1"/>
          </p:cNvSpPr>
          <p:nvPr/>
        </p:nvSpPr>
        <p:spPr>
          <a:xfrm>
            <a:off x="143507" y="635986"/>
            <a:ext cx="878362" cy="110548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TextBox 39"/>
          <p:cNvSpPr txBox="1"/>
          <p:nvPr/>
        </p:nvSpPr>
        <p:spPr>
          <a:xfrm>
            <a:off x="51418" y="749508"/>
            <a:ext cx="1054842" cy="812530"/>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Georganiseerde</a:t>
            </a:r>
            <a:r>
              <a:rPr lang="en-US" sz="900" b="1" dirty="0">
                <a:solidFill>
                  <a:schemeClr val="bg1"/>
                </a:solidFill>
              </a:rPr>
              <a:t> en/of </a:t>
            </a:r>
            <a:r>
              <a:rPr lang="en-US" sz="900" b="1" dirty="0" err="1">
                <a:solidFill>
                  <a:schemeClr val="bg1"/>
                </a:solidFill>
              </a:rPr>
              <a:t>ondermijnende</a:t>
            </a:r>
            <a:r>
              <a:rPr lang="en-US" sz="900" b="1" dirty="0">
                <a:solidFill>
                  <a:schemeClr val="bg1"/>
                </a:solidFill>
              </a:rPr>
              <a:t> </a:t>
            </a:r>
            <a:r>
              <a:rPr lang="en-US" sz="900" b="1" dirty="0" err="1">
                <a:solidFill>
                  <a:schemeClr val="bg1"/>
                </a:solidFill>
              </a:rPr>
              <a:t>criminaliteit</a:t>
            </a:r>
            <a:endParaRPr lang="en-US" sz="900" b="1" dirty="0">
              <a:solidFill>
                <a:schemeClr val="bg1"/>
              </a:solidFill>
            </a:endParaRPr>
          </a:p>
          <a:p>
            <a:pPr algn="ctr" defTabSz="914400">
              <a:spcBef>
                <a:spcPct val="20000"/>
              </a:spcBef>
              <a:defRPr/>
            </a:pPr>
            <a:r>
              <a:rPr lang="en-US" sz="900" b="1" dirty="0">
                <a:solidFill>
                  <a:schemeClr val="bg1"/>
                </a:solidFill>
              </a:rPr>
              <a:t>§ 3.3</a:t>
            </a:r>
          </a:p>
        </p:txBody>
      </p:sp>
      <p:sp>
        <p:nvSpPr>
          <p:cNvPr id="12" name="Down Arrow 33"/>
          <p:cNvSpPr>
            <a:spLocks noChangeAspect="1"/>
          </p:cNvSpPr>
          <p:nvPr/>
        </p:nvSpPr>
        <p:spPr>
          <a:xfrm>
            <a:off x="139659" y="2837329"/>
            <a:ext cx="878362" cy="77134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2837328"/>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097441" y="2870005"/>
            <a:ext cx="8046559" cy="1231106"/>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aard</a:t>
            </a:r>
            <a:r>
              <a:rPr lang="en-US" sz="1000" dirty="0">
                <a:solidFill>
                  <a:schemeClr val="tx1">
                    <a:lumMod val="50000"/>
                    <a:lumOff val="50000"/>
                  </a:schemeClr>
                </a:solidFill>
              </a:rPr>
              <a:t> en </a:t>
            </a:r>
            <a:r>
              <a:rPr lang="en-US" sz="1000" dirty="0" err="1">
                <a:solidFill>
                  <a:schemeClr val="tx1">
                    <a:lumMod val="50000"/>
                    <a:lumOff val="50000"/>
                  </a:schemeClr>
                </a:solidFill>
              </a:rPr>
              <a:t>omvang</a:t>
            </a:r>
            <a:r>
              <a:rPr lang="en-US" sz="1000" dirty="0">
                <a:solidFill>
                  <a:schemeClr val="tx1">
                    <a:lumMod val="50000"/>
                    <a:lumOff val="50000"/>
                  </a:schemeClr>
                </a:solidFill>
              </a:rPr>
              <a:t> van </a:t>
            </a:r>
            <a:r>
              <a:rPr lang="en-US" sz="1000" dirty="0" err="1">
                <a:solidFill>
                  <a:schemeClr val="tx1">
                    <a:lumMod val="50000"/>
                    <a:lumOff val="50000"/>
                  </a:schemeClr>
                </a:solidFill>
              </a:rPr>
              <a:t>ondermijnende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in de </a:t>
            </a:r>
            <a:r>
              <a:rPr lang="en-US" sz="1000" dirty="0" err="1">
                <a:solidFill>
                  <a:schemeClr val="tx1">
                    <a:lumMod val="50000"/>
                    <a:lumOff val="50000"/>
                  </a:schemeClr>
                </a:solidFill>
              </a:rPr>
              <a:t>Kempen</a:t>
            </a:r>
            <a:r>
              <a:rPr lang="en-US" sz="1000" dirty="0">
                <a:solidFill>
                  <a:schemeClr val="tx1">
                    <a:lumMod val="50000"/>
                    <a:lumOff val="50000"/>
                  </a:schemeClr>
                </a:solidFill>
              </a:rPr>
              <a:t> en de </a:t>
            </a:r>
            <a:r>
              <a:rPr lang="en-US" sz="1000" dirty="0" err="1">
                <a:solidFill>
                  <a:schemeClr val="tx1">
                    <a:lumMod val="50000"/>
                    <a:lumOff val="50000"/>
                  </a:schemeClr>
                </a:solidFill>
              </a:rPr>
              <a:t>verwevenheid</a:t>
            </a:r>
            <a:r>
              <a:rPr lang="en-US" sz="1000" dirty="0">
                <a:solidFill>
                  <a:schemeClr val="tx1">
                    <a:lumMod val="50000"/>
                    <a:lumOff val="50000"/>
                  </a:schemeClr>
                </a:solidFill>
              </a:rPr>
              <a:t> </a:t>
            </a:r>
            <a:r>
              <a:rPr lang="en-US" sz="1000" dirty="0" err="1">
                <a:solidFill>
                  <a:schemeClr val="tx1">
                    <a:lumMod val="50000"/>
                    <a:lumOff val="50000"/>
                  </a:schemeClr>
                </a:solidFill>
              </a:rPr>
              <a:t>ervan</a:t>
            </a:r>
            <a:r>
              <a:rPr lang="en-US" sz="1000" dirty="0">
                <a:solidFill>
                  <a:schemeClr val="tx1">
                    <a:lumMod val="50000"/>
                    <a:lumOff val="50000"/>
                  </a:schemeClr>
                </a:solidFill>
              </a:rPr>
              <a:t> met </a:t>
            </a:r>
            <a:r>
              <a:rPr lang="en-US" sz="1000" dirty="0" err="1">
                <a:solidFill>
                  <a:schemeClr val="tx1">
                    <a:lumMod val="50000"/>
                    <a:lumOff val="50000"/>
                  </a:schemeClr>
                </a:solidFill>
              </a:rPr>
              <a:t>legale</a:t>
            </a:r>
            <a:r>
              <a:rPr lang="en-US" sz="1000" dirty="0">
                <a:solidFill>
                  <a:schemeClr val="tx1">
                    <a:lumMod val="50000"/>
                    <a:lumOff val="50000"/>
                  </a:schemeClr>
                </a:solidFill>
              </a:rPr>
              <a:t> </a:t>
            </a:r>
            <a:r>
              <a:rPr lang="en-US" sz="1000" dirty="0" err="1">
                <a:solidFill>
                  <a:schemeClr val="tx1">
                    <a:lumMod val="50000"/>
                    <a:lumOff val="50000"/>
                  </a:schemeClr>
                </a:solidFill>
              </a:rPr>
              <a:t>structuren</a:t>
            </a:r>
            <a:r>
              <a:rPr lang="en-US" sz="1000" dirty="0">
                <a:solidFill>
                  <a:schemeClr val="tx1">
                    <a:lumMod val="50000"/>
                    <a:lumOff val="50000"/>
                  </a:schemeClr>
                </a:solidFill>
              </a:rPr>
              <a:t> (</a:t>
            </a:r>
            <a:r>
              <a:rPr lang="en-US" sz="1000" dirty="0" err="1">
                <a:solidFill>
                  <a:schemeClr val="tx1">
                    <a:lumMod val="50000"/>
                    <a:lumOff val="50000"/>
                  </a:schemeClr>
                </a:solidFill>
              </a:rPr>
              <a:t>horeca</a:t>
            </a:r>
            <a:r>
              <a:rPr lang="en-US" sz="1000" dirty="0">
                <a:solidFill>
                  <a:schemeClr val="tx1">
                    <a:lumMod val="50000"/>
                    <a:lumOff val="50000"/>
                  </a:schemeClr>
                </a:solidFill>
              </a:rPr>
              <a:t> en </a:t>
            </a:r>
            <a:r>
              <a:rPr lang="en-US" sz="1000" dirty="0" err="1">
                <a:solidFill>
                  <a:schemeClr val="tx1">
                    <a:lumMod val="50000"/>
                    <a:lumOff val="50000"/>
                  </a:schemeClr>
                </a:solidFill>
              </a:rPr>
              <a:t>vastgoed</a:t>
            </a:r>
            <a:r>
              <a:rPr lang="en-US" sz="1000" dirty="0">
                <a:solidFill>
                  <a:schemeClr val="tx1">
                    <a:lumMod val="50000"/>
                    <a:lumOff val="50000"/>
                  </a:schemeClr>
                </a:solidFill>
              </a:rPr>
              <a:t>), </a:t>
            </a:r>
            <a:r>
              <a:rPr lang="en-US" sz="1000" dirty="0" err="1">
                <a:solidFill>
                  <a:schemeClr val="tx1">
                    <a:lumMod val="50000"/>
                    <a:lumOff val="50000"/>
                  </a:schemeClr>
                </a:solidFill>
              </a:rPr>
              <a:t>vormt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serieuze</a:t>
            </a:r>
            <a:r>
              <a:rPr lang="en-US" sz="1000" dirty="0">
                <a:solidFill>
                  <a:schemeClr val="tx1">
                    <a:lumMod val="50000"/>
                    <a:lumOff val="50000"/>
                  </a:schemeClr>
                </a:solidFill>
              </a:rPr>
              <a:t> </a:t>
            </a:r>
            <a:r>
              <a:rPr lang="en-US" sz="1000" dirty="0" err="1">
                <a:solidFill>
                  <a:schemeClr val="tx1">
                    <a:lumMod val="50000"/>
                    <a:lumOff val="50000"/>
                  </a:schemeClr>
                </a:solidFill>
              </a:rPr>
              <a:t>bedreiging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veiligheid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burgers,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ambtenaren</a:t>
            </a:r>
            <a:r>
              <a:rPr lang="en-US" sz="1000" dirty="0">
                <a:solidFill>
                  <a:schemeClr val="tx1">
                    <a:lumMod val="50000"/>
                    <a:lumOff val="50000"/>
                  </a:schemeClr>
                </a:solidFill>
              </a:rPr>
              <a:t> en </a:t>
            </a:r>
            <a:r>
              <a:rPr lang="en-US" sz="1000" dirty="0" err="1">
                <a:solidFill>
                  <a:schemeClr val="tx1">
                    <a:lumMod val="50000"/>
                    <a:lumOff val="50000"/>
                  </a:schemeClr>
                </a:solidFill>
              </a:rPr>
              <a:t>bestuurders</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Criminelen</a:t>
            </a:r>
            <a:r>
              <a:rPr lang="en-US" sz="1000" dirty="0">
                <a:solidFill>
                  <a:schemeClr val="tx1">
                    <a:lumMod val="50000"/>
                    <a:lumOff val="50000"/>
                  </a:schemeClr>
                </a:solidFill>
              </a:rPr>
              <a:t> </a:t>
            </a:r>
            <a:r>
              <a:rPr lang="en-US" sz="1000" dirty="0" err="1">
                <a:solidFill>
                  <a:schemeClr val="tx1">
                    <a:lumMod val="50000"/>
                    <a:lumOff val="50000"/>
                  </a:schemeClr>
                </a:solidFill>
              </a:rPr>
              <a:t>richten</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op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boeren</a:t>
            </a:r>
            <a:r>
              <a:rPr lang="en-US" sz="1000" dirty="0">
                <a:solidFill>
                  <a:schemeClr val="tx1">
                    <a:lumMod val="50000"/>
                    <a:lumOff val="50000"/>
                  </a:schemeClr>
                </a:solidFill>
              </a:rPr>
              <a:t>, jongeren, burgers met </a:t>
            </a:r>
            <a:r>
              <a:rPr lang="en-US" sz="1000" dirty="0" err="1">
                <a:solidFill>
                  <a:schemeClr val="tx1">
                    <a:lumMod val="50000"/>
                    <a:lumOff val="50000"/>
                  </a:schemeClr>
                </a:solidFill>
              </a:rPr>
              <a:t>schulden</a:t>
            </a:r>
            <a:r>
              <a:rPr lang="en-US" sz="1000" dirty="0">
                <a:solidFill>
                  <a:schemeClr val="tx1">
                    <a:lumMod val="50000"/>
                    <a:lumOff val="50000"/>
                  </a:schemeClr>
                </a:solidFill>
              </a:rPr>
              <a:t> en </a:t>
            </a:r>
            <a:r>
              <a:rPr lang="en-US" sz="1000" dirty="0" err="1">
                <a:solidFill>
                  <a:schemeClr val="tx1">
                    <a:lumMod val="50000"/>
                    <a:lumOff val="50000"/>
                  </a:schemeClr>
                </a:solidFill>
              </a:rPr>
              <a:t>statushouders</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Er</a:t>
            </a:r>
            <a:r>
              <a:rPr lang="en-US" sz="1000" dirty="0">
                <a:solidFill>
                  <a:schemeClr val="tx1">
                    <a:lumMod val="50000"/>
                    <a:lumOff val="50000"/>
                  </a:schemeClr>
                </a:solidFill>
              </a:rPr>
              <a:t> is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sprake</a:t>
            </a:r>
            <a:r>
              <a:rPr lang="en-US" sz="1000" dirty="0">
                <a:solidFill>
                  <a:schemeClr val="tx1">
                    <a:lumMod val="50000"/>
                    <a:lumOff val="50000"/>
                  </a:schemeClr>
                </a:solidFill>
              </a:rPr>
              <a:t> van </a:t>
            </a:r>
            <a:r>
              <a:rPr lang="en-US" sz="1000" dirty="0" err="1">
                <a:solidFill>
                  <a:schemeClr val="tx1">
                    <a:lumMod val="50000"/>
                    <a:lumOff val="50000"/>
                  </a:schemeClr>
                </a:solidFill>
              </a:rPr>
              <a:t>ernstig</a:t>
            </a:r>
            <a:r>
              <a:rPr lang="en-US" sz="1000" dirty="0">
                <a:solidFill>
                  <a:schemeClr val="tx1">
                    <a:lumMod val="50000"/>
                    <a:lumOff val="50000"/>
                  </a:schemeClr>
                </a:solidFill>
              </a:rPr>
              <a:t> </a:t>
            </a:r>
            <a:r>
              <a:rPr lang="en-US" sz="1000" dirty="0" err="1">
                <a:solidFill>
                  <a:schemeClr val="tx1">
                    <a:lumMod val="50000"/>
                    <a:lumOff val="50000"/>
                  </a:schemeClr>
                </a:solidFill>
              </a:rPr>
              <a:t>slachtofferschap</a:t>
            </a:r>
            <a:r>
              <a:rPr lang="en-US" sz="1000" dirty="0">
                <a:solidFill>
                  <a:schemeClr val="tx1">
                    <a:lumMod val="50000"/>
                    <a:lumOff val="50000"/>
                  </a:schemeClr>
                </a:solidFill>
              </a:rPr>
              <a:t> met </a:t>
            </a:r>
            <a:r>
              <a:rPr lang="en-US" sz="1000" dirty="0" err="1">
                <a:solidFill>
                  <a:schemeClr val="tx1">
                    <a:lumMod val="50000"/>
                    <a:lumOff val="50000"/>
                  </a:schemeClr>
                </a:solidFill>
              </a:rPr>
              <a:t>langdurige</a:t>
            </a:r>
            <a:r>
              <a:rPr lang="en-US" sz="1000" dirty="0">
                <a:solidFill>
                  <a:schemeClr val="tx1">
                    <a:lumMod val="50000"/>
                    <a:lumOff val="50000"/>
                  </a:schemeClr>
                </a:solidFill>
              </a:rPr>
              <a:t> </a:t>
            </a:r>
            <a:r>
              <a:rPr lang="en-US" sz="1000" dirty="0" err="1">
                <a:solidFill>
                  <a:schemeClr val="tx1">
                    <a:lumMod val="50000"/>
                    <a:lumOff val="50000"/>
                  </a:schemeClr>
                </a:solidFill>
              </a:rPr>
              <a:t>consequenties</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Wanneer</a:t>
            </a:r>
            <a:r>
              <a:rPr lang="en-US" sz="1000" dirty="0">
                <a:solidFill>
                  <a:schemeClr val="tx1">
                    <a:lumMod val="50000"/>
                    <a:lumOff val="50000"/>
                  </a:schemeClr>
                </a:solidFill>
              </a:rPr>
              <a:t>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bestreden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op </a:t>
            </a:r>
            <a:r>
              <a:rPr lang="en-US" sz="1000" dirty="0" err="1">
                <a:solidFill>
                  <a:schemeClr val="tx1">
                    <a:lumMod val="50000"/>
                    <a:lumOff val="50000"/>
                  </a:schemeClr>
                </a:solidFill>
              </a:rPr>
              <a:t>vele</a:t>
            </a:r>
            <a:r>
              <a:rPr lang="en-US" sz="1000" dirty="0">
                <a:solidFill>
                  <a:schemeClr val="tx1">
                    <a:lumMod val="50000"/>
                    <a:lumOff val="50000"/>
                  </a:schemeClr>
                </a:solidFill>
              </a:rPr>
              <a:t> </a:t>
            </a:r>
            <a:r>
              <a:rPr lang="en-US" sz="1000" dirty="0" err="1">
                <a:solidFill>
                  <a:schemeClr val="tx1">
                    <a:lumMod val="50000"/>
                    <a:lumOff val="50000"/>
                  </a:schemeClr>
                </a:solidFill>
              </a:rPr>
              <a:t>vlakken</a:t>
            </a:r>
            <a:r>
              <a:rPr lang="en-US" sz="1000" dirty="0">
                <a:solidFill>
                  <a:schemeClr val="tx1">
                    <a:lumMod val="50000"/>
                    <a:lumOff val="50000"/>
                  </a:schemeClr>
                </a:solidFill>
              </a:rPr>
              <a:t> </a:t>
            </a:r>
            <a:r>
              <a:rPr lang="en-US" sz="1000" dirty="0" err="1">
                <a:solidFill>
                  <a:schemeClr val="tx1">
                    <a:lumMod val="50000"/>
                    <a:lumOff val="50000"/>
                  </a:schemeClr>
                </a:solidFill>
              </a:rPr>
              <a:t>gefaciliteerd</a:t>
            </a:r>
            <a:r>
              <a:rPr lang="en-US" sz="1000" dirty="0">
                <a:solidFill>
                  <a:schemeClr val="tx1">
                    <a:lumMod val="50000"/>
                    <a:lumOff val="50000"/>
                  </a:schemeClr>
                </a:solidFill>
              </a:rPr>
              <a:t>. </a:t>
            </a:r>
            <a:r>
              <a:rPr lang="en-US" sz="1000" dirty="0" err="1">
                <a:solidFill>
                  <a:schemeClr val="tx1">
                    <a:lumMod val="50000"/>
                    <a:lumOff val="50000"/>
                  </a:schemeClr>
                </a:solidFill>
              </a:rPr>
              <a:t>Criminelen</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om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activiteiten</a:t>
            </a:r>
            <a:r>
              <a:rPr lang="en-US" sz="1000" dirty="0">
                <a:solidFill>
                  <a:schemeClr val="tx1">
                    <a:lumMod val="50000"/>
                    <a:lumOff val="50000"/>
                  </a:schemeClr>
                </a:solidFill>
              </a:rPr>
              <a:t> </a:t>
            </a:r>
            <a:r>
              <a:rPr lang="en-US" sz="1000" dirty="0" err="1">
                <a:solidFill>
                  <a:schemeClr val="tx1">
                    <a:lumMod val="50000"/>
                    <a:lumOff val="50000"/>
                  </a:schemeClr>
                </a:solidFill>
              </a:rPr>
              <a:t>uit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oefenen</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tast</a:t>
            </a:r>
            <a:r>
              <a:rPr lang="en-US" sz="1000" dirty="0">
                <a:solidFill>
                  <a:schemeClr val="tx1">
                    <a:lumMod val="50000"/>
                    <a:lumOff val="50000"/>
                  </a:schemeClr>
                </a:solidFill>
              </a:rPr>
              <a:t> de </a:t>
            </a:r>
            <a:r>
              <a:rPr lang="en-US" sz="1000" dirty="0" err="1">
                <a:solidFill>
                  <a:schemeClr val="tx1">
                    <a:lumMod val="50000"/>
                    <a:lumOff val="50000"/>
                  </a:schemeClr>
                </a:solidFill>
              </a:rPr>
              <a:t>integriteit</a:t>
            </a:r>
            <a:r>
              <a:rPr lang="en-US" sz="1000" dirty="0">
                <a:solidFill>
                  <a:schemeClr val="tx1">
                    <a:lumMod val="50000"/>
                    <a:lumOff val="50000"/>
                  </a:schemeClr>
                </a:solidFill>
              </a:rPr>
              <a:t> en </a:t>
            </a:r>
            <a:r>
              <a:rPr lang="en-US" sz="1000" dirty="0" err="1">
                <a:solidFill>
                  <a:schemeClr val="tx1">
                    <a:lumMod val="50000"/>
                    <a:lumOff val="50000"/>
                  </a:schemeClr>
                </a:solidFill>
              </a:rPr>
              <a:t>rechtsorde</a:t>
            </a:r>
            <a:r>
              <a:rPr lang="en-US" sz="1000" dirty="0">
                <a:solidFill>
                  <a:schemeClr val="tx1">
                    <a:lumMod val="50000"/>
                    <a:lumOff val="50000"/>
                  </a:schemeClr>
                </a:solidFill>
              </a:rPr>
              <a:t> van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26" name="Down Arrow 33"/>
          <p:cNvSpPr>
            <a:spLocks noChangeAspect="1"/>
          </p:cNvSpPr>
          <p:nvPr/>
        </p:nvSpPr>
        <p:spPr>
          <a:xfrm>
            <a:off x="139958" y="3954318"/>
            <a:ext cx="878362" cy="78340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39"/>
          <p:cNvSpPr txBox="1"/>
          <p:nvPr/>
        </p:nvSpPr>
        <p:spPr>
          <a:xfrm>
            <a:off x="116745" y="4101111"/>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29" name="Footer Text"/>
          <p:cNvSpPr txBox="1"/>
          <p:nvPr/>
        </p:nvSpPr>
        <p:spPr>
          <a:xfrm>
            <a:off x="1106260" y="3999048"/>
            <a:ext cx="8046559" cy="1077218"/>
          </a:xfrm>
          <a:prstGeom prst="rect">
            <a:avLst/>
          </a:prstGeom>
          <a:noFill/>
        </p:spPr>
        <p:txBody>
          <a:bodyPr wrap="square" lIns="0" tIns="0" rIns="0" bIns="0" rtlCol="0">
            <a:spAutoFit/>
          </a:bodyPr>
          <a:lstStyle/>
          <a:p>
            <a:r>
              <a:rPr lang="en-US" sz="1000" dirty="0">
                <a:solidFill>
                  <a:schemeClr val="tx1">
                    <a:lumMod val="50000"/>
                    <a:lumOff val="50000"/>
                  </a:schemeClr>
                </a:solidFill>
              </a:rPr>
              <a:t>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we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integraal</a:t>
            </a:r>
            <a:r>
              <a:rPr lang="en-US" sz="1000" dirty="0">
                <a:solidFill>
                  <a:schemeClr val="tx1">
                    <a:lumMod val="50000"/>
                    <a:lumOff val="50000"/>
                  </a:schemeClr>
                </a:solidFill>
              </a:rPr>
              <a:t> </a:t>
            </a:r>
            <a:r>
              <a:rPr lang="en-US" sz="1000" dirty="0" err="1">
                <a:solidFill>
                  <a:schemeClr val="tx1">
                    <a:lumMod val="50000"/>
                    <a:lumOff val="50000"/>
                  </a:schemeClr>
                </a:solidFill>
              </a:rPr>
              <a:t>samen</a:t>
            </a:r>
            <a:r>
              <a:rPr lang="en-US" sz="1000" dirty="0">
                <a:solidFill>
                  <a:schemeClr val="tx1">
                    <a:lumMod val="50000"/>
                    <a:lumOff val="50000"/>
                  </a:schemeClr>
                </a:solidFill>
              </a:rPr>
              <a:t> met partners </a:t>
            </a:r>
            <a:r>
              <a:rPr lang="en-US" sz="1000" dirty="0" err="1">
                <a:solidFill>
                  <a:schemeClr val="tx1">
                    <a:lumMod val="50000"/>
                    <a:lumOff val="50000"/>
                  </a:schemeClr>
                </a:solidFill>
              </a:rPr>
              <a:t>als</a:t>
            </a:r>
            <a:r>
              <a:rPr lang="en-US" sz="1000" dirty="0">
                <a:solidFill>
                  <a:schemeClr val="tx1">
                    <a:lumMod val="50000"/>
                    <a:lumOff val="50000"/>
                  </a:schemeClr>
                </a:solidFill>
              </a:rPr>
              <a:t> het RIEC,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belastingdienst</a:t>
            </a:r>
            <a:r>
              <a:rPr lang="en-US" sz="1000" dirty="0">
                <a:solidFill>
                  <a:schemeClr val="tx1">
                    <a:lumMod val="50000"/>
                    <a:lumOff val="50000"/>
                  </a:schemeClr>
                </a:solidFill>
              </a:rPr>
              <a:t> en OM. 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is </a:t>
            </a:r>
            <a:r>
              <a:rPr lang="en-US" sz="1000" dirty="0" err="1">
                <a:solidFill>
                  <a:schemeClr val="tx1">
                    <a:lumMod val="50000"/>
                    <a:lumOff val="50000"/>
                  </a:schemeClr>
                </a:solidFill>
              </a:rPr>
              <a:t>vooral</a:t>
            </a:r>
            <a:r>
              <a:rPr lang="en-US" sz="1000" dirty="0">
                <a:solidFill>
                  <a:schemeClr val="tx1">
                    <a:lumMod val="50000"/>
                    <a:lumOff val="50000"/>
                  </a:schemeClr>
                </a:solidFill>
              </a:rPr>
              <a:t> </a:t>
            </a:r>
            <a:r>
              <a:rPr lang="en-US" sz="1000" dirty="0" err="1">
                <a:solidFill>
                  <a:schemeClr val="tx1">
                    <a:lumMod val="50000"/>
                    <a:lumOff val="50000"/>
                  </a:schemeClr>
                </a:solidFill>
              </a:rPr>
              <a:t>geïnvesteerd</a:t>
            </a:r>
            <a:r>
              <a:rPr lang="en-US" sz="1000" dirty="0">
                <a:solidFill>
                  <a:schemeClr val="tx1">
                    <a:lumMod val="50000"/>
                    <a:lumOff val="50000"/>
                  </a:schemeClr>
                </a:solidFill>
              </a:rPr>
              <a:t> in het </a:t>
            </a:r>
            <a:r>
              <a:rPr lang="en-US" sz="1000" dirty="0" err="1">
                <a:solidFill>
                  <a:schemeClr val="tx1">
                    <a:lumMod val="50000"/>
                    <a:lumOff val="50000"/>
                  </a:schemeClr>
                </a:solidFill>
              </a:rPr>
              <a:t>creëren</a:t>
            </a:r>
            <a:r>
              <a:rPr lang="en-US" sz="1000" dirty="0">
                <a:solidFill>
                  <a:schemeClr val="tx1">
                    <a:lumMod val="50000"/>
                    <a:lumOff val="50000"/>
                  </a:schemeClr>
                </a:solidFill>
              </a:rPr>
              <a:t> van </a:t>
            </a:r>
            <a:r>
              <a:rPr lang="en-US" sz="1000" dirty="0" err="1">
                <a:solidFill>
                  <a:schemeClr val="tx1">
                    <a:lumMod val="50000"/>
                    <a:lumOff val="50000"/>
                  </a:schemeClr>
                </a:solidFill>
              </a:rPr>
              <a:t>bewustwording</a:t>
            </a:r>
            <a:r>
              <a:rPr lang="en-US" sz="1000" dirty="0">
                <a:solidFill>
                  <a:schemeClr val="tx1">
                    <a:lumMod val="50000"/>
                    <a:lumOff val="50000"/>
                  </a:schemeClr>
                </a:solidFill>
              </a:rPr>
              <a:t> en het </a:t>
            </a:r>
            <a:r>
              <a:rPr lang="en-US" sz="1000" dirty="0" err="1">
                <a:solidFill>
                  <a:schemeClr val="tx1">
                    <a:lumMod val="50000"/>
                    <a:lumOff val="50000"/>
                  </a:schemeClr>
                </a:solidFill>
              </a:rPr>
              <a:t>leren</a:t>
            </a:r>
            <a:r>
              <a:rPr lang="en-US" sz="1000" dirty="0">
                <a:solidFill>
                  <a:schemeClr val="tx1">
                    <a:lumMod val="50000"/>
                    <a:lumOff val="50000"/>
                  </a:schemeClr>
                </a:solidFill>
              </a:rPr>
              <a:t> </a:t>
            </a:r>
            <a:r>
              <a:rPr lang="en-US" sz="1000" dirty="0" err="1">
                <a:solidFill>
                  <a:schemeClr val="tx1">
                    <a:lumMod val="50000"/>
                    <a:lumOff val="50000"/>
                  </a:schemeClr>
                </a:solidFill>
              </a:rPr>
              <a:t>herkennen</a:t>
            </a:r>
            <a:r>
              <a:rPr lang="en-US" sz="1000" dirty="0">
                <a:solidFill>
                  <a:schemeClr val="tx1">
                    <a:lumMod val="50000"/>
                    <a:lumOff val="50000"/>
                  </a:schemeClr>
                </a:solidFill>
              </a:rPr>
              <a:t> van </a:t>
            </a:r>
            <a:r>
              <a:rPr lang="en-US" sz="1000" dirty="0" err="1">
                <a:solidFill>
                  <a:schemeClr val="tx1">
                    <a:lumMod val="50000"/>
                    <a:lumOff val="50000"/>
                  </a:schemeClr>
                </a:solidFill>
              </a:rPr>
              <a:t>signalen</a:t>
            </a:r>
            <a:r>
              <a:rPr lang="en-US" sz="1000" dirty="0">
                <a:solidFill>
                  <a:schemeClr val="tx1">
                    <a:lumMod val="50000"/>
                    <a:lumOff val="50000"/>
                  </a:schemeClr>
                </a:solidFill>
              </a:rPr>
              <a:t>. </a:t>
            </a:r>
            <a:r>
              <a:rPr lang="en-US" sz="1000" dirty="0" err="1">
                <a:solidFill>
                  <a:schemeClr val="tx1">
                    <a:lumMod val="50000"/>
                    <a:lumOff val="50000"/>
                  </a:schemeClr>
                </a:solidFill>
              </a:rPr>
              <a:t>Vanuit</a:t>
            </a:r>
            <a:r>
              <a:rPr lang="en-US" sz="1000" dirty="0">
                <a:solidFill>
                  <a:schemeClr val="tx1">
                    <a:lumMod val="50000"/>
                    <a:lumOff val="50000"/>
                  </a:schemeClr>
                </a:solidFill>
              </a:rPr>
              <a:t> </a:t>
            </a:r>
            <a:r>
              <a:rPr lang="en-US" sz="1000" dirty="0" err="1">
                <a:solidFill>
                  <a:schemeClr val="tx1">
                    <a:lumMod val="50000"/>
                    <a:lumOff val="50000"/>
                  </a:schemeClr>
                </a:solidFill>
              </a:rPr>
              <a:t>beleidsmatig</a:t>
            </a:r>
            <a:r>
              <a:rPr lang="en-US" sz="1000" dirty="0">
                <a:solidFill>
                  <a:schemeClr val="tx1">
                    <a:lumMod val="50000"/>
                    <a:lumOff val="50000"/>
                  </a:schemeClr>
                </a:solidFill>
              </a:rPr>
              <a:t> </a:t>
            </a:r>
            <a:r>
              <a:rPr lang="en-US" sz="1000" dirty="0" err="1">
                <a:solidFill>
                  <a:schemeClr val="tx1">
                    <a:lumMod val="50000"/>
                    <a:lumOff val="50000"/>
                  </a:schemeClr>
                </a:solidFill>
              </a:rPr>
              <a:t>oogpunt</a:t>
            </a:r>
            <a:r>
              <a:rPr lang="en-US" sz="1000" dirty="0">
                <a:solidFill>
                  <a:schemeClr val="tx1">
                    <a:lumMod val="50000"/>
                    <a:lumOff val="50000"/>
                  </a:schemeClr>
                </a:solidFill>
              </a:rPr>
              <a:t> is het motto ‘de </a:t>
            </a:r>
            <a:r>
              <a:rPr lang="en-US" sz="1000" dirty="0" err="1">
                <a:solidFill>
                  <a:schemeClr val="tx1">
                    <a:lumMod val="50000"/>
                    <a:lumOff val="50000"/>
                  </a:schemeClr>
                </a:solidFill>
              </a:rPr>
              <a:t>dijken</a:t>
            </a:r>
            <a:r>
              <a:rPr lang="en-US" sz="1000" dirty="0">
                <a:solidFill>
                  <a:schemeClr val="tx1">
                    <a:lumMod val="50000"/>
                    <a:lumOff val="50000"/>
                  </a:schemeClr>
                </a:solidFill>
              </a:rPr>
              <a:t> even </a:t>
            </a:r>
            <a:r>
              <a:rPr lang="en-US" sz="1000" dirty="0" err="1">
                <a:solidFill>
                  <a:schemeClr val="tx1">
                    <a:lumMod val="50000"/>
                    <a:lumOff val="50000"/>
                  </a:schemeClr>
                </a:solidFill>
              </a:rPr>
              <a:t>hoog</a:t>
            </a:r>
            <a:r>
              <a:rPr lang="en-US" sz="1000" dirty="0">
                <a:solidFill>
                  <a:schemeClr val="tx1">
                    <a:lumMod val="50000"/>
                    <a:lumOff val="50000"/>
                  </a:schemeClr>
                </a:solidFill>
              </a:rPr>
              <a:t>’ </a:t>
            </a:r>
            <a:r>
              <a:rPr lang="en-US" sz="1000" dirty="0" err="1">
                <a:solidFill>
                  <a:schemeClr val="tx1">
                    <a:lumMod val="50000"/>
                    <a:lumOff val="50000"/>
                  </a:schemeClr>
                </a:solidFill>
              </a:rPr>
              <a:t>leidend</a:t>
            </a:r>
            <a:r>
              <a:rPr lang="en-US" sz="1000" dirty="0">
                <a:solidFill>
                  <a:schemeClr val="tx1">
                    <a:lumMod val="50000"/>
                    <a:lumOff val="50000"/>
                  </a:schemeClr>
                </a:solidFill>
              </a:rPr>
              <a:t> </a:t>
            </a:r>
            <a:r>
              <a:rPr lang="en-US" sz="1000" dirty="0" err="1">
                <a:solidFill>
                  <a:schemeClr val="tx1">
                    <a:lumMod val="50000"/>
                    <a:lumOff val="50000"/>
                  </a:schemeClr>
                </a:solidFill>
              </a:rPr>
              <a:t>geweest</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uniformeren</a:t>
            </a:r>
            <a:r>
              <a:rPr lang="en-US" sz="1000" dirty="0">
                <a:solidFill>
                  <a:schemeClr val="tx1">
                    <a:lumMod val="50000"/>
                    <a:lumOff val="50000"/>
                  </a:schemeClr>
                </a:solidFill>
              </a:rPr>
              <a:t> van het Damocles -  en BIBOB-</a:t>
            </a:r>
            <a:r>
              <a:rPr lang="en-US" sz="1000" dirty="0" err="1">
                <a:solidFill>
                  <a:schemeClr val="tx1">
                    <a:lumMod val="50000"/>
                    <a:lumOff val="50000"/>
                  </a:schemeClr>
                </a:solidFill>
              </a:rPr>
              <a:t>beleid</a:t>
            </a:r>
            <a:r>
              <a:rPr lang="en-US" sz="1000" dirty="0">
                <a:solidFill>
                  <a:schemeClr val="tx1">
                    <a:lumMod val="50000"/>
                    <a:lumOff val="50000"/>
                  </a:schemeClr>
                </a:solidFill>
              </a:rPr>
              <a:t>  . </a:t>
            </a:r>
            <a:r>
              <a:rPr lang="en-US" sz="1000" dirty="0" err="1">
                <a:solidFill>
                  <a:schemeClr val="tx1">
                    <a:lumMod val="50000"/>
                    <a:lumOff val="50000"/>
                  </a:schemeClr>
                </a:solidFill>
              </a:rPr>
              <a:t>Kenmerkend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is het </a:t>
            </a:r>
            <a:r>
              <a:rPr lang="en-US" sz="1000" dirty="0" err="1">
                <a:solidFill>
                  <a:schemeClr val="tx1">
                    <a:lumMod val="50000"/>
                    <a:lumOff val="50000"/>
                  </a:schemeClr>
                </a:solidFill>
              </a:rPr>
              <a:t>uitgestrekte</a:t>
            </a:r>
            <a:r>
              <a:rPr lang="en-US" sz="1000" dirty="0">
                <a:solidFill>
                  <a:schemeClr val="tx1">
                    <a:lumMod val="50000"/>
                    <a:lumOff val="50000"/>
                  </a:schemeClr>
                </a:solidFill>
              </a:rPr>
              <a:t> </a:t>
            </a:r>
            <a:r>
              <a:rPr lang="en-US" sz="1000" dirty="0" err="1">
                <a:solidFill>
                  <a:schemeClr val="tx1">
                    <a:lumMod val="50000"/>
                    <a:lumOff val="50000"/>
                  </a:schemeClr>
                </a:solidFill>
              </a:rPr>
              <a:t>buitengebied</a:t>
            </a:r>
            <a:r>
              <a:rPr lang="en-US" sz="1000" dirty="0">
                <a:solidFill>
                  <a:schemeClr val="tx1">
                    <a:lumMod val="50000"/>
                    <a:lumOff val="50000"/>
                  </a:schemeClr>
                </a:solidFill>
              </a:rPr>
              <a:t> en het </a:t>
            </a:r>
            <a:r>
              <a:rPr lang="en-US" sz="1000" dirty="0" err="1">
                <a:solidFill>
                  <a:schemeClr val="tx1">
                    <a:lumMod val="50000"/>
                    <a:lumOff val="50000"/>
                  </a:schemeClr>
                </a:solidFill>
              </a:rPr>
              <a:t>relatief</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vrijplaatsen</a:t>
            </a:r>
            <a:r>
              <a:rPr lang="en-US" sz="1000" dirty="0">
                <a:solidFill>
                  <a:schemeClr val="tx1">
                    <a:lumMod val="50000"/>
                    <a:lumOff val="50000"/>
                  </a:schemeClr>
                </a:solidFill>
              </a:rPr>
              <a:t>’: </a:t>
            </a:r>
            <a:r>
              <a:rPr lang="en-US" sz="1000" dirty="0" err="1">
                <a:solidFill>
                  <a:schemeClr val="tx1">
                    <a:lumMod val="50000"/>
                    <a:lumOff val="50000"/>
                  </a:schemeClr>
                </a:solidFill>
              </a:rPr>
              <a:t>veelal</a:t>
            </a:r>
            <a:r>
              <a:rPr lang="en-US" sz="1000" dirty="0">
                <a:solidFill>
                  <a:schemeClr val="tx1">
                    <a:lumMod val="50000"/>
                    <a:lumOff val="50000"/>
                  </a:schemeClr>
                </a:solidFill>
              </a:rPr>
              <a:t> </a:t>
            </a:r>
            <a:r>
              <a:rPr lang="en-US" sz="1000" dirty="0" err="1">
                <a:solidFill>
                  <a:schemeClr val="tx1">
                    <a:lumMod val="50000"/>
                    <a:lumOff val="50000"/>
                  </a:schemeClr>
                </a:solidFill>
              </a:rPr>
              <a:t>woonwagencentra</a:t>
            </a:r>
            <a:r>
              <a:rPr lang="en-US" sz="1000" dirty="0">
                <a:solidFill>
                  <a:schemeClr val="tx1">
                    <a:lumMod val="50000"/>
                    <a:lumOff val="50000"/>
                  </a:schemeClr>
                </a:solidFill>
              </a:rPr>
              <a:t> en </a:t>
            </a:r>
            <a:r>
              <a:rPr lang="en-US" sz="1000" dirty="0" err="1">
                <a:solidFill>
                  <a:schemeClr val="tx1">
                    <a:lumMod val="50000"/>
                    <a:lumOff val="50000"/>
                  </a:schemeClr>
                </a:solidFill>
              </a:rPr>
              <a:t>recreatieparken</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de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gevallen</a:t>
            </a:r>
            <a:r>
              <a:rPr lang="en-US" sz="1000" dirty="0">
                <a:solidFill>
                  <a:schemeClr val="tx1">
                    <a:lumMod val="50000"/>
                    <a:lumOff val="50000"/>
                  </a:schemeClr>
                </a:solidFill>
              </a:rPr>
              <a:t> de </a:t>
            </a:r>
            <a:r>
              <a:rPr lang="en-US" sz="1000" dirty="0" err="1">
                <a:solidFill>
                  <a:schemeClr val="tx1">
                    <a:lumMod val="50000"/>
                    <a:lumOff val="50000"/>
                  </a:schemeClr>
                </a:solidFill>
              </a:rPr>
              <a:t>dienst</a:t>
            </a:r>
            <a:r>
              <a:rPr lang="en-US" sz="1000" dirty="0">
                <a:solidFill>
                  <a:schemeClr val="tx1">
                    <a:lumMod val="50000"/>
                    <a:lumOff val="50000"/>
                  </a:schemeClr>
                </a:solidFill>
              </a:rPr>
              <a:t> </a:t>
            </a:r>
            <a:r>
              <a:rPr lang="en-US" sz="1000" dirty="0" err="1">
                <a:solidFill>
                  <a:schemeClr val="tx1">
                    <a:lumMod val="50000"/>
                    <a:lumOff val="50000"/>
                  </a:schemeClr>
                </a:solidFill>
              </a:rPr>
              <a:t>uitmaakt</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de focus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deel</a:t>
            </a:r>
            <a:r>
              <a:rPr lang="en-US" sz="1000" dirty="0">
                <a:solidFill>
                  <a:schemeClr val="tx1">
                    <a:lumMod val="50000"/>
                    <a:lumOff val="50000"/>
                  </a:schemeClr>
                </a:solidFill>
              </a:rPr>
              <a:t> </a:t>
            </a:r>
            <a:r>
              <a:rPr lang="en-US" sz="1000" dirty="0" err="1">
                <a:solidFill>
                  <a:schemeClr val="tx1">
                    <a:lumMod val="50000"/>
                    <a:lumOff val="50000"/>
                  </a:schemeClr>
                </a:solidFill>
              </a:rPr>
              <a:t>gelegen</a:t>
            </a:r>
            <a:r>
              <a:rPr lang="en-US" sz="1000" dirty="0">
                <a:solidFill>
                  <a:schemeClr val="tx1">
                    <a:lumMod val="50000"/>
                    <a:lumOff val="50000"/>
                  </a:schemeClr>
                </a:solidFill>
              </a:rPr>
              <a:t> op het </a:t>
            </a:r>
            <a:r>
              <a:rPr lang="en-US" sz="1000" dirty="0" err="1">
                <a:solidFill>
                  <a:schemeClr val="tx1">
                    <a:lumMod val="50000"/>
                    <a:lumOff val="50000"/>
                  </a:schemeClr>
                </a:solidFill>
              </a:rPr>
              <a:t>tegengaan</a:t>
            </a:r>
            <a:r>
              <a:rPr lang="en-US" sz="1000" dirty="0">
                <a:solidFill>
                  <a:schemeClr val="tx1">
                    <a:lumMod val="50000"/>
                    <a:lumOff val="50000"/>
                  </a:schemeClr>
                </a:solidFill>
              </a:rPr>
              <a:t> van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afkomstig</a:t>
            </a:r>
            <a:r>
              <a:rPr lang="en-US" sz="1000" dirty="0">
                <a:solidFill>
                  <a:schemeClr val="tx1">
                    <a:lumMod val="50000"/>
                    <a:lumOff val="50000"/>
                  </a:schemeClr>
                </a:solidFill>
              </a:rPr>
              <a:t> van en </a:t>
            </a:r>
            <a:r>
              <a:rPr lang="en-US" sz="1000" dirty="0" err="1">
                <a:solidFill>
                  <a:schemeClr val="tx1">
                    <a:lumMod val="50000"/>
                    <a:lumOff val="50000"/>
                  </a:schemeClr>
                </a:solidFill>
              </a:rPr>
              <a:t>gepleegd</a:t>
            </a:r>
            <a:r>
              <a:rPr lang="en-US" sz="1000" dirty="0">
                <a:solidFill>
                  <a:schemeClr val="tx1">
                    <a:lumMod val="50000"/>
                    <a:lumOff val="50000"/>
                  </a:schemeClr>
                </a:solidFill>
              </a:rPr>
              <a:t> door </a:t>
            </a:r>
            <a:r>
              <a:rPr lang="en-US" sz="1000" dirty="0" err="1">
                <a:solidFill>
                  <a:schemeClr val="tx1">
                    <a:lumMod val="50000"/>
                    <a:lumOff val="50000"/>
                  </a:schemeClr>
                </a:solidFill>
              </a:rPr>
              <a:t>bewoners</a:t>
            </a:r>
            <a:r>
              <a:rPr lang="en-US" sz="1000" dirty="0">
                <a:solidFill>
                  <a:schemeClr val="tx1">
                    <a:lumMod val="50000"/>
                    <a:lumOff val="50000"/>
                  </a:schemeClr>
                </a:solidFill>
              </a:rPr>
              <a:t> van </a:t>
            </a:r>
            <a:r>
              <a:rPr lang="en-US" sz="1000" dirty="0" err="1">
                <a:solidFill>
                  <a:schemeClr val="tx1">
                    <a:lumMod val="50000"/>
                    <a:lumOff val="50000"/>
                  </a:schemeClr>
                </a:solidFill>
              </a:rPr>
              <a:t>dergelijke</a:t>
            </a:r>
            <a:r>
              <a:rPr lang="en-US" sz="1000" dirty="0">
                <a:solidFill>
                  <a:schemeClr val="tx1">
                    <a:lumMod val="50000"/>
                    <a:lumOff val="50000"/>
                  </a:schemeClr>
                </a:solidFill>
              </a:rPr>
              <a:t> </a:t>
            </a:r>
            <a:r>
              <a:rPr lang="en-US" sz="1000" dirty="0" err="1">
                <a:solidFill>
                  <a:schemeClr val="tx1">
                    <a:lumMod val="50000"/>
                    <a:lumOff val="50000"/>
                  </a:schemeClr>
                </a:solidFill>
              </a:rPr>
              <a:t>locaties</a:t>
            </a:r>
            <a:r>
              <a:rPr lang="en-US" sz="1000" dirty="0">
                <a:solidFill>
                  <a:schemeClr val="tx1">
                    <a:lumMod val="50000"/>
                    <a:lumOff val="50000"/>
                  </a:schemeClr>
                </a:solidFill>
              </a:rPr>
              <a:t> en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signalen</a:t>
            </a:r>
            <a:r>
              <a:rPr lang="en-US" sz="1000" dirty="0">
                <a:solidFill>
                  <a:schemeClr val="tx1">
                    <a:lumMod val="50000"/>
                    <a:lumOff val="50000"/>
                  </a:schemeClr>
                </a:solidFill>
              </a:rPr>
              <a:t> </a:t>
            </a:r>
            <a:r>
              <a:rPr lang="en-US" sz="1000" dirty="0" err="1">
                <a:solidFill>
                  <a:schemeClr val="tx1">
                    <a:lumMod val="50000"/>
                    <a:lumOff val="50000"/>
                  </a:schemeClr>
                </a:solidFill>
              </a:rPr>
              <a:t>omtrent</a:t>
            </a:r>
            <a:r>
              <a:rPr lang="en-US" sz="1000" dirty="0">
                <a:solidFill>
                  <a:schemeClr val="tx1">
                    <a:lumMod val="50000"/>
                    <a:lumOff val="50000"/>
                  </a:schemeClr>
                </a:solidFill>
              </a:rPr>
              <a:t> </a:t>
            </a:r>
            <a:r>
              <a:rPr lang="en-US" sz="1000" dirty="0" err="1">
                <a:solidFill>
                  <a:schemeClr val="tx1">
                    <a:lumMod val="50000"/>
                    <a:lumOff val="50000"/>
                  </a:schemeClr>
                </a:solidFill>
              </a:rPr>
              <a:t>hennepteelt</a:t>
            </a:r>
            <a:r>
              <a:rPr lang="en-US" sz="1000" dirty="0">
                <a:solidFill>
                  <a:schemeClr val="tx1">
                    <a:lumMod val="50000"/>
                    <a:lumOff val="50000"/>
                  </a:schemeClr>
                </a:solidFill>
              </a:rPr>
              <a:t>, </a:t>
            </a:r>
            <a:r>
              <a:rPr lang="en-US" sz="1000" dirty="0" err="1">
                <a:solidFill>
                  <a:schemeClr val="tx1">
                    <a:lumMod val="50000"/>
                    <a:lumOff val="50000"/>
                  </a:schemeClr>
                </a:solidFill>
              </a:rPr>
              <a:t>drugsproductie</a:t>
            </a:r>
            <a:r>
              <a:rPr lang="en-US" sz="1000" dirty="0">
                <a:solidFill>
                  <a:schemeClr val="tx1">
                    <a:lumMod val="50000"/>
                    <a:lumOff val="50000"/>
                  </a:schemeClr>
                </a:solidFill>
              </a:rPr>
              <a:t>, </a:t>
            </a:r>
            <a:r>
              <a:rPr lang="en-US" sz="1000" dirty="0" err="1">
                <a:solidFill>
                  <a:schemeClr val="tx1">
                    <a:lumMod val="50000"/>
                    <a:lumOff val="50000"/>
                  </a:schemeClr>
                </a:solidFill>
              </a:rPr>
              <a:t>witwassen</a:t>
            </a:r>
            <a:r>
              <a:rPr lang="en-US" sz="1000" dirty="0">
                <a:solidFill>
                  <a:schemeClr val="tx1">
                    <a:lumMod val="50000"/>
                    <a:lumOff val="50000"/>
                  </a:schemeClr>
                </a:solidFill>
              </a:rPr>
              <a:t> en </a:t>
            </a:r>
            <a:r>
              <a:rPr lang="en-US" sz="1000" dirty="0" err="1">
                <a:solidFill>
                  <a:schemeClr val="tx1">
                    <a:lumMod val="50000"/>
                    <a:lumOff val="50000"/>
                  </a:schemeClr>
                </a:solidFill>
              </a:rPr>
              <a:t>mensenhandel</a:t>
            </a:r>
            <a:r>
              <a:rPr lang="en-US" sz="1000" dirty="0">
                <a:solidFill>
                  <a:schemeClr val="tx1">
                    <a:lumMod val="50000"/>
                    <a:lumOff val="50000"/>
                  </a:schemeClr>
                </a:solidFill>
              </a:rPr>
              <a:t>.</a:t>
            </a:r>
          </a:p>
        </p:txBody>
      </p:sp>
      <p:cxnSp>
        <p:nvCxnSpPr>
          <p:cNvPr id="14" name="Straight Line buttom">
            <a:extLst>
              <a:ext uri="{FF2B5EF4-FFF2-40B4-BE49-F238E27FC236}">
                <a16:creationId xmlns:a16="http://schemas.microsoft.com/office/drawing/2014/main" id="{E04F8E6C-B5D0-F749-9DB6-BC440A23F36B}"/>
              </a:ext>
            </a:extLst>
          </p:cNvPr>
          <p:cNvCxnSpPr/>
          <p:nvPr/>
        </p:nvCxnSpPr>
        <p:spPr>
          <a:xfrm>
            <a:off x="1106260" y="283732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Line buttom">
            <a:extLst>
              <a:ext uri="{FF2B5EF4-FFF2-40B4-BE49-F238E27FC236}">
                <a16:creationId xmlns:a16="http://schemas.microsoft.com/office/drawing/2014/main" id="{4B65FE89-F7B3-D84E-874F-81D55C4F26B7}"/>
              </a:ext>
            </a:extLst>
          </p:cNvPr>
          <p:cNvCxnSpPr/>
          <p:nvPr/>
        </p:nvCxnSpPr>
        <p:spPr>
          <a:xfrm>
            <a:off x="1106260" y="395431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7229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(5)</a:t>
            </a:r>
          </a:p>
        </p:txBody>
      </p:sp>
      <p:sp>
        <p:nvSpPr>
          <p:cNvPr id="18" name="Down Arrow 33"/>
          <p:cNvSpPr>
            <a:spLocks noChangeAspect="1"/>
          </p:cNvSpPr>
          <p:nvPr/>
        </p:nvSpPr>
        <p:spPr>
          <a:xfrm>
            <a:off x="139659" y="670719"/>
            <a:ext cx="878362" cy="73867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16745" y="811275"/>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1707645"/>
            <a:ext cx="878362" cy="853885"/>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1822859"/>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3" name="Footer Text"/>
          <p:cNvSpPr txBox="1"/>
          <p:nvPr/>
        </p:nvSpPr>
        <p:spPr>
          <a:xfrm>
            <a:off x="1120963" y="670719"/>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ambitie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is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professionaliseringsslag</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brengen</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en </a:t>
            </a:r>
            <a:r>
              <a:rPr lang="en-US" sz="1000" dirty="0" err="1">
                <a:solidFill>
                  <a:schemeClr val="tx1">
                    <a:lumMod val="50000"/>
                    <a:lumOff val="50000"/>
                  </a:schemeClr>
                </a:solidFill>
              </a:rPr>
              <a:t>bestuursrechtelijke</a:t>
            </a:r>
            <a:r>
              <a:rPr lang="en-US" sz="1000" dirty="0">
                <a:solidFill>
                  <a:schemeClr val="tx1">
                    <a:lumMod val="50000"/>
                    <a:lumOff val="50000"/>
                  </a:schemeClr>
                </a:solidFill>
              </a:rPr>
              <a:t> </a:t>
            </a:r>
            <a:r>
              <a:rPr lang="en-US" sz="1000" dirty="0" err="1">
                <a:solidFill>
                  <a:schemeClr val="tx1">
                    <a:lumMod val="50000"/>
                    <a:lumOff val="50000"/>
                  </a:schemeClr>
                </a:solidFill>
              </a:rPr>
              <a:t>handhaving</a:t>
            </a:r>
            <a:r>
              <a:rPr lang="en-US" sz="1000" dirty="0">
                <a:solidFill>
                  <a:schemeClr val="tx1">
                    <a:lumMod val="50000"/>
                    <a:lumOff val="50000"/>
                  </a:schemeClr>
                </a:solidFill>
              </a:rPr>
              <a:t>. </a:t>
            </a:r>
            <a:r>
              <a:rPr lang="en-US" sz="1000" dirty="0" err="1">
                <a:solidFill>
                  <a:schemeClr val="tx1">
                    <a:lumMod val="50000"/>
                    <a:lumOff val="50000"/>
                  </a:schemeClr>
                </a:solidFill>
              </a:rPr>
              <a:t>Hiertoe</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bestuurlijk</a:t>
            </a:r>
            <a:r>
              <a:rPr lang="en-US" sz="1000" dirty="0">
                <a:solidFill>
                  <a:schemeClr val="tx1">
                    <a:lumMod val="50000"/>
                    <a:lumOff val="50000"/>
                  </a:schemeClr>
                </a:solidFill>
              </a:rPr>
              <a:t> de </a:t>
            </a:r>
            <a:r>
              <a:rPr lang="en-US" sz="1000" dirty="0" err="1">
                <a:solidFill>
                  <a:schemeClr val="tx1">
                    <a:lumMod val="50000"/>
                    <a:lumOff val="50000"/>
                  </a:schemeClr>
                </a:solidFill>
              </a:rPr>
              <a:t>noodzaak</a:t>
            </a:r>
            <a:r>
              <a:rPr lang="en-US" sz="1000" dirty="0">
                <a:solidFill>
                  <a:schemeClr val="tx1">
                    <a:lumMod val="50000"/>
                    <a:lumOff val="50000"/>
                  </a:schemeClr>
                </a:solidFill>
              </a:rPr>
              <a:t> </a:t>
            </a:r>
            <a:r>
              <a:rPr lang="en-US" sz="1000" dirty="0" err="1">
                <a:solidFill>
                  <a:schemeClr val="tx1">
                    <a:lumMod val="50000"/>
                    <a:lumOff val="50000"/>
                  </a:schemeClr>
                </a:solidFill>
              </a:rPr>
              <a:t>onderschreven</a:t>
            </a:r>
            <a:r>
              <a:rPr lang="en-US" sz="1000" dirty="0">
                <a:solidFill>
                  <a:schemeClr val="tx1">
                    <a:lumMod val="50000"/>
                    <a:lumOff val="50000"/>
                  </a:schemeClr>
                </a:solidFill>
              </a:rPr>
              <a:t> om in </a:t>
            </a:r>
            <a:r>
              <a:rPr lang="en-US" sz="1000" dirty="0" err="1">
                <a:solidFill>
                  <a:schemeClr val="tx1">
                    <a:lumMod val="50000"/>
                    <a:lumOff val="50000"/>
                  </a:schemeClr>
                </a:solidFill>
              </a:rPr>
              <a:t>ieder</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basisteamprogrammaleider</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functie</a:t>
            </a:r>
            <a:r>
              <a:rPr lang="en-US" sz="1000" dirty="0">
                <a:solidFill>
                  <a:schemeClr val="tx1">
                    <a:lumMod val="50000"/>
                    <a:lumOff val="50000"/>
                  </a:schemeClr>
                </a:solidFill>
              </a:rPr>
              <a:t> is tot 2018 door twee </a:t>
            </a:r>
            <a:r>
              <a:rPr lang="en-US" sz="1000" dirty="0" err="1">
                <a:solidFill>
                  <a:schemeClr val="tx1">
                    <a:lumMod val="50000"/>
                    <a:lumOff val="50000"/>
                  </a:schemeClr>
                </a:solidFill>
              </a:rPr>
              <a:t>gemeenten</a:t>
            </a:r>
            <a:r>
              <a:rPr lang="en-US" sz="1000" dirty="0">
                <a:solidFill>
                  <a:schemeClr val="tx1">
                    <a:lumMod val="50000"/>
                    <a:lumOff val="50000"/>
                  </a:schemeClr>
                </a:solidFill>
              </a:rPr>
              <a:t> in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met </a:t>
            </a:r>
            <a:r>
              <a:rPr lang="en-US" sz="1000" dirty="0" err="1">
                <a:solidFill>
                  <a:schemeClr val="tx1">
                    <a:lumMod val="50000"/>
                    <a:lumOff val="50000"/>
                  </a:schemeClr>
                </a:solidFill>
              </a:rPr>
              <a:t>gesloten</a:t>
            </a:r>
            <a:r>
              <a:rPr lang="en-US" sz="1000" dirty="0">
                <a:solidFill>
                  <a:schemeClr val="tx1">
                    <a:lumMod val="50000"/>
                    <a:lumOff val="50000"/>
                  </a:schemeClr>
                </a:solidFill>
              </a:rPr>
              <a:t> </a:t>
            </a:r>
            <a:r>
              <a:rPr lang="en-US" sz="1000" dirty="0" err="1">
                <a:solidFill>
                  <a:schemeClr val="tx1">
                    <a:lumMod val="50000"/>
                    <a:lumOff val="50000"/>
                  </a:schemeClr>
                </a:solidFill>
              </a:rPr>
              <a:t>beurzen</a:t>
            </a:r>
            <a:r>
              <a:rPr lang="en-US" sz="1000" dirty="0">
                <a:solidFill>
                  <a:schemeClr val="tx1">
                    <a:lumMod val="50000"/>
                    <a:lumOff val="50000"/>
                  </a:schemeClr>
                </a:solidFill>
              </a:rPr>
              <a:t> </a:t>
            </a:r>
            <a:r>
              <a:rPr lang="en-US" sz="1000" dirty="0" err="1">
                <a:solidFill>
                  <a:schemeClr val="tx1">
                    <a:lumMod val="50000"/>
                    <a:lumOff val="50000"/>
                  </a:schemeClr>
                </a:solidFill>
              </a:rPr>
              <a:t>ingevuld</a:t>
            </a:r>
            <a:r>
              <a:rPr lang="en-US" sz="1000" dirty="0">
                <a:solidFill>
                  <a:schemeClr val="tx1">
                    <a:lumMod val="50000"/>
                    <a:lumOff val="50000"/>
                  </a:schemeClr>
                </a:solidFill>
              </a:rPr>
              <a:t>. </a:t>
            </a:r>
            <a:r>
              <a:rPr lang="en-US" sz="1000" dirty="0" err="1">
                <a:solidFill>
                  <a:schemeClr val="tx1">
                    <a:lumMod val="50000"/>
                    <a:lumOff val="50000"/>
                  </a:schemeClr>
                </a:solidFill>
              </a:rPr>
              <a:t>Daarnaast</a:t>
            </a:r>
            <a:r>
              <a:rPr lang="en-US" sz="1000" dirty="0">
                <a:solidFill>
                  <a:schemeClr val="tx1">
                    <a:lumMod val="50000"/>
                    <a:lumOff val="50000"/>
                  </a:schemeClr>
                </a:solidFill>
              </a:rPr>
              <a:t> is de </a:t>
            </a:r>
            <a:r>
              <a:rPr lang="en-US" sz="1000" dirty="0" err="1">
                <a:solidFill>
                  <a:schemeClr val="tx1">
                    <a:lumMod val="50000"/>
                    <a:lumOff val="50000"/>
                  </a:schemeClr>
                </a:solidFill>
              </a:rPr>
              <a:t>intentie</a:t>
            </a:r>
            <a:r>
              <a:rPr lang="en-US" sz="1000" dirty="0">
                <a:solidFill>
                  <a:schemeClr val="tx1">
                    <a:lumMod val="50000"/>
                    <a:lumOff val="50000"/>
                  </a:schemeClr>
                </a:solidFill>
              </a:rPr>
              <a:t> om,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voorbeeld</a:t>
            </a:r>
            <a:r>
              <a:rPr lang="en-US" sz="1000" dirty="0">
                <a:solidFill>
                  <a:schemeClr val="tx1">
                    <a:lumMod val="50000"/>
                    <a:lumOff val="50000"/>
                  </a:schemeClr>
                </a:solidFill>
              </a:rPr>
              <a:t> van het </a:t>
            </a:r>
            <a:r>
              <a:rPr lang="en-US" sz="1000" dirty="0" err="1">
                <a:solidFill>
                  <a:schemeClr val="tx1">
                    <a:lumMod val="50000"/>
                    <a:lumOff val="50000"/>
                  </a:schemeClr>
                </a:solidFill>
              </a:rPr>
              <a:t>Peelland</a:t>
            </a:r>
            <a:r>
              <a:rPr lang="en-US" sz="1000" dirty="0">
                <a:solidFill>
                  <a:schemeClr val="tx1">
                    <a:lumMod val="50000"/>
                    <a:lumOff val="50000"/>
                  </a:schemeClr>
                </a:solidFill>
              </a:rPr>
              <a:t> </a:t>
            </a:r>
            <a:r>
              <a:rPr lang="en-US" sz="1000" dirty="0" err="1">
                <a:solidFill>
                  <a:schemeClr val="tx1">
                    <a:lumMod val="50000"/>
                    <a:lumOff val="50000"/>
                  </a:schemeClr>
                </a:solidFill>
              </a:rPr>
              <a:t>Interventieteam</a:t>
            </a:r>
            <a:r>
              <a:rPr lang="en-US" sz="1000" dirty="0">
                <a:solidFill>
                  <a:schemeClr val="tx1">
                    <a:lumMod val="50000"/>
                    <a:lumOff val="50000"/>
                  </a:schemeClr>
                </a:solidFill>
              </a:rPr>
              <a:t> (PIT), </a:t>
            </a:r>
            <a:r>
              <a:rPr lang="en-US" sz="1000" dirty="0" err="1">
                <a:solidFill>
                  <a:schemeClr val="tx1">
                    <a:lumMod val="50000"/>
                    <a:lumOff val="50000"/>
                  </a:schemeClr>
                </a:solidFill>
              </a:rPr>
              <a:t>binnen</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intensiever</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samenwerken</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handhaving</a:t>
            </a:r>
            <a:r>
              <a:rPr lang="en-US" sz="1000" dirty="0">
                <a:solidFill>
                  <a:schemeClr val="tx1">
                    <a:lumMod val="50000"/>
                    <a:lumOff val="50000"/>
                  </a:schemeClr>
                </a:solidFill>
              </a:rPr>
              <a:t> en </a:t>
            </a:r>
            <a:r>
              <a:rPr lang="en-US" sz="1000" dirty="0" err="1">
                <a:solidFill>
                  <a:schemeClr val="tx1">
                    <a:lumMod val="50000"/>
                    <a:lumOff val="50000"/>
                  </a:schemeClr>
                </a:solidFill>
              </a:rPr>
              <a:t>ketenpartners</a:t>
            </a:r>
            <a:r>
              <a:rPr lang="en-US" sz="1000" dirty="0">
                <a:solidFill>
                  <a:schemeClr val="tx1">
                    <a:lumMod val="50000"/>
                    <a:lumOff val="50000"/>
                  </a:schemeClr>
                </a:solidFill>
              </a:rPr>
              <a:t> om de ‘doe </a:t>
            </a:r>
            <a:r>
              <a:rPr lang="en-US" sz="1000" dirty="0" err="1">
                <a:solidFill>
                  <a:schemeClr val="tx1">
                    <a:lumMod val="50000"/>
                    <a:lumOff val="50000"/>
                  </a:schemeClr>
                </a:solidFill>
              </a:rPr>
              <a:t>kracht</a:t>
            </a:r>
            <a:r>
              <a:rPr lang="en-US" sz="1000" dirty="0">
                <a:solidFill>
                  <a:schemeClr val="tx1">
                    <a:lumMod val="50000"/>
                    <a:lumOff val="50000"/>
                  </a:schemeClr>
                </a:solidFill>
              </a:rPr>
              <a:t>’ die </a:t>
            </a:r>
            <a:r>
              <a:rPr lang="en-US" sz="1000" dirty="0" err="1">
                <a:solidFill>
                  <a:schemeClr val="tx1">
                    <a:lumMod val="50000"/>
                    <a:lumOff val="50000"/>
                  </a:schemeClr>
                </a:solidFill>
              </a:rPr>
              <a:t>uitgaat</a:t>
            </a:r>
            <a:r>
              <a:rPr lang="en-US" sz="1000" dirty="0">
                <a:solidFill>
                  <a:schemeClr val="tx1">
                    <a:lumMod val="50000"/>
                    <a:lumOff val="50000"/>
                  </a:schemeClr>
                </a:solidFill>
              </a:rPr>
              <a:t> van </a:t>
            </a:r>
            <a:r>
              <a:rPr lang="en-US" sz="1000" dirty="0" err="1">
                <a:solidFill>
                  <a:schemeClr val="tx1">
                    <a:lumMod val="50000"/>
                    <a:lumOff val="50000"/>
                  </a:schemeClr>
                </a:solidFill>
              </a:rPr>
              <a:t>bestuursrechtelijke</a:t>
            </a:r>
            <a:r>
              <a:rPr lang="en-US" sz="1000" dirty="0">
                <a:solidFill>
                  <a:schemeClr val="tx1">
                    <a:lumMod val="50000"/>
                    <a:lumOff val="50000"/>
                  </a:schemeClr>
                </a:solidFill>
              </a:rPr>
              <a:t> </a:t>
            </a:r>
            <a:r>
              <a:rPr lang="en-US" sz="1000" dirty="0" err="1">
                <a:solidFill>
                  <a:schemeClr val="tx1">
                    <a:lumMod val="50000"/>
                    <a:lumOff val="50000"/>
                  </a:schemeClr>
                </a:solidFill>
              </a:rPr>
              <a:t>handhaving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en </a:t>
            </a:r>
            <a:r>
              <a:rPr lang="en-US" sz="1000" dirty="0" err="1">
                <a:solidFill>
                  <a:schemeClr val="tx1">
                    <a:lumMod val="50000"/>
                    <a:lumOff val="50000"/>
                  </a:schemeClr>
                </a:solidFill>
              </a:rPr>
              <a:t>daarmee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groter</a:t>
            </a:r>
            <a:r>
              <a:rPr lang="en-US" sz="1000" dirty="0">
                <a:solidFill>
                  <a:schemeClr val="tx1">
                    <a:lumMod val="50000"/>
                    <a:lumOff val="50000"/>
                  </a:schemeClr>
                </a:solidFill>
              </a:rPr>
              <a:t> effect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bereiken</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illegale</a:t>
            </a:r>
            <a:r>
              <a:rPr lang="en-US" sz="1000" dirty="0">
                <a:solidFill>
                  <a:schemeClr val="tx1">
                    <a:lumMod val="50000"/>
                    <a:lumOff val="50000"/>
                  </a:schemeClr>
                </a:solidFill>
              </a:rPr>
              <a:t> </a:t>
            </a:r>
            <a:r>
              <a:rPr lang="en-US" sz="1000" dirty="0" err="1">
                <a:solidFill>
                  <a:schemeClr val="tx1">
                    <a:lumMod val="50000"/>
                    <a:lumOff val="50000"/>
                  </a:schemeClr>
                </a:solidFill>
              </a:rPr>
              <a:t>praktijken</a:t>
            </a:r>
            <a:r>
              <a:rPr lang="en-US" sz="1000" dirty="0">
                <a:solidFill>
                  <a:schemeClr val="tx1">
                    <a:lumMod val="50000"/>
                    <a:lumOff val="50000"/>
                  </a:schemeClr>
                </a:solidFill>
              </a:rPr>
              <a:t>. </a:t>
            </a:r>
          </a:p>
        </p:txBody>
      </p:sp>
      <p:sp>
        <p:nvSpPr>
          <p:cNvPr id="27" name="Footer Text"/>
          <p:cNvSpPr txBox="1"/>
          <p:nvPr/>
        </p:nvSpPr>
        <p:spPr>
          <a:xfrm>
            <a:off x="1120963" y="1822859"/>
            <a:ext cx="8002025" cy="1846659"/>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Inzetten</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verdergaande</a:t>
            </a:r>
            <a:r>
              <a:rPr lang="en-US" sz="1000" dirty="0">
                <a:solidFill>
                  <a:schemeClr val="tx1">
                    <a:lumMod val="50000"/>
                    <a:lumOff val="50000"/>
                  </a:schemeClr>
                </a:solidFill>
              </a:rPr>
              <a:t> </a:t>
            </a:r>
            <a:r>
              <a:rPr lang="en-US" sz="1000" dirty="0" err="1">
                <a:solidFill>
                  <a:schemeClr val="tx1">
                    <a:lumMod val="50000"/>
                    <a:lumOff val="50000"/>
                  </a:schemeClr>
                </a:solidFill>
              </a:rPr>
              <a:t>professionalisering</a:t>
            </a:r>
            <a:r>
              <a:rPr lang="en-US" sz="1000" dirty="0">
                <a:solidFill>
                  <a:schemeClr val="tx1">
                    <a:lumMod val="50000"/>
                    <a:lumOff val="50000"/>
                  </a:schemeClr>
                </a:solidFill>
              </a:rPr>
              <a:t> van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 door het op </a:t>
            </a:r>
            <a:r>
              <a:rPr lang="en-US" sz="1000" dirty="0" err="1">
                <a:solidFill>
                  <a:schemeClr val="tx1">
                    <a:lumMod val="50000"/>
                    <a:lumOff val="50000"/>
                  </a:schemeClr>
                </a:solidFill>
              </a:rPr>
              <a:t>Kempenniveau</a:t>
            </a:r>
            <a:r>
              <a:rPr lang="en-US" sz="1000" dirty="0">
                <a:solidFill>
                  <a:schemeClr val="tx1">
                    <a:lumMod val="50000"/>
                    <a:lumOff val="50000"/>
                  </a:schemeClr>
                </a:solidFill>
              </a:rPr>
              <a:t> </a:t>
            </a:r>
            <a:r>
              <a:rPr lang="en-US" sz="1000" dirty="0" err="1">
                <a:solidFill>
                  <a:schemeClr val="tx1">
                    <a:lumMod val="50000"/>
                    <a:lumOff val="50000"/>
                  </a:schemeClr>
                </a:solidFill>
              </a:rPr>
              <a:t>beschikbaar</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van </a:t>
            </a:r>
            <a:r>
              <a:rPr lang="en-US" sz="1000" dirty="0" err="1">
                <a:solidFill>
                  <a:schemeClr val="tx1">
                    <a:lumMod val="50000"/>
                    <a:lumOff val="50000"/>
                  </a:schemeClr>
                </a:solidFill>
              </a:rPr>
              <a:t>personele</a:t>
            </a:r>
            <a:r>
              <a:rPr lang="en-US" sz="1000" dirty="0">
                <a:solidFill>
                  <a:schemeClr val="tx1">
                    <a:lumMod val="50000"/>
                    <a:lumOff val="50000"/>
                  </a:schemeClr>
                </a:solidFill>
              </a:rPr>
              <a:t> </a:t>
            </a:r>
            <a:r>
              <a:rPr lang="en-US" sz="1000" dirty="0" err="1">
                <a:solidFill>
                  <a:schemeClr val="tx1">
                    <a:lumMod val="50000"/>
                    <a:lumOff val="50000"/>
                  </a:schemeClr>
                </a:solidFill>
              </a:rPr>
              <a:t>capaciteit</a:t>
            </a:r>
            <a:r>
              <a:rPr lang="en-US" sz="1000" dirty="0">
                <a:solidFill>
                  <a:schemeClr val="tx1">
                    <a:lumMod val="50000"/>
                    <a:lumOff val="50000"/>
                  </a:schemeClr>
                </a:solidFill>
              </a:rPr>
              <a:t> in de </a:t>
            </a:r>
            <a:r>
              <a:rPr lang="en-US" sz="1000" dirty="0" err="1">
                <a:solidFill>
                  <a:schemeClr val="tx1">
                    <a:lumMod val="50000"/>
                    <a:lumOff val="50000"/>
                  </a:schemeClr>
                </a:solidFill>
              </a:rPr>
              <a:t>vorm</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ontkleurd</a:t>
            </a:r>
            <a:r>
              <a:rPr lang="en-US" sz="1000" dirty="0">
                <a:solidFill>
                  <a:schemeClr val="tx1">
                    <a:lumMod val="50000"/>
                    <a:lumOff val="50000"/>
                  </a:schemeClr>
                </a:solidFill>
              </a:rPr>
              <a:t>” </a:t>
            </a:r>
            <a:r>
              <a:rPr lang="en-US" sz="1000" dirty="0" err="1">
                <a:solidFill>
                  <a:schemeClr val="tx1">
                    <a:lumMod val="50000"/>
                    <a:lumOff val="50000"/>
                  </a:schemeClr>
                </a:solidFill>
              </a:rPr>
              <a:t>basisteamprogrammaleider</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Ontwikkeling</a:t>
            </a:r>
            <a:r>
              <a:rPr lang="en-US" sz="1000" dirty="0">
                <a:solidFill>
                  <a:schemeClr val="tx1">
                    <a:lumMod val="50000"/>
                    <a:lumOff val="50000"/>
                  </a:schemeClr>
                </a:solidFill>
              </a:rPr>
              <a:t> en </a:t>
            </a:r>
            <a:r>
              <a:rPr lang="en-US" sz="1000" dirty="0" err="1">
                <a:solidFill>
                  <a:schemeClr val="tx1">
                    <a:lumMod val="50000"/>
                    <a:lumOff val="50000"/>
                  </a:schemeClr>
                </a:solidFill>
              </a:rPr>
              <a:t>implementatie</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programma</a:t>
            </a:r>
            <a:r>
              <a:rPr lang="en-US" sz="1000" dirty="0">
                <a:solidFill>
                  <a:schemeClr val="tx1">
                    <a:lumMod val="50000"/>
                    <a:lumOff val="50000"/>
                  </a:schemeClr>
                </a:solidFill>
              </a:rPr>
              <a:t> </a:t>
            </a:r>
            <a:r>
              <a:rPr lang="en-US" sz="1000" dirty="0" err="1">
                <a:solidFill>
                  <a:schemeClr val="tx1">
                    <a:lumMod val="50000"/>
                    <a:lumOff val="50000"/>
                  </a:schemeClr>
                </a:solidFill>
              </a:rPr>
              <a:t>bestuurlijke</a:t>
            </a:r>
            <a:r>
              <a:rPr lang="en-US" sz="1000" dirty="0">
                <a:solidFill>
                  <a:schemeClr val="tx1">
                    <a:lumMod val="50000"/>
                    <a:lumOff val="50000"/>
                  </a:schemeClr>
                </a:solidFill>
              </a:rPr>
              <a:t> </a:t>
            </a:r>
            <a:r>
              <a:rPr lang="en-US" sz="1000" dirty="0" err="1">
                <a:solidFill>
                  <a:schemeClr val="tx1">
                    <a:lumMod val="50000"/>
                    <a:lumOff val="50000"/>
                  </a:schemeClr>
                </a:solidFill>
              </a:rPr>
              <a:t>weerbaarheid</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criminelen</a:t>
            </a:r>
            <a:r>
              <a:rPr lang="en-US" sz="1000" dirty="0">
                <a:solidFill>
                  <a:schemeClr val="tx1">
                    <a:lumMod val="50000"/>
                    <a:lumOff val="50000"/>
                  </a:schemeClr>
                </a:solidFill>
              </a:rPr>
              <a:t> </a:t>
            </a:r>
            <a:r>
              <a:rPr lang="en-US" sz="1000" dirty="0" err="1">
                <a:solidFill>
                  <a:schemeClr val="tx1">
                    <a:lumMod val="50000"/>
                    <a:lumOff val="50000"/>
                  </a:schemeClr>
                </a:solidFill>
              </a:rPr>
              <a:t>misbruik</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van </a:t>
            </a:r>
            <a:r>
              <a:rPr lang="en-US" sz="1000" dirty="0" err="1">
                <a:solidFill>
                  <a:schemeClr val="tx1">
                    <a:lumMod val="50000"/>
                    <a:lumOff val="50000"/>
                  </a:schemeClr>
                </a:solidFill>
              </a:rPr>
              <a:t>gemeentelijke</a:t>
            </a:r>
            <a:r>
              <a:rPr lang="en-US" sz="1000" dirty="0">
                <a:solidFill>
                  <a:schemeClr val="tx1">
                    <a:lumMod val="50000"/>
                    <a:lumOff val="50000"/>
                  </a:schemeClr>
                </a:solidFill>
              </a:rPr>
              <a:t>- en </a:t>
            </a:r>
            <a:r>
              <a:rPr lang="en-US" sz="1000" dirty="0" err="1">
                <a:solidFill>
                  <a:schemeClr val="tx1">
                    <a:lumMod val="50000"/>
                    <a:lumOff val="50000"/>
                  </a:schemeClr>
                </a:solidFill>
              </a:rPr>
              <a:t>bestuurlijke</a:t>
            </a:r>
            <a:r>
              <a:rPr lang="en-US" sz="1000" dirty="0">
                <a:solidFill>
                  <a:schemeClr val="tx1">
                    <a:lumMod val="50000"/>
                    <a:lumOff val="50000"/>
                  </a:schemeClr>
                </a:solidFill>
              </a:rPr>
              <a:t> </a:t>
            </a:r>
            <a:r>
              <a:rPr lang="en-US" sz="1000" dirty="0" err="1">
                <a:solidFill>
                  <a:schemeClr val="tx1">
                    <a:lumMod val="50000"/>
                    <a:lumOff val="50000"/>
                  </a:schemeClr>
                </a:solidFill>
              </a:rPr>
              <a:t>voorzieningen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Versteviging</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informatiepositie</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onderzoeken</a:t>
            </a:r>
            <a:r>
              <a:rPr lang="en-US" sz="1000" dirty="0">
                <a:solidFill>
                  <a:schemeClr val="tx1">
                    <a:lumMod val="50000"/>
                    <a:lumOff val="50000"/>
                  </a:schemeClr>
                </a:solidFill>
              </a:rPr>
              <a:t> van de </a:t>
            </a:r>
            <a:r>
              <a:rPr lang="en-US" sz="1000" dirty="0" err="1">
                <a:solidFill>
                  <a:schemeClr val="tx1">
                    <a:lumMod val="50000"/>
                    <a:lumOff val="50000"/>
                  </a:schemeClr>
                </a:solidFill>
              </a:rPr>
              <a:t>mogelijkheden</a:t>
            </a:r>
            <a:r>
              <a:rPr lang="en-US" sz="1000" dirty="0">
                <a:solidFill>
                  <a:schemeClr val="tx1">
                    <a:lumMod val="50000"/>
                    <a:lumOff val="50000"/>
                  </a:schemeClr>
                </a:solidFill>
              </a:rPr>
              <a:t> tot het </a:t>
            </a:r>
            <a:r>
              <a:rPr lang="en-US" sz="1000" dirty="0" err="1">
                <a:solidFill>
                  <a:schemeClr val="tx1">
                    <a:lumMod val="50000"/>
                    <a:lumOff val="50000"/>
                  </a:schemeClr>
                </a:solidFill>
              </a:rPr>
              <a:t>smeden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brede</a:t>
            </a:r>
            <a:r>
              <a:rPr lang="en-US" sz="1000" dirty="0">
                <a:solidFill>
                  <a:schemeClr val="tx1">
                    <a:lumMod val="50000"/>
                    <a:lumOff val="50000"/>
                  </a:schemeClr>
                </a:solidFill>
              </a:rPr>
              <a:t>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alliantie</a:t>
            </a:r>
            <a:r>
              <a:rPr lang="en-US" sz="1000" dirty="0">
                <a:solidFill>
                  <a:schemeClr val="tx1">
                    <a:lumMod val="50000"/>
                    <a:lumOff val="50000"/>
                  </a:schemeClr>
                </a:solidFill>
              </a:rPr>
              <a:t>’ door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diverse </a:t>
            </a:r>
            <a:r>
              <a:rPr lang="en-US" sz="1000" dirty="0" err="1">
                <a:solidFill>
                  <a:schemeClr val="tx1">
                    <a:lumMod val="50000"/>
                    <a:lumOff val="50000"/>
                  </a:schemeClr>
                </a:solidFill>
              </a:rPr>
              <a:t>publieke</a:t>
            </a:r>
            <a:r>
              <a:rPr lang="en-US" sz="1000" dirty="0">
                <a:solidFill>
                  <a:schemeClr val="tx1">
                    <a:lumMod val="50000"/>
                    <a:lumOff val="50000"/>
                  </a:schemeClr>
                </a:solidFill>
              </a:rPr>
              <a:t> en private </a:t>
            </a:r>
            <a:r>
              <a:rPr lang="en-US" sz="1000" dirty="0" err="1">
                <a:solidFill>
                  <a:schemeClr val="tx1">
                    <a:lumMod val="50000"/>
                    <a:lumOff val="50000"/>
                  </a:schemeClr>
                </a:solidFill>
              </a:rPr>
              <a:t>partijen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woningbouwcorporaties</a:t>
            </a:r>
            <a:r>
              <a:rPr lang="en-US" sz="1000" dirty="0">
                <a:solidFill>
                  <a:schemeClr val="tx1">
                    <a:lumMod val="50000"/>
                    <a:lumOff val="50000"/>
                  </a:schemeClr>
                </a:solidFill>
              </a:rPr>
              <a:t>, </a:t>
            </a:r>
            <a:r>
              <a:rPr lang="en-US" sz="1000" dirty="0" err="1">
                <a:solidFill>
                  <a:schemeClr val="tx1">
                    <a:lumMod val="50000"/>
                    <a:lumOff val="50000"/>
                  </a:schemeClr>
                </a:solidFill>
              </a:rPr>
              <a:t>notarissen</a:t>
            </a:r>
            <a:r>
              <a:rPr lang="en-US" sz="1000" dirty="0">
                <a:solidFill>
                  <a:schemeClr val="tx1">
                    <a:lumMod val="50000"/>
                    <a:lumOff val="50000"/>
                  </a:schemeClr>
                </a:solidFill>
              </a:rPr>
              <a:t>, </a:t>
            </a:r>
            <a:r>
              <a:rPr lang="en-US" sz="1000" dirty="0" err="1">
                <a:solidFill>
                  <a:schemeClr val="tx1">
                    <a:lumMod val="50000"/>
                    <a:lumOff val="50000"/>
                  </a:schemeClr>
                </a:solidFill>
              </a:rPr>
              <a:t>verzekeraars</a:t>
            </a:r>
            <a:r>
              <a:rPr lang="en-US" sz="1000" dirty="0">
                <a:solidFill>
                  <a:schemeClr val="tx1">
                    <a:lumMod val="50000"/>
                    <a:lumOff val="50000"/>
                  </a:schemeClr>
                </a:solidFill>
              </a:rPr>
              <a:t> en het </a:t>
            </a:r>
            <a:r>
              <a:rPr lang="en-US" sz="1000" dirty="0" err="1">
                <a:solidFill>
                  <a:schemeClr val="tx1">
                    <a:lumMod val="50000"/>
                    <a:lumOff val="50000"/>
                  </a:schemeClr>
                </a:solidFill>
              </a:rPr>
              <a:t>Kadaster</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vergroten</a:t>
            </a:r>
            <a:r>
              <a:rPr lang="en-US" sz="1000" dirty="0">
                <a:solidFill>
                  <a:schemeClr val="tx1">
                    <a:lumMod val="50000"/>
                    <a:lumOff val="50000"/>
                  </a:schemeClr>
                </a:solidFill>
              </a:rPr>
              <a:t> van de </a:t>
            </a:r>
            <a:r>
              <a:rPr lang="en-US" sz="1000" dirty="0" err="1">
                <a:solidFill>
                  <a:schemeClr val="tx1">
                    <a:lumMod val="50000"/>
                    <a:lumOff val="50000"/>
                  </a:schemeClr>
                </a:solidFill>
              </a:rPr>
              <a:t>weerbaarheid</a:t>
            </a:r>
            <a:r>
              <a:rPr lang="en-US" sz="1000" dirty="0">
                <a:solidFill>
                  <a:schemeClr val="tx1">
                    <a:lumMod val="50000"/>
                    <a:lumOff val="50000"/>
                  </a:schemeClr>
                </a:solidFill>
              </a:rPr>
              <a:t> van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a:t>
            </a:r>
            <a:r>
              <a:rPr lang="en-US" sz="1000" dirty="0" err="1">
                <a:solidFill>
                  <a:schemeClr val="tx1">
                    <a:lumMod val="50000"/>
                    <a:lumOff val="50000"/>
                  </a:schemeClr>
                </a:solidFill>
              </a:rPr>
              <a:t>o.a</a:t>
            </a:r>
            <a:r>
              <a:rPr lang="en-US" sz="1000" dirty="0">
                <a:solidFill>
                  <a:schemeClr val="tx1">
                    <a:lumMod val="50000"/>
                    <a:lumOff val="50000"/>
                  </a:schemeClr>
                </a:solidFill>
              </a:rPr>
              <a:t>. </a:t>
            </a:r>
            <a:r>
              <a:rPr lang="en-US" sz="1000" dirty="0" err="1">
                <a:solidFill>
                  <a:schemeClr val="tx1">
                    <a:lumMod val="50000"/>
                    <a:lumOff val="50000"/>
                  </a:schemeClr>
                </a:solidFill>
              </a:rPr>
              <a:t>ondersteuning</a:t>
            </a:r>
            <a:r>
              <a:rPr lang="en-US" sz="1000" dirty="0">
                <a:solidFill>
                  <a:schemeClr val="tx1">
                    <a:lumMod val="50000"/>
                    <a:lumOff val="50000"/>
                  </a:schemeClr>
                </a:solidFill>
              </a:rPr>
              <a:t> van de </a:t>
            </a:r>
            <a:r>
              <a:rPr lang="en-US" sz="1000" dirty="0" err="1">
                <a:solidFill>
                  <a:schemeClr val="tx1">
                    <a:lumMod val="50000"/>
                    <a:lumOff val="50000"/>
                  </a:schemeClr>
                </a:solidFill>
              </a:rPr>
              <a:t>agrarische</a:t>
            </a:r>
            <a:r>
              <a:rPr lang="en-US" sz="1000" dirty="0">
                <a:solidFill>
                  <a:schemeClr val="tx1">
                    <a:lumMod val="50000"/>
                    <a:lumOff val="50000"/>
                  </a:schemeClr>
                </a:solidFill>
              </a:rPr>
              <a:t> sector in </a:t>
            </a:r>
            <a:r>
              <a:rPr lang="en-US" sz="1000" dirty="0" err="1">
                <a:solidFill>
                  <a:schemeClr val="tx1">
                    <a:lumMod val="50000"/>
                    <a:lumOff val="50000"/>
                  </a:schemeClr>
                </a:solidFill>
              </a:rPr>
              <a:t>relatie</a:t>
            </a:r>
            <a:r>
              <a:rPr lang="en-US" sz="1000" dirty="0">
                <a:solidFill>
                  <a:schemeClr val="tx1">
                    <a:lumMod val="50000"/>
                    <a:lumOff val="50000"/>
                  </a:schemeClr>
                </a:solidFill>
              </a:rPr>
              <a:t> tot </a:t>
            </a:r>
            <a:r>
              <a:rPr lang="en-US" sz="1000" dirty="0" err="1">
                <a:solidFill>
                  <a:schemeClr val="tx1">
                    <a:lumMod val="50000"/>
                    <a:lumOff val="50000"/>
                  </a:schemeClr>
                </a:solidFill>
              </a:rPr>
              <a:t>verhuur</a:t>
            </a:r>
            <a:r>
              <a:rPr lang="en-US" sz="1000" dirty="0">
                <a:solidFill>
                  <a:schemeClr val="tx1">
                    <a:lumMod val="50000"/>
                    <a:lumOff val="50000"/>
                  </a:schemeClr>
                </a:solidFill>
              </a:rPr>
              <a:t> van </a:t>
            </a:r>
            <a:r>
              <a:rPr lang="en-US" sz="1000" dirty="0" err="1">
                <a:solidFill>
                  <a:schemeClr val="tx1">
                    <a:lumMod val="50000"/>
                    <a:lumOff val="50000"/>
                  </a:schemeClr>
                </a:solidFill>
              </a:rPr>
              <a:t>leegstaande</a:t>
            </a:r>
            <a:r>
              <a:rPr lang="en-US" sz="1000" dirty="0">
                <a:solidFill>
                  <a:schemeClr val="tx1">
                    <a:lumMod val="50000"/>
                    <a:lumOff val="50000"/>
                  </a:schemeClr>
                </a:solidFill>
              </a:rPr>
              <a:t> </a:t>
            </a:r>
            <a:r>
              <a:rPr lang="en-US" sz="1000" dirty="0" err="1">
                <a:solidFill>
                  <a:schemeClr val="tx1">
                    <a:lumMod val="50000"/>
                    <a:lumOff val="50000"/>
                  </a:schemeClr>
                </a:solidFill>
              </a:rPr>
              <a:t>gebouwen</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gezamenlijk</a:t>
            </a:r>
            <a:r>
              <a:rPr lang="en-US" sz="1000" dirty="0">
                <a:solidFill>
                  <a:schemeClr val="tx1">
                    <a:lumMod val="50000"/>
                    <a:lumOff val="50000"/>
                  </a:schemeClr>
                </a:solidFill>
              </a:rPr>
              <a:t> </a:t>
            </a:r>
            <a:r>
              <a:rPr lang="en-US" sz="1000" dirty="0" err="1">
                <a:solidFill>
                  <a:schemeClr val="tx1">
                    <a:lumMod val="50000"/>
                    <a:lumOff val="50000"/>
                  </a:schemeClr>
                </a:solidFill>
              </a:rPr>
              <a:t>opwerpen</a:t>
            </a:r>
            <a:r>
              <a:rPr lang="en-US" sz="1000" dirty="0">
                <a:solidFill>
                  <a:schemeClr val="tx1">
                    <a:lumMod val="50000"/>
                    <a:lumOff val="50000"/>
                  </a:schemeClr>
                </a:solidFill>
              </a:rPr>
              <a:t> van </a:t>
            </a:r>
            <a:r>
              <a:rPr lang="en-US" sz="1000" dirty="0" err="1">
                <a:solidFill>
                  <a:schemeClr val="tx1">
                    <a:lumMod val="50000"/>
                    <a:lumOff val="50000"/>
                  </a:schemeClr>
                </a:solidFill>
              </a:rPr>
              <a:t>bestuurlijke</a:t>
            </a:r>
            <a:r>
              <a:rPr lang="en-US" sz="1000" dirty="0">
                <a:solidFill>
                  <a:schemeClr val="tx1">
                    <a:lumMod val="50000"/>
                    <a:lumOff val="50000"/>
                  </a:schemeClr>
                </a:solidFill>
              </a:rPr>
              <a:t> </a:t>
            </a:r>
            <a:r>
              <a:rPr lang="en-US" sz="1000" dirty="0" err="1">
                <a:solidFill>
                  <a:schemeClr val="tx1">
                    <a:lumMod val="50000"/>
                    <a:lumOff val="50000"/>
                  </a:schemeClr>
                </a:solidFill>
              </a:rPr>
              <a:t>barrières</a:t>
            </a:r>
            <a:r>
              <a:rPr lang="en-US" sz="1000" dirty="0">
                <a:solidFill>
                  <a:schemeClr val="tx1">
                    <a:lumMod val="50000"/>
                    <a:lumOff val="50000"/>
                  </a:schemeClr>
                </a:solidFill>
              </a:rPr>
              <a:t> </a:t>
            </a:r>
            <a:r>
              <a:rPr lang="en-US" sz="1000" dirty="0" err="1">
                <a:solidFill>
                  <a:schemeClr val="tx1">
                    <a:lumMod val="50000"/>
                    <a:lumOff val="50000"/>
                  </a:schemeClr>
                </a:solidFill>
              </a:rPr>
              <a:t>waaronder</a:t>
            </a:r>
            <a:r>
              <a:rPr lang="en-US" sz="1000" dirty="0">
                <a:solidFill>
                  <a:schemeClr val="tx1">
                    <a:lumMod val="50000"/>
                    <a:lumOff val="50000"/>
                  </a:schemeClr>
                </a:solidFill>
              </a:rPr>
              <a:t> het </a:t>
            </a:r>
            <a:r>
              <a:rPr lang="en-US" sz="1000" dirty="0" err="1">
                <a:solidFill>
                  <a:schemeClr val="tx1">
                    <a:lumMod val="50000"/>
                    <a:lumOff val="50000"/>
                  </a:schemeClr>
                </a:solidFill>
              </a:rPr>
              <a:t>benutten</a:t>
            </a:r>
            <a:r>
              <a:rPr lang="en-US" sz="1000" dirty="0">
                <a:solidFill>
                  <a:schemeClr val="tx1">
                    <a:lumMod val="50000"/>
                    <a:lumOff val="50000"/>
                  </a:schemeClr>
                </a:solidFill>
              </a:rPr>
              <a:t> van </a:t>
            </a:r>
            <a:r>
              <a:rPr lang="en-US" sz="1000" dirty="0" err="1">
                <a:solidFill>
                  <a:schemeClr val="tx1">
                    <a:lumMod val="50000"/>
                    <a:lumOff val="50000"/>
                  </a:schemeClr>
                </a:solidFill>
              </a:rPr>
              <a:t>kansen</a:t>
            </a:r>
            <a:r>
              <a:rPr lang="en-US" sz="1000" dirty="0">
                <a:solidFill>
                  <a:schemeClr val="tx1">
                    <a:lumMod val="50000"/>
                    <a:lumOff val="50000"/>
                  </a:schemeClr>
                </a:solidFill>
              </a:rPr>
              <a:t> en </a:t>
            </a:r>
            <a:r>
              <a:rPr lang="en-US" sz="1000" dirty="0" err="1">
                <a:solidFill>
                  <a:schemeClr val="tx1">
                    <a:lumMod val="50000"/>
                    <a:lumOff val="50000"/>
                  </a:schemeClr>
                </a:solidFill>
              </a:rPr>
              <a:t>mogelijkheden</a:t>
            </a:r>
            <a:r>
              <a:rPr lang="en-US" sz="1000" dirty="0">
                <a:solidFill>
                  <a:schemeClr val="tx1">
                    <a:lumMod val="50000"/>
                    <a:lumOff val="50000"/>
                  </a:schemeClr>
                </a:solidFill>
              </a:rPr>
              <a:t> die </a:t>
            </a:r>
            <a:r>
              <a:rPr lang="en-US" sz="1000" dirty="0" err="1">
                <a:solidFill>
                  <a:schemeClr val="tx1">
                    <a:lumMod val="50000"/>
                    <a:lumOff val="50000"/>
                  </a:schemeClr>
                </a:solidFill>
              </a:rPr>
              <a:t>nieuwe</a:t>
            </a:r>
            <a:r>
              <a:rPr lang="en-US" sz="1000" dirty="0">
                <a:solidFill>
                  <a:schemeClr val="tx1">
                    <a:lumMod val="50000"/>
                    <a:lumOff val="50000"/>
                  </a:schemeClr>
                </a:solidFill>
              </a:rPr>
              <a:t> wet- en </a:t>
            </a:r>
            <a:r>
              <a:rPr lang="en-US" sz="1000" dirty="0" err="1">
                <a:solidFill>
                  <a:schemeClr val="tx1">
                    <a:lumMod val="50000"/>
                    <a:lumOff val="50000"/>
                  </a:schemeClr>
                </a:solidFill>
              </a:rPr>
              <a:t>regelgeving</a:t>
            </a:r>
            <a:r>
              <a:rPr lang="en-US" sz="1000" dirty="0">
                <a:solidFill>
                  <a:schemeClr val="tx1">
                    <a:lumMod val="50000"/>
                    <a:lumOff val="50000"/>
                  </a:schemeClr>
                </a:solidFill>
              </a:rPr>
              <a:t>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biedt</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cxnSp>
        <p:nvCxnSpPr>
          <p:cNvPr id="10" name="Straight Line buttom">
            <a:extLst>
              <a:ext uri="{FF2B5EF4-FFF2-40B4-BE49-F238E27FC236}">
                <a16:creationId xmlns:a16="http://schemas.microsoft.com/office/drawing/2014/main" id="{BBA6FFCC-1C3A-5E49-AD93-9047D96AF246}"/>
              </a:ext>
            </a:extLst>
          </p:cNvPr>
          <p:cNvCxnSpPr/>
          <p:nvPr/>
        </p:nvCxnSpPr>
        <p:spPr>
          <a:xfrm>
            <a:off x="1106260" y="1707645"/>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01393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28549"/>
            <a:ext cx="8005778" cy="1692771"/>
          </a:xfrm>
          <a:prstGeom prst="rect">
            <a:avLst/>
          </a:prstGeom>
          <a:noFill/>
        </p:spPr>
        <p:txBody>
          <a:bodyPr wrap="square" lIns="0" tIns="0" rIns="0" bIns="0" rtlCol="0">
            <a:spAutoFit/>
          </a:bodyPr>
          <a:lstStyle/>
          <a:p>
            <a:r>
              <a:rPr lang="en-US" sz="1000" dirty="0" err="1">
                <a:solidFill>
                  <a:schemeClr val="tx1">
                    <a:lumMod val="50000"/>
                    <a:lumOff val="50000"/>
                  </a:schemeClr>
                </a:solidFill>
              </a:rPr>
              <a:t>Dienstverlening</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a:t>
            </a:r>
            <a:r>
              <a:rPr lang="en-US" sz="1000" dirty="0" err="1">
                <a:solidFill>
                  <a:schemeClr val="tx1">
                    <a:lumMod val="50000"/>
                    <a:lumOff val="50000"/>
                  </a:schemeClr>
                </a:solidFill>
              </a:rPr>
              <a:t>meer</a:t>
            </a:r>
            <a:r>
              <a:rPr lang="en-US" sz="1000" dirty="0">
                <a:solidFill>
                  <a:schemeClr val="tx1">
                    <a:lumMod val="50000"/>
                    <a:lumOff val="50000"/>
                  </a:schemeClr>
                </a:solidFill>
              </a:rPr>
              <a:t> en </a:t>
            </a:r>
            <a:r>
              <a:rPr lang="en-US" sz="1000" dirty="0" err="1">
                <a:solidFill>
                  <a:schemeClr val="tx1">
                    <a:lumMod val="50000"/>
                    <a:lumOff val="50000"/>
                  </a:schemeClr>
                </a:solidFill>
              </a:rPr>
              <a:t>meer</a:t>
            </a:r>
            <a:r>
              <a:rPr lang="en-US" sz="1000" dirty="0">
                <a:solidFill>
                  <a:schemeClr val="tx1">
                    <a:lumMod val="50000"/>
                    <a:lumOff val="50000"/>
                  </a:schemeClr>
                </a:solidFill>
              </a:rPr>
              <a:t> via de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snelweg</a:t>
            </a:r>
            <a:r>
              <a:rPr lang="en-US" sz="1000" dirty="0">
                <a:solidFill>
                  <a:schemeClr val="tx1">
                    <a:lumMod val="50000"/>
                    <a:lumOff val="50000"/>
                  </a:schemeClr>
                </a:solidFill>
              </a:rPr>
              <a:t>; cybercrime  is in </a:t>
            </a:r>
            <a:r>
              <a:rPr lang="en-US" sz="1000" dirty="0" err="1">
                <a:solidFill>
                  <a:schemeClr val="tx1">
                    <a:lumMod val="50000"/>
                    <a:lumOff val="50000"/>
                  </a:schemeClr>
                </a:solidFill>
              </a:rPr>
              <a:t>opmars</a:t>
            </a:r>
            <a:r>
              <a:rPr lang="en-US" sz="1000" dirty="0">
                <a:solidFill>
                  <a:schemeClr val="tx1">
                    <a:lumMod val="50000"/>
                    <a:lumOff val="50000"/>
                  </a:schemeClr>
                </a:solidFill>
              </a:rPr>
              <a:t>. De </a:t>
            </a:r>
            <a:r>
              <a:rPr lang="en-US" sz="1000" dirty="0" err="1">
                <a:solidFill>
                  <a:schemeClr val="tx1">
                    <a:lumMod val="50000"/>
                    <a:lumOff val="50000"/>
                  </a:schemeClr>
                </a:solidFill>
              </a:rPr>
              <a:t>afhankelijkheid</a:t>
            </a:r>
            <a:r>
              <a:rPr lang="en-US" sz="1000" dirty="0">
                <a:solidFill>
                  <a:schemeClr val="tx1">
                    <a:lumMod val="50000"/>
                    <a:lumOff val="50000"/>
                  </a:schemeClr>
                </a:solidFill>
              </a:rPr>
              <a:t> van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besturingssystemen</a:t>
            </a:r>
            <a:r>
              <a:rPr lang="en-US" sz="1000" dirty="0">
                <a:solidFill>
                  <a:schemeClr val="tx1">
                    <a:lumMod val="50000"/>
                    <a:lumOff val="50000"/>
                  </a:schemeClr>
                </a:solidFill>
              </a:rPr>
              <a:t> en het internet is </a:t>
            </a:r>
            <a:r>
              <a:rPr lang="en-US" sz="1000" dirty="0" err="1">
                <a:solidFill>
                  <a:schemeClr val="tx1">
                    <a:lumMod val="50000"/>
                    <a:lumOff val="50000"/>
                  </a:schemeClr>
                </a:solidFill>
              </a:rPr>
              <a:t>groter</a:t>
            </a:r>
            <a:r>
              <a:rPr lang="en-US" sz="1000" dirty="0">
                <a:solidFill>
                  <a:schemeClr val="tx1">
                    <a:lumMod val="50000"/>
                    <a:lumOff val="50000"/>
                  </a:schemeClr>
                </a:solidFill>
              </a:rPr>
              <a:t> </a:t>
            </a:r>
            <a:r>
              <a:rPr lang="en-US" sz="1000" dirty="0" err="1">
                <a:solidFill>
                  <a:schemeClr val="tx1">
                    <a:lumMod val="50000"/>
                    <a:lumOff val="50000"/>
                  </a:schemeClr>
                </a:solidFill>
              </a:rPr>
              <a:t>dan</a:t>
            </a:r>
            <a:r>
              <a:rPr lang="en-US" sz="1000" dirty="0">
                <a:solidFill>
                  <a:schemeClr val="tx1">
                    <a:lumMod val="50000"/>
                    <a:lumOff val="50000"/>
                  </a:schemeClr>
                </a:solidFill>
              </a:rPr>
              <a:t> </a:t>
            </a:r>
            <a:r>
              <a:rPr lang="en-US" sz="1000" dirty="0" err="1">
                <a:solidFill>
                  <a:schemeClr val="tx1">
                    <a:lumMod val="50000"/>
                    <a:lumOff val="50000"/>
                  </a:schemeClr>
                </a:solidFill>
              </a:rPr>
              <a:t>ooit</a:t>
            </a:r>
            <a:r>
              <a:rPr lang="en-US" sz="1000" dirty="0">
                <a:solidFill>
                  <a:schemeClr val="tx1">
                    <a:lumMod val="50000"/>
                    <a:lumOff val="50000"/>
                  </a:schemeClr>
                </a:solidFill>
              </a:rPr>
              <a:t>. </a:t>
            </a:r>
            <a:r>
              <a:rPr lang="en-US" sz="1000" dirty="0" err="1">
                <a:solidFill>
                  <a:schemeClr val="tx1">
                    <a:lumMod val="50000"/>
                    <a:lumOff val="50000"/>
                  </a:schemeClr>
                </a:solidFill>
              </a:rPr>
              <a:t>Tegelijkertijd</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 het steeds </a:t>
            </a:r>
            <a:r>
              <a:rPr lang="en-US" sz="1000" dirty="0" err="1">
                <a:solidFill>
                  <a:schemeClr val="tx1">
                    <a:lumMod val="50000"/>
                    <a:lumOff val="50000"/>
                  </a:schemeClr>
                </a:solidFill>
              </a:rPr>
              <a:t>vaker</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individuen</a:t>
            </a:r>
            <a:r>
              <a:rPr lang="en-US" sz="1000" dirty="0">
                <a:solidFill>
                  <a:schemeClr val="tx1">
                    <a:lumMod val="50000"/>
                    <a:lumOff val="50000"/>
                  </a:schemeClr>
                </a:solidFill>
              </a:rPr>
              <a:t>, </a:t>
            </a:r>
            <a:r>
              <a:rPr lang="en-US" sz="1000" dirty="0" err="1">
                <a:solidFill>
                  <a:schemeClr val="tx1">
                    <a:lumMod val="50000"/>
                    <a:lumOff val="50000"/>
                  </a:schemeClr>
                </a:solidFill>
              </a:rPr>
              <a:t>overheden</a:t>
            </a:r>
            <a:r>
              <a:rPr lang="en-US" sz="1000" dirty="0">
                <a:solidFill>
                  <a:schemeClr val="tx1">
                    <a:lumMod val="50000"/>
                    <a:lumOff val="50000"/>
                  </a:schemeClr>
                </a:solidFill>
              </a:rPr>
              <a:t>, </a:t>
            </a:r>
            <a:r>
              <a:rPr lang="en-US" sz="1000" dirty="0" err="1">
                <a:solidFill>
                  <a:schemeClr val="tx1">
                    <a:lumMod val="50000"/>
                    <a:lumOff val="50000"/>
                  </a:schemeClr>
                </a:solidFill>
              </a:rPr>
              <a:t>bedrijven</a:t>
            </a:r>
            <a:r>
              <a:rPr lang="en-US" sz="1000" dirty="0">
                <a:solidFill>
                  <a:schemeClr val="tx1">
                    <a:lumMod val="50000"/>
                    <a:lumOff val="50000"/>
                  </a:schemeClr>
                </a:solidFill>
              </a:rPr>
              <a:t> en </a:t>
            </a:r>
            <a:r>
              <a:rPr lang="en-US" sz="1000" dirty="0" err="1">
                <a:solidFill>
                  <a:schemeClr val="tx1">
                    <a:lumMod val="50000"/>
                    <a:lumOff val="50000"/>
                  </a:schemeClr>
                </a:solidFill>
              </a:rPr>
              <a:t>instellingen</a:t>
            </a:r>
            <a:r>
              <a:rPr lang="en-US" sz="1000" dirty="0">
                <a:solidFill>
                  <a:schemeClr val="tx1">
                    <a:lumMod val="50000"/>
                    <a:lumOff val="50000"/>
                  </a:schemeClr>
                </a:solidFill>
              </a:rPr>
              <a:t> </a:t>
            </a:r>
            <a:r>
              <a:rPr lang="en-US" sz="1000" dirty="0" err="1">
                <a:solidFill>
                  <a:schemeClr val="tx1">
                    <a:lumMod val="50000"/>
                    <a:lumOff val="50000"/>
                  </a:schemeClr>
                </a:solidFill>
              </a:rPr>
              <a:t>slachtoffer</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van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a:t>
            </a:r>
            <a:r>
              <a:rPr lang="en-US" sz="1000" dirty="0" err="1">
                <a:solidFill>
                  <a:schemeClr val="tx1">
                    <a:lumMod val="50000"/>
                    <a:lumOff val="50000"/>
                  </a:schemeClr>
                </a:solidFill>
              </a:rPr>
              <a:t>dan</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om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oplichting</a:t>
            </a:r>
            <a:r>
              <a:rPr lang="en-US" sz="1000" dirty="0">
                <a:solidFill>
                  <a:schemeClr val="tx1">
                    <a:lumMod val="50000"/>
                    <a:lumOff val="50000"/>
                  </a:schemeClr>
                </a:solidFill>
              </a:rPr>
              <a:t> (phishing), het via internet </a:t>
            </a:r>
            <a:r>
              <a:rPr lang="en-US" sz="1000" dirty="0" err="1">
                <a:solidFill>
                  <a:schemeClr val="tx1">
                    <a:lumMod val="50000"/>
                    <a:lumOff val="50000"/>
                  </a:schemeClr>
                </a:solidFill>
              </a:rPr>
              <a:t>seksueel</a:t>
            </a:r>
            <a:r>
              <a:rPr lang="en-US" sz="1000" dirty="0">
                <a:solidFill>
                  <a:schemeClr val="tx1">
                    <a:lumMod val="50000"/>
                    <a:lumOff val="50000"/>
                  </a:schemeClr>
                </a:solidFill>
              </a:rPr>
              <a:t> </a:t>
            </a:r>
            <a:r>
              <a:rPr lang="en-US" sz="1000" dirty="0" err="1">
                <a:solidFill>
                  <a:schemeClr val="tx1">
                    <a:lumMod val="50000"/>
                    <a:lumOff val="50000"/>
                  </a:schemeClr>
                </a:solidFill>
              </a:rPr>
              <a:t>benaderen</a:t>
            </a:r>
            <a:r>
              <a:rPr lang="en-US" sz="1000" dirty="0">
                <a:solidFill>
                  <a:schemeClr val="tx1">
                    <a:lumMod val="50000"/>
                    <a:lumOff val="50000"/>
                  </a:schemeClr>
                </a:solidFill>
              </a:rPr>
              <a:t> van </a:t>
            </a:r>
            <a:r>
              <a:rPr lang="en-US" sz="1000" dirty="0" err="1">
                <a:solidFill>
                  <a:schemeClr val="tx1">
                    <a:lumMod val="50000"/>
                    <a:lumOff val="50000"/>
                  </a:schemeClr>
                </a:solidFill>
              </a:rPr>
              <a:t>minderjarigen</a:t>
            </a:r>
            <a:r>
              <a:rPr lang="en-US" sz="1000" dirty="0">
                <a:solidFill>
                  <a:schemeClr val="tx1">
                    <a:lumMod val="50000"/>
                    <a:lumOff val="50000"/>
                  </a:schemeClr>
                </a:solidFill>
              </a:rPr>
              <a:t> (grooming), </a:t>
            </a:r>
            <a:r>
              <a:rPr lang="en-US" sz="1000" dirty="0" err="1">
                <a:solidFill>
                  <a:schemeClr val="tx1">
                    <a:lumMod val="50000"/>
                    <a:lumOff val="50000"/>
                  </a:schemeClr>
                </a:solidFill>
              </a:rPr>
              <a:t>risico’s</a:t>
            </a:r>
            <a:r>
              <a:rPr lang="en-US" sz="1000" dirty="0">
                <a:solidFill>
                  <a:schemeClr val="tx1">
                    <a:lumMod val="50000"/>
                    <a:lumOff val="50000"/>
                  </a:schemeClr>
                </a:solidFill>
              </a:rPr>
              <a:t> van sexting (het </a:t>
            </a:r>
            <a:r>
              <a:rPr lang="en-US" sz="1000" dirty="0" err="1">
                <a:solidFill>
                  <a:schemeClr val="tx1">
                    <a:lumMod val="50000"/>
                    <a:lumOff val="50000"/>
                  </a:schemeClr>
                </a:solidFill>
              </a:rPr>
              <a:t>verspreiden</a:t>
            </a:r>
            <a:r>
              <a:rPr lang="en-US" sz="1000" dirty="0">
                <a:solidFill>
                  <a:schemeClr val="tx1">
                    <a:lumMod val="50000"/>
                    <a:lumOff val="50000"/>
                  </a:schemeClr>
                </a:solidFill>
              </a:rPr>
              <a:t> of </a:t>
            </a:r>
            <a:r>
              <a:rPr lang="en-US" sz="1000" dirty="0" err="1">
                <a:solidFill>
                  <a:schemeClr val="tx1">
                    <a:lumMod val="50000"/>
                    <a:lumOff val="50000"/>
                  </a:schemeClr>
                </a:solidFill>
              </a:rPr>
              <a:t>delen</a:t>
            </a:r>
            <a:r>
              <a:rPr lang="en-US" sz="1000" dirty="0">
                <a:solidFill>
                  <a:schemeClr val="tx1">
                    <a:lumMod val="50000"/>
                    <a:lumOff val="50000"/>
                  </a:schemeClr>
                </a:solidFill>
              </a:rPr>
              <a:t> van </a:t>
            </a:r>
            <a:r>
              <a:rPr lang="en-US" sz="1000" dirty="0" err="1">
                <a:solidFill>
                  <a:schemeClr val="tx1">
                    <a:lumMod val="50000"/>
                    <a:lumOff val="50000"/>
                  </a:schemeClr>
                </a:solidFill>
              </a:rPr>
              <a:t>seksueel</a:t>
            </a:r>
            <a:r>
              <a:rPr lang="en-US" sz="1000" dirty="0">
                <a:solidFill>
                  <a:schemeClr val="tx1">
                    <a:lumMod val="50000"/>
                    <a:lumOff val="50000"/>
                  </a:schemeClr>
                </a:solidFill>
              </a:rPr>
              <a:t> </a:t>
            </a:r>
            <a:r>
              <a:rPr lang="en-US" sz="1000" dirty="0" err="1">
                <a:solidFill>
                  <a:schemeClr val="tx1">
                    <a:lumMod val="50000"/>
                    <a:lumOff val="50000"/>
                  </a:schemeClr>
                </a:solidFill>
              </a:rPr>
              <a:t>getinte</a:t>
            </a:r>
            <a:r>
              <a:rPr lang="en-US" sz="1000" dirty="0">
                <a:solidFill>
                  <a:schemeClr val="tx1">
                    <a:lumMod val="50000"/>
                    <a:lumOff val="50000"/>
                  </a:schemeClr>
                </a:solidFill>
              </a:rPr>
              <a:t> </a:t>
            </a:r>
            <a:r>
              <a:rPr lang="en-US" sz="1000" dirty="0" err="1">
                <a:solidFill>
                  <a:schemeClr val="tx1">
                    <a:lumMod val="50000"/>
                    <a:lumOff val="50000"/>
                  </a:schemeClr>
                </a:solidFill>
              </a:rPr>
              <a:t>foto's</a:t>
            </a:r>
            <a:r>
              <a:rPr lang="en-US" sz="1000" dirty="0">
                <a:solidFill>
                  <a:schemeClr val="tx1">
                    <a:lumMod val="50000"/>
                    <a:lumOff val="50000"/>
                  </a:schemeClr>
                </a:solidFill>
              </a:rPr>
              <a:t> of </a:t>
            </a:r>
            <a:r>
              <a:rPr lang="en-US" sz="1000" dirty="0" err="1">
                <a:solidFill>
                  <a:schemeClr val="tx1">
                    <a:lumMod val="50000"/>
                    <a:lumOff val="50000"/>
                  </a:schemeClr>
                </a:solidFill>
              </a:rPr>
              <a:t>berichten</a:t>
            </a:r>
            <a:r>
              <a:rPr lang="en-US" sz="1000" dirty="0">
                <a:solidFill>
                  <a:schemeClr val="tx1">
                    <a:lumMod val="50000"/>
                    <a:lumOff val="50000"/>
                  </a:schemeClr>
                </a:solidFill>
              </a:rPr>
              <a:t> via </a:t>
            </a:r>
            <a:r>
              <a:rPr lang="en-US" sz="1000" dirty="0" err="1">
                <a:solidFill>
                  <a:schemeClr val="tx1">
                    <a:lumMod val="50000"/>
                    <a:lumOff val="50000"/>
                  </a:schemeClr>
                </a:solidFill>
              </a:rPr>
              <a:t>mobiele</a:t>
            </a:r>
            <a:r>
              <a:rPr lang="en-US" sz="1000" dirty="0">
                <a:solidFill>
                  <a:schemeClr val="tx1">
                    <a:lumMod val="50000"/>
                    <a:lumOff val="50000"/>
                  </a:schemeClr>
                </a:solidFill>
              </a:rPr>
              <a:t> </a:t>
            </a:r>
            <a:r>
              <a:rPr lang="en-US" sz="1000" dirty="0" err="1">
                <a:solidFill>
                  <a:schemeClr val="tx1">
                    <a:lumMod val="50000"/>
                    <a:lumOff val="50000"/>
                  </a:schemeClr>
                </a:solidFill>
              </a:rPr>
              <a:t>telefoons</a:t>
            </a:r>
            <a:r>
              <a:rPr lang="en-US" sz="1000" dirty="0">
                <a:solidFill>
                  <a:schemeClr val="tx1">
                    <a:lumMod val="50000"/>
                    <a:lumOff val="50000"/>
                  </a:schemeClr>
                </a:solidFill>
              </a:rPr>
              <a:t> of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mobiele</a:t>
            </a:r>
            <a:r>
              <a:rPr lang="en-US" sz="1000" dirty="0">
                <a:solidFill>
                  <a:schemeClr val="tx1">
                    <a:lumMod val="50000"/>
                    <a:lumOff val="50000"/>
                  </a:schemeClr>
                </a:solidFill>
              </a:rPr>
              <a:t> media) en het </a:t>
            </a:r>
            <a:r>
              <a:rPr lang="en-US" sz="1000" dirty="0" err="1">
                <a:solidFill>
                  <a:schemeClr val="tx1">
                    <a:lumMod val="50000"/>
                    <a:lumOff val="50000"/>
                  </a:schemeClr>
                </a:solidFill>
              </a:rPr>
              <a:t>verspreiden</a:t>
            </a:r>
            <a:r>
              <a:rPr lang="en-US" sz="1000" dirty="0">
                <a:solidFill>
                  <a:schemeClr val="tx1">
                    <a:lumMod val="50000"/>
                    <a:lumOff val="50000"/>
                  </a:schemeClr>
                </a:solidFill>
              </a:rPr>
              <a:t> van </a:t>
            </a:r>
            <a:r>
              <a:rPr lang="en-US" sz="1000" dirty="0" err="1">
                <a:solidFill>
                  <a:schemeClr val="tx1">
                    <a:lumMod val="50000"/>
                    <a:lumOff val="50000"/>
                  </a:schemeClr>
                </a:solidFill>
              </a:rPr>
              <a:t>radicale</a:t>
            </a:r>
            <a:r>
              <a:rPr lang="en-US" sz="1000" dirty="0">
                <a:solidFill>
                  <a:schemeClr val="tx1">
                    <a:lumMod val="50000"/>
                    <a:lumOff val="50000"/>
                  </a:schemeClr>
                </a:solidFill>
              </a:rPr>
              <a:t> en </a:t>
            </a:r>
            <a:r>
              <a:rPr lang="en-US" sz="1000" dirty="0" err="1">
                <a:solidFill>
                  <a:schemeClr val="tx1">
                    <a:lumMod val="50000"/>
                    <a:lumOff val="50000"/>
                  </a:schemeClr>
                </a:solidFill>
              </a:rPr>
              <a:t>terroristische</a:t>
            </a:r>
            <a:r>
              <a:rPr lang="en-US" sz="1000" dirty="0">
                <a:solidFill>
                  <a:schemeClr val="tx1">
                    <a:lumMod val="50000"/>
                    <a:lumOff val="50000"/>
                  </a:schemeClr>
                </a:solidFill>
              </a:rPr>
              <a:t> </a:t>
            </a:r>
            <a:r>
              <a:rPr lang="en-US" sz="1000" dirty="0" err="1">
                <a:solidFill>
                  <a:schemeClr val="tx1">
                    <a:lumMod val="50000"/>
                    <a:lumOff val="50000"/>
                  </a:schemeClr>
                </a:solidFill>
              </a:rPr>
              <a:t>motieven</a:t>
            </a:r>
            <a:r>
              <a:rPr lang="en-US" sz="1000" dirty="0">
                <a:solidFill>
                  <a:schemeClr val="tx1">
                    <a:lumMod val="50000"/>
                    <a:lumOff val="50000"/>
                  </a:schemeClr>
                </a:solidFill>
              </a:rPr>
              <a:t> via het internet en het </a:t>
            </a:r>
            <a:r>
              <a:rPr lang="en-US" sz="1000" dirty="0" err="1">
                <a:solidFill>
                  <a:schemeClr val="tx1">
                    <a:lumMod val="50000"/>
                    <a:lumOff val="50000"/>
                  </a:schemeClr>
                </a:solidFill>
              </a:rPr>
              <a:t>hacken</a:t>
            </a:r>
            <a:r>
              <a:rPr lang="en-US" sz="1000" dirty="0">
                <a:solidFill>
                  <a:schemeClr val="tx1">
                    <a:lumMod val="50000"/>
                    <a:lumOff val="50000"/>
                  </a:schemeClr>
                </a:solidFill>
              </a:rPr>
              <a:t> van of </a:t>
            </a:r>
            <a:r>
              <a:rPr lang="en-US" sz="1000" dirty="0" err="1">
                <a:solidFill>
                  <a:schemeClr val="tx1">
                    <a:lumMod val="50000"/>
                    <a:lumOff val="50000"/>
                  </a:schemeClr>
                </a:solidFill>
              </a:rPr>
              <a:t>inbreken</a:t>
            </a:r>
            <a:r>
              <a:rPr lang="en-US" sz="1000" dirty="0">
                <a:solidFill>
                  <a:schemeClr val="tx1">
                    <a:lumMod val="50000"/>
                    <a:lumOff val="50000"/>
                  </a:schemeClr>
                </a:solidFill>
              </a:rPr>
              <a:t> in (</a:t>
            </a:r>
            <a:r>
              <a:rPr lang="en-US" sz="1000" dirty="0" err="1">
                <a:solidFill>
                  <a:schemeClr val="tx1">
                    <a:lumMod val="50000"/>
                    <a:lumOff val="50000"/>
                  </a:schemeClr>
                </a:solidFill>
              </a:rPr>
              <a:t>besturing</a:t>
            </a:r>
            <a:r>
              <a:rPr lang="en-US" sz="1000" dirty="0">
                <a:solidFill>
                  <a:schemeClr val="tx1">
                    <a:lumMod val="50000"/>
                    <a:lumOff val="50000"/>
                  </a:schemeClr>
                </a:solidFill>
              </a:rPr>
              <a:t>)</a:t>
            </a:r>
            <a:r>
              <a:rPr lang="en-US" sz="1000" dirty="0" err="1">
                <a:solidFill>
                  <a:schemeClr val="tx1">
                    <a:lumMod val="50000"/>
                    <a:lumOff val="50000"/>
                  </a:schemeClr>
                </a:solidFill>
              </a:rPr>
              <a:t>systemen</a:t>
            </a:r>
            <a:r>
              <a:rPr lang="en-US" sz="1000" dirty="0">
                <a:solidFill>
                  <a:schemeClr val="tx1">
                    <a:lumMod val="50000"/>
                    <a:lumOff val="50000"/>
                  </a:schemeClr>
                </a:solidFill>
              </a:rPr>
              <a:t> van de </a:t>
            </a:r>
            <a:r>
              <a:rPr lang="en-US" sz="1000" dirty="0" err="1">
                <a:solidFill>
                  <a:schemeClr val="tx1">
                    <a:lumMod val="50000"/>
                    <a:lumOff val="50000"/>
                  </a:schemeClr>
                </a:solidFill>
              </a:rPr>
              <a:t>overheid</a:t>
            </a:r>
            <a:r>
              <a:rPr lang="en-US" sz="1000" dirty="0">
                <a:solidFill>
                  <a:schemeClr val="tx1">
                    <a:lumMod val="50000"/>
                    <a:lumOff val="50000"/>
                  </a:schemeClr>
                </a:solidFill>
              </a:rPr>
              <a:t> en </a:t>
            </a:r>
            <a:r>
              <a:rPr lang="en-US" sz="1000" dirty="0" err="1">
                <a:solidFill>
                  <a:schemeClr val="tx1">
                    <a:lumMod val="50000"/>
                    <a:lumOff val="50000"/>
                  </a:schemeClr>
                </a:solidFill>
              </a:rPr>
              <a:t>bedrijven</a:t>
            </a:r>
            <a:r>
              <a:rPr lang="en-US" sz="1000" dirty="0">
                <a:solidFill>
                  <a:schemeClr val="tx1">
                    <a:lumMod val="50000"/>
                    <a:lumOff val="50000"/>
                  </a:schemeClr>
                </a:solidFill>
              </a:rPr>
              <a:t>. </a:t>
            </a:r>
          </a:p>
          <a:p>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we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verantwoordelijkheid</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om het op </a:t>
            </a:r>
            <a:r>
              <a:rPr lang="en-US" sz="1000" dirty="0" err="1">
                <a:solidFill>
                  <a:schemeClr val="tx1">
                    <a:lumMod val="50000"/>
                    <a:lumOff val="50000"/>
                  </a:schemeClr>
                </a:solidFill>
              </a:rPr>
              <a:t>orde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informatiebeveiliging</a:t>
            </a:r>
            <a:r>
              <a:rPr lang="en-US" sz="1000" dirty="0">
                <a:solidFill>
                  <a:schemeClr val="tx1">
                    <a:lumMod val="50000"/>
                    <a:lumOff val="50000"/>
                  </a:schemeClr>
                </a:solidFill>
              </a:rPr>
              <a:t> en </a:t>
            </a:r>
            <a:r>
              <a:rPr lang="en-US" sz="1000" dirty="0" err="1">
                <a:solidFill>
                  <a:schemeClr val="tx1">
                    <a:lumMod val="50000"/>
                    <a:lumOff val="50000"/>
                  </a:schemeClr>
                </a:solidFill>
              </a:rPr>
              <a:t>informatieveiligheid</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het om de </a:t>
            </a:r>
            <a:r>
              <a:rPr lang="en-US" sz="1000" dirty="0" err="1">
                <a:solidFill>
                  <a:schemeClr val="tx1">
                    <a:lumMod val="50000"/>
                    <a:lumOff val="50000"/>
                  </a:schemeClr>
                </a:solidFill>
              </a:rPr>
              <a:t>beschikbaarheid</a:t>
            </a:r>
            <a:r>
              <a:rPr lang="en-US" sz="1000" dirty="0">
                <a:solidFill>
                  <a:schemeClr val="tx1">
                    <a:lumMod val="50000"/>
                    <a:lumOff val="50000"/>
                  </a:schemeClr>
                </a:solidFill>
              </a:rPr>
              <a:t>, </a:t>
            </a:r>
            <a:r>
              <a:rPr lang="en-US" sz="1000" dirty="0" err="1">
                <a:solidFill>
                  <a:schemeClr val="tx1">
                    <a:lumMod val="50000"/>
                    <a:lumOff val="50000"/>
                  </a:schemeClr>
                </a:solidFill>
              </a:rPr>
              <a:t>integriteit</a:t>
            </a:r>
            <a:r>
              <a:rPr lang="en-US" sz="1000" dirty="0">
                <a:solidFill>
                  <a:schemeClr val="tx1">
                    <a:lumMod val="50000"/>
                    <a:lumOff val="50000"/>
                  </a:schemeClr>
                </a:solidFill>
              </a:rPr>
              <a:t> en </a:t>
            </a:r>
            <a:r>
              <a:rPr lang="en-US" sz="1000" dirty="0" err="1">
                <a:solidFill>
                  <a:schemeClr val="tx1">
                    <a:lumMod val="50000"/>
                    <a:lumOff val="50000"/>
                  </a:schemeClr>
                </a:solidFill>
              </a:rPr>
              <a:t>vertrouwelijkheid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a:t>
            </a:r>
            <a:r>
              <a:rPr lang="en-US" sz="1000" dirty="0" err="1">
                <a:solidFill>
                  <a:schemeClr val="tx1">
                    <a:lumMod val="50000"/>
                    <a:lumOff val="50000"/>
                  </a:schemeClr>
                </a:solidFill>
              </a:rPr>
              <a:t>systemen</a:t>
            </a:r>
            <a:r>
              <a:rPr lang="en-US" sz="1000" dirty="0">
                <a:solidFill>
                  <a:schemeClr val="tx1">
                    <a:lumMod val="50000"/>
                    <a:lumOff val="50000"/>
                  </a:schemeClr>
                </a:solidFill>
              </a:rPr>
              <a:t>) en de </a:t>
            </a:r>
            <a:r>
              <a:rPr lang="en-US" sz="1000" dirty="0" err="1">
                <a:solidFill>
                  <a:schemeClr val="tx1">
                    <a:lumMod val="50000"/>
                    <a:lumOff val="50000"/>
                  </a:schemeClr>
                </a:solidFill>
              </a:rPr>
              <a:t>fysieke</a:t>
            </a:r>
            <a:r>
              <a:rPr lang="en-US" sz="1000" dirty="0">
                <a:solidFill>
                  <a:schemeClr val="tx1">
                    <a:lumMod val="50000"/>
                    <a:lumOff val="50000"/>
                  </a:schemeClr>
                </a:solidFill>
              </a:rPr>
              <a:t> </a:t>
            </a:r>
            <a:r>
              <a:rPr lang="en-US" sz="1000" dirty="0" err="1">
                <a:solidFill>
                  <a:schemeClr val="tx1">
                    <a:lumMod val="50000"/>
                    <a:lumOff val="50000"/>
                  </a:schemeClr>
                </a:solidFill>
              </a:rPr>
              <a:t>beveiligingsmaatregelen</a:t>
            </a:r>
            <a:r>
              <a:rPr lang="en-US" sz="1000" dirty="0">
                <a:solidFill>
                  <a:schemeClr val="tx1">
                    <a:lumMod val="50000"/>
                    <a:lumOff val="50000"/>
                  </a:schemeClr>
                </a:solidFill>
              </a:rPr>
              <a:t> en </a:t>
            </a:r>
            <a:r>
              <a:rPr lang="en-US" sz="1000" dirty="0" err="1">
                <a:solidFill>
                  <a:schemeClr val="tx1">
                    <a:lumMod val="50000"/>
                    <a:lumOff val="50000"/>
                  </a:schemeClr>
                </a:solidFill>
              </a:rPr>
              <a:t>organisatorische</a:t>
            </a:r>
            <a:r>
              <a:rPr lang="en-US" sz="1000" dirty="0">
                <a:solidFill>
                  <a:schemeClr val="tx1">
                    <a:lumMod val="50000"/>
                    <a:lumOff val="50000"/>
                  </a:schemeClr>
                </a:solidFill>
              </a:rPr>
              <a:t> </a:t>
            </a:r>
            <a:r>
              <a:rPr lang="en-US" sz="1000" dirty="0" err="1">
                <a:solidFill>
                  <a:schemeClr val="tx1">
                    <a:lumMod val="50000"/>
                    <a:lumOff val="50000"/>
                  </a:schemeClr>
                </a:solidFill>
              </a:rPr>
              <a:t>maatregelen</a:t>
            </a:r>
            <a:r>
              <a:rPr lang="en-US" sz="1000" dirty="0">
                <a:solidFill>
                  <a:schemeClr val="tx1">
                    <a:lumMod val="50000"/>
                    <a:lumOff val="50000"/>
                  </a:schemeClr>
                </a:solidFill>
              </a:rPr>
              <a:t> die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getroffen</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vertrouwelijke</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in de </a:t>
            </a:r>
            <a:r>
              <a:rPr lang="en-US" sz="1000" dirty="0" err="1">
                <a:solidFill>
                  <a:schemeClr val="tx1">
                    <a:lumMod val="50000"/>
                    <a:lumOff val="50000"/>
                  </a:schemeClr>
                </a:solidFill>
              </a:rPr>
              <a:t>handen</a:t>
            </a:r>
            <a:r>
              <a:rPr lang="en-US" sz="1000" dirty="0">
                <a:solidFill>
                  <a:schemeClr val="tx1">
                    <a:lumMod val="50000"/>
                    <a:lumOff val="50000"/>
                  </a:schemeClr>
                </a:solidFill>
              </a:rPr>
              <a:t> van </a:t>
            </a:r>
            <a:r>
              <a:rPr lang="en-US" sz="1000" dirty="0" err="1">
                <a:solidFill>
                  <a:schemeClr val="tx1">
                    <a:lumMod val="50000"/>
                    <a:lumOff val="50000"/>
                  </a:schemeClr>
                </a:solidFill>
              </a:rPr>
              <a:t>onbevoegde</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r>
              <a:rPr lang="en-US" sz="1000" dirty="0" err="1">
                <a:solidFill>
                  <a:schemeClr val="tx1">
                    <a:lumMod val="50000"/>
                    <a:lumOff val="50000"/>
                  </a:schemeClr>
                </a:solidFill>
              </a:rPr>
              <a:t>terecht</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(6)</a:t>
            </a:r>
          </a:p>
        </p:txBody>
      </p:sp>
      <p:sp>
        <p:nvSpPr>
          <p:cNvPr id="8" name="Down Arrow 33"/>
          <p:cNvSpPr>
            <a:spLocks noChangeAspect="1"/>
          </p:cNvSpPr>
          <p:nvPr/>
        </p:nvSpPr>
        <p:spPr>
          <a:xfrm>
            <a:off x="143507" y="635986"/>
            <a:ext cx="878362" cy="110548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39"/>
          <p:cNvSpPr txBox="1"/>
          <p:nvPr/>
        </p:nvSpPr>
        <p:spPr>
          <a:xfrm>
            <a:off x="187542" y="725838"/>
            <a:ext cx="782594" cy="1006429"/>
          </a:xfrm>
          <a:prstGeom prst="rect">
            <a:avLst/>
          </a:prstGeom>
          <a:noFill/>
        </p:spPr>
        <p:txBody>
          <a:bodyPr wrap="square" rtlCol="0">
            <a:spAutoFit/>
          </a:bodyPr>
          <a:lstStyle/>
          <a:p>
            <a:pPr algn="ctr" defTabSz="914400">
              <a:spcBef>
                <a:spcPct val="20000"/>
              </a:spcBef>
              <a:defRPr/>
            </a:pPr>
            <a:r>
              <a:rPr lang="en-US" sz="900" b="1" dirty="0">
                <a:solidFill>
                  <a:schemeClr val="bg1"/>
                </a:solidFill>
              </a:rPr>
              <a:t>Cyber</a:t>
            </a:r>
          </a:p>
          <a:p>
            <a:pPr algn="ctr" defTabSz="914400">
              <a:spcBef>
                <a:spcPct val="20000"/>
              </a:spcBef>
              <a:defRPr/>
            </a:pPr>
            <a:r>
              <a:rPr lang="en-US" sz="900" b="1" dirty="0">
                <a:solidFill>
                  <a:schemeClr val="bg1"/>
                </a:solidFill>
              </a:rPr>
              <a:t>crime &amp; cyber</a:t>
            </a:r>
          </a:p>
          <a:p>
            <a:pPr algn="ctr" defTabSz="914400">
              <a:spcBef>
                <a:spcPct val="20000"/>
              </a:spcBef>
              <a:defRPr/>
            </a:pPr>
            <a:r>
              <a:rPr lang="en-US" sz="900" b="1" dirty="0">
                <a:solidFill>
                  <a:schemeClr val="bg1"/>
                </a:solidFill>
              </a:rPr>
              <a:t>security</a:t>
            </a:r>
          </a:p>
          <a:p>
            <a:pPr algn="ctr" defTabSz="914400">
              <a:spcBef>
                <a:spcPct val="20000"/>
              </a:spcBef>
              <a:defRPr/>
            </a:pPr>
            <a:r>
              <a:rPr lang="en-US" sz="900" b="1" dirty="0">
                <a:solidFill>
                  <a:schemeClr val="bg1"/>
                </a:solidFill>
              </a:rPr>
              <a:t>§ 3.4</a:t>
            </a:r>
            <a:br>
              <a:rPr lang="en-US" sz="900" b="1" dirty="0">
                <a:solidFill>
                  <a:schemeClr val="bg1"/>
                </a:solidFill>
              </a:rPr>
            </a:br>
            <a:endParaRPr lang="en-US" sz="900" dirty="0">
              <a:solidFill>
                <a:schemeClr val="bg1"/>
              </a:solidFill>
            </a:endParaRPr>
          </a:p>
        </p:txBody>
      </p:sp>
      <p:sp>
        <p:nvSpPr>
          <p:cNvPr id="12" name="Down Arrow 33"/>
          <p:cNvSpPr>
            <a:spLocks noChangeAspect="1"/>
          </p:cNvSpPr>
          <p:nvPr/>
        </p:nvSpPr>
        <p:spPr>
          <a:xfrm>
            <a:off x="139659" y="2226109"/>
            <a:ext cx="878362" cy="80649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2320414"/>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16" name="Down Arrow 33"/>
          <p:cNvSpPr>
            <a:spLocks noChangeAspect="1"/>
          </p:cNvSpPr>
          <p:nvPr/>
        </p:nvSpPr>
        <p:spPr>
          <a:xfrm>
            <a:off x="139958" y="4011925"/>
            <a:ext cx="878362" cy="853885"/>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39"/>
          <p:cNvSpPr txBox="1"/>
          <p:nvPr/>
        </p:nvSpPr>
        <p:spPr>
          <a:xfrm>
            <a:off x="116745" y="4140594"/>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22" name="Footer Text"/>
          <p:cNvSpPr txBox="1"/>
          <p:nvPr/>
        </p:nvSpPr>
        <p:spPr>
          <a:xfrm>
            <a:off x="1097441" y="2293935"/>
            <a:ext cx="8046559" cy="1846659"/>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weerbaarheid</a:t>
            </a:r>
            <a:r>
              <a:rPr lang="en-US" sz="1000" dirty="0">
                <a:solidFill>
                  <a:schemeClr val="tx1">
                    <a:lumMod val="50000"/>
                    <a:lumOff val="50000"/>
                  </a:schemeClr>
                </a:solidFill>
              </a:rPr>
              <a:t> </a:t>
            </a:r>
            <a:r>
              <a:rPr lang="en-US" sz="1000" dirty="0" err="1">
                <a:solidFill>
                  <a:schemeClr val="tx1">
                    <a:lumMod val="50000"/>
                    <a:lumOff val="50000"/>
                  </a:schemeClr>
                </a:solidFill>
              </a:rPr>
              <a:t>blijft</a:t>
            </a:r>
            <a:r>
              <a:rPr lang="en-US" sz="1000" dirty="0">
                <a:solidFill>
                  <a:schemeClr val="tx1">
                    <a:lumMod val="50000"/>
                    <a:lumOff val="50000"/>
                  </a:schemeClr>
                </a:solidFill>
              </a:rPr>
              <a:t> </a:t>
            </a:r>
            <a:r>
              <a:rPr lang="en-US" sz="1000" dirty="0" err="1">
                <a:solidFill>
                  <a:schemeClr val="tx1">
                    <a:lumMod val="50000"/>
                    <a:lumOff val="50000"/>
                  </a:schemeClr>
                </a:solidFill>
              </a:rPr>
              <a:t>achter</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groeiende</a:t>
            </a:r>
            <a:r>
              <a:rPr lang="en-US" sz="1000" dirty="0">
                <a:solidFill>
                  <a:schemeClr val="tx1">
                    <a:lumMod val="50000"/>
                    <a:lumOff val="50000"/>
                  </a:schemeClr>
                </a:solidFill>
              </a:rPr>
              <a:t> </a:t>
            </a:r>
            <a:r>
              <a:rPr lang="en-US" sz="1000" dirty="0" err="1">
                <a:solidFill>
                  <a:schemeClr val="tx1">
                    <a:lumMod val="50000"/>
                    <a:lumOff val="50000"/>
                  </a:schemeClr>
                </a:solidFill>
              </a:rPr>
              <a:t>dreiging</a:t>
            </a:r>
            <a:r>
              <a:rPr lang="en-US" sz="1000" dirty="0">
                <a:solidFill>
                  <a:schemeClr val="tx1">
                    <a:lumMod val="50000"/>
                    <a:lumOff val="50000"/>
                  </a:schemeClr>
                </a:solidFill>
              </a:rPr>
              <a:t> van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bedrijfsleven</a:t>
            </a:r>
            <a:r>
              <a:rPr lang="en-US" sz="1000" dirty="0">
                <a:solidFill>
                  <a:schemeClr val="tx1">
                    <a:lumMod val="50000"/>
                    <a:lumOff val="50000"/>
                  </a:schemeClr>
                </a:solidFill>
              </a:rPr>
              <a:t> en burgers </a:t>
            </a:r>
            <a:r>
              <a:rPr lang="en-US" sz="1000" dirty="0" err="1">
                <a:solidFill>
                  <a:schemeClr val="tx1">
                    <a:lumMod val="50000"/>
                    <a:lumOff val="50000"/>
                  </a:schemeClr>
                </a:solidFill>
              </a:rPr>
              <a:t>nemen</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stappen</a:t>
            </a:r>
            <a:r>
              <a:rPr lang="en-US" sz="1000" dirty="0">
                <a:solidFill>
                  <a:schemeClr val="tx1">
                    <a:lumMod val="50000"/>
                    <a:lumOff val="50000"/>
                  </a:schemeClr>
                </a:solidFill>
              </a:rPr>
              <a:t> om de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weerbaarheid</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maar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snel</a:t>
            </a:r>
            <a:r>
              <a:rPr lang="en-US" sz="1000" dirty="0">
                <a:solidFill>
                  <a:schemeClr val="tx1">
                    <a:lumMod val="50000"/>
                    <a:lumOff val="50000"/>
                  </a:schemeClr>
                </a:solidFill>
              </a:rPr>
              <a:t> </a:t>
            </a:r>
            <a:r>
              <a:rPr lang="en-US" sz="1000" dirty="0" err="1">
                <a:solidFill>
                  <a:schemeClr val="tx1">
                    <a:lumMod val="50000"/>
                    <a:lumOff val="50000"/>
                  </a:schemeClr>
                </a:solidFill>
              </a:rPr>
              <a:t>genoeg</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Gemeentelijke</a:t>
            </a:r>
            <a:r>
              <a:rPr lang="en-US" sz="1000" dirty="0">
                <a:solidFill>
                  <a:schemeClr val="tx1">
                    <a:lumMod val="50000"/>
                    <a:lumOff val="50000"/>
                  </a:schemeClr>
                </a:solidFill>
              </a:rPr>
              <a:t> </a:t>
            </a:r>
            <a:r>
              <a:rPr lang="en-US" sz="1000" dirty="0" err="1">
                <a:solidFill>
                  <a:schemeClr val="tx1">
                    <a:lumMod val="50000"/>
                    <a:lumOff val="50000"/>
                  </a:schemeClr>
                </a:solidFill>
              </a:rPr>
              <a:t>voorzieningen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sluizen</a:t>
            </a:r>
            <a:r>
              <a:rPr lang="en-US" sz="1000" dirty="0">
                <a:solidFill>
                  <a:schemeClr val="tx1">
                    <a:lumMod val="50000"/>
                    <a:lumOff val="50000"/>
                  </a:schemeClr>
                </a:solidFill>
              </a:rPr>
              <a:t>, </a:t>
            </a:r>
            <a:r>
              <a:rPr lang="en-US" sz="1000" dirty="0" err="1">
                <a:solidFill>
                  <a:schemeClr val="tx1">
                    <a:lumMod val="50000"/>
                    <a:lumOff val="50000"/>
                  </a:schemeClr>
                </a:solidFill>
              </a:rPr>
              <a:t>gemalen</a:t>
            </a:r>
            <a:r>
              <a:rPr lang="en-US" sz="1000" dirty="0">
                <a:solidFill>
                  <a:schemeClr val="tx1">
                    <a:lumMod val="50000"/>
                    <a:lumOff val="50000"/>
                  </a:schemeClr>
                </a:solidFill>
              </a:rPr>
              <a:t> en </a:t>
            </a:r>
            <a:r>
              <a:rPr lang="en-US" sz="1000" dirty="0" err="1">
                <a:solidFill>
                  <a:schemeClr val="tx1">
                    <a:lumMod val="50000"/>
                    <a:lumOff val="50000"/>
                  </a:schemeClr>
                </a:solidFill>
              </a:rPr>
              <a:t>verkeersregelinstallaties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kwetsbaar</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hackers. </a:t>
            </a:r>
            <a:r>
              <a:rPr lang="en-US" sz="1000" dirty="0" err="1">
                <a:solidFill>
                  <a:schemeClr val="tx1">
                    <a:lumMod val="50000"/>
                    <a:lumOff val="50000"/>
                  </a:schemeClr>
                </a:solidFill>
              </a:rPr>
              <a:t>Hacken</a:t>
            </a:r>
            <a:r>
              <a:rPr lang="en-US" sz="1000" dirty="0">
                <a:solidFill>
                  <a:schemeClr val="tx1">
                    <a:lumMod val="50000"/>
                    <a:lumOff val="50000"/>
                  </a:schemeClr>
                </a:solidFill>
              </a:rPr>
              <a:t> van </a:t>
            </a:r>
            <a:r>
              <a:rPr lang="en-US" sz="1000" dirty="0" err="1">
                <a:solidFill>
                  <a:schemeClr val="tx1">
                    <a:lumMod val="50000"/>
                    <a:lumOff val="50000"/>
                  </a:schemeClr>
                </a:solidFill>
              </a:rPr>
              <a:t>dergelijke</a:t>
            </a:r>
            <a:r>
              <a:rPr lang="en-US" sz="1000" dirty="0">
                <a:solidFill>
                  <a:schemeClr val="tx1">
                    <a:lumMod val="50000"/>
                    <a:lumOff val="50000"/>
                  </a:schemeClr>
                </a:solidFill>
              </a:rPr>
              <a:t> </a:t>
            </a:r>
            <a:r>
              <a:rPr lang="en-US" sz="1000" dirty="0" err="1">
                <a:solidFill>
                  <a:schemeClr val="tx1">
                    <a:lumMod val="50000"/>
                    <a:lumOff val="50000"/>
                  </a:schemeClr>
                </a:solidFill>
              </a:rPr>
              <a:t>systemen</a:t>
            </a:r>
            <a:r>
              <a:rPr lang="en-US" sz="1000" dirty="0">
                <a:solidFill>
                  <a:schemeClr val="tx1">
                    <a:lumMod val="50000"/>
                    <a:lumOff val="50000"/>
                  </a:schemeClr>
                </a:solidFill>
              </a:rPr>
              <a:t> </a:t>
            </a:r>
            <a:r>
              <a:rPr lang="en-US" sz="1000" dirty="0" err="1">
                <a:solidFill>
                  <a:schemeClr val="tx1">
                    <a:lumMod val="50000"/>
                    <a:lumOff val="50000"/>
                  </a:schemeClr>
                </a:solidFill>
              </a:rPr>
              <a:t>brengt</a:t>
            </a:r>
            <a:r>
              <a:rPr lang="en-US" sz="1000" dirty="0">
                <a:solidFill>
                  <a:schemeClr val="tx1">
                    <a:lumMod val="50000"/>
                    <a:lumOff val="50000"/>
                  </a:schemeClr>
                </a:solidFill>
              </a:rPr>
              <a:t> de </a:t>
            </a:r>
            <a:r>
              <a:rPr lang="en-US" sz="1000" dirty="0" err="1">
                <a:solidFill>
                  <a:schemeClr val="tx1">
                    <a:lumMod val="50000"/>
                    <a:lumOff val="50000"/>
                  </a:schemeClr>
                </a:solidFill>
              </a:rPr>
              <a:t>fysieke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van burgers in het </a:t>
            </a:r>
            <a:r>
              <a:rPr lang="en-US" sz="1000" dirty="0" err="1">
                <a:solidFill>
                  <a:schemeClr val="tx1">
                    <a:lumMod val="50000"/>
                    <a:lumOff val="50000"/>
                  </a:schemeClr>
                </a:solidFill>
              </a:rPr>
              <a:t>geding</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Vanuit</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samengewerkt</a:t>
            </a:r>
            <a:r>
              <a:rPr lang="en-US" sz="1000" dirty="0">
                <a:solidFill>
                  <a:schemeClr val="tx1">
                    <a:lumMod val="50000"/>
                    <a:lumOff val="50000"/>
                  </a:schemeClr>
                </a:solidFill>
              </a:rPr>
              <a:t> in </a:t>
            </a:r>
            <a:r>
              <a:rPr lang="en-US" sz="1000" dirty="0" err="1">
                <a:solidFill>
                  <a:schemeClr val="tx1">
                    <a:lumMod val="50000"/>
                    <a:lumOff val="50000"/>
                  </a:schemeClr>
                </a:solidFill>
              </a:rPr>
              <a:t>complexe</a:t>
            </a:r>
            <a:r>
              <a:rPr lang="en-US" sz="1000" dirty="0">
                <a:solidFill>
                  <a:schemeClr val="tx1">
                    <a:lumMod val="50000"/>
                    <a:lumOff val="50000"/>
                  </a:schemeClr>
                </a:solidFill>
              </a:rPr>
              <a:t> </a:t>
            </a:r>
            <a:r>
              <a:rPr lang="en-US" sz="1000" dirty="0" err="1">
                <a:solidFill>
                  <a:schemeClr val="tx1">
                    <a:lumMod val="50000"/>
                    <a:lumOff val="50000"/>
                  </a:schemeClr>
                </a:solidFill>
              </a:rPr>
              <a:t>ketens</a:t>
            </a:r>
            <a:r>
              <a:rPr lang="en-US" sz="1000" dirty="0">
                <a:solidFill>
                  <a:schemeClr val="tx1">
                    <a:lumMod val="50000"/>
                    <a:lumOff val="50000"/>
                  </a:schemeClr>
                </a:solidFill>
              </a:rPr>
              <a:t> met </a:t>
            </a:r>
            <a:r>
              <a:rPr lang="en-US" sz="1000" dirty="0" err="1">
                <a:solidFill>
                  <a:schemeClr val="tx1">
                    <a:lumMod val="50000"/>
                    <a:lumOff val="50000"/>
                  </a:schemeClr>
                </a:solidFill>
              </a:rPr>
              <a:t>instanties</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jeugd</a:t>
            </a:r>
            <a:r>
              <a:rPr lang="en-US" sz="1000" dirty="0">
                <a:solidFill>
                  <a:schemeClr val="tx1">
                    <a:lumMod val="50000"/>
                    <a:lumOff val="50000"/>
                  </a:schemeClr>
                </a:solidFill>
              </a:rPr>
              <a:t>, </a:t>
            </a:r>
            <a:r>
              <a:rPr lang="en-US" sz="1000" dirty="0" err="1">
                <a:solidFill>
                  <a:schemeClr val="tx1">
                    <a:lumMod val="50000"/>
                    <a:lumOff val="50000"/>
                  </a:schemeClr>
                </a:solidFill>
              </a:rPr>
              <a:t>werk</a:t>
            </a:r>
            <a:r>
              <a:rPr lang="en-US" sz="1000" dirty="0">
                <a:solidFill>
                  <a:schemeClr val="tx1">
                    <a:lumMod val="50000"/>
                    <a:lumOff val="50000"/>
                  </a:schemeClr>
                </a:solidFill>
              </a:rPr>
              <a:t> en </a:t>
            </a:r>
            <a:r>
              <a:rPr lang="en-US" sz="1000" dirty="0" err="1">
                <a:solidFill>
                  <a:schemeClr val="tx1">
                    <a:lumMod val="50000"/>
                    <a:lumOff val="50000"/>
                  </a:schemeClr>
                </a:solidFill>
              </a:rPr>
              <a:t>inkomen</a:t>
            </a:r>
            <a:r>
              <a:rPr lang="en-US" sz="1000" dirty="0">
                <a:solidFill>
                  <a:schemeClr val="tx1">
                    <a:lumMod val="50000"/>
                    <a:lumOff val="50000"/>
                  </a:schemeClr>
                </a:solidFill>
              </a:rPr>
              <a:t> en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veiligheidspartners</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politie</a:t>
            </a:r>
            <a:r>
              <a:rPr lang="en-US" sz="1000" dirty="0">
                <a:solidFill>
                  <a:schemeClr val="tx1">
                    <a:lumMod val="50000"/>
                    <a:lumOff val="50000"/>
                  </a:schemeClr>
                </a:solidFill>
              </a:rPr>
              <a:t> en OM. </a:t>
            </a:r>
          </a:p>
          <a:p>
            <a:pPr marL="171450" indent="-171450">
              <a:buFont typeface="Arial" charset="0"/>
              <a:buChar char="•"/>
            </a:pP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betrouwbare</a:t>
            </a:r>
            <a:r>
              <a:rPr lang="en-US" sz="1000" dirty="0">
                <a:solidFill>
                  <a:schemeClr val="tx1">
                    <a:lumMod val="50000"/>
                    <a:lumOff val="50000"/>
                  </a:schemeClr>
                </a:solidFill>
              </a:rPr>
              <a:t>, </a:t>
            </a:r>
            <a:r>
              <a:rPr lang="en-US" sz="1000" dirty="0" err="1">
                <a:solidFill>
                  <a:schemeClr val="tx1">
                    <a:lumMod val="50000"/>
                    <a:lumOff val="50000"/>
                  </a:schemeClr>
                </a:solidFill>
              </a:rPr>
              <a:t>beschikbare</a:t>
            </a:r>
            <a:r>
              <a:rPr lang="en-US" sz="1000" dirty="0">
                <a:solidFill>
                  <a:schemeClr val="tx1">
                    <a:lumMod val="50000"/>
                    <a:lumOff val="50000"/>
                  </a:schemeClr>
                </a:solidFill>
              </a:rPr>
              <a:t> en </a:t>
            </a:r>
            <a:r>
              <a:rPr lang="en-US" sz="1000" dirty="0" err="1">
                <a:solidFill>
                  <a:schemeClr val="tx1">
                    <a:lumMod val="50000"/>
                    <a:lumOff val="50000"/>
                  </a:schemeClr>
                </a:solidFill>
              </a:rPr>
              <a:t>correcte</a:t>
            </a:r>
            <a:r>
              <a:rPr lang="en-US" sz="1000" dirty="0">
                <a:solidFill>
                  <a:schemeClr val="tx1">
                    <a:lumMod val="50000"/>
                    <a:lumOff val="50000"/>
                  </a:schemeClr>
                </a:solidFill>
              </a:rPr>
              <a:t> </a:t>
            </a:r>
            <a:r>
              <a:rPr lang="en-US" sz="1000" dirty="0" err="1">
                <a:solidFill>
                  <a:schemeClr val="tx1">
                    <a:lumMod val="50000"/>
                    <a:lumOff val="50000"/>
                  </a:schemeClr>
                </a:solidFill>
              </a:rPr>
              <a:t>informatiehuishouding</a:t>
            </a:r>
            <a:r>
              <a:rPr lang="en-US" sz="1000" dirty="0">
                <a:solidFill>
                  <a:schemeClr val="tx1">
                    <a:lumMod val="50000"/>
                    <a:lumOff val="50000"/>
                  </a:schemeClr>
                </a:solidFill>
              </a:rPr>
              <a:t> is </a:t>
            </a:r>
            <a:r>
              <a:rPr lang="en-US" sz="1000" dirty="0" err="1">
                <a:solidFill>
                  <a:schemeClr val="tx1">
                    <a:lumMod val="50000"/>
                    <a:lumOff val="50000"/>
                  </a:schemeClr>
                </a:solidFill>
              </a:rPr>
              <a:t>essentieel</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dienstverlening</a:t>
            </a:r>
            <a:r>
              <a:rPr lang="en-US" sz="1000" dirty="0">
                <a:solidFill>
                  <a:schemeClr val="tx1">
                    <a:lumMod val="50000"/>
                    <a:lumOff val="50000"/>
                  </a:schemeClr>
                </a:solidFill>
              </a:rPr>
              <a:t> van </a:t>
            </a:r>
            <a:r>
              <a:rPr lang="en-US" sz="1000" dirty="0" err="1">
                <a:solidFill>
                  <a:schemeClr val="tx1">
                    <a:lumMod val="50000"/>
                    <a:lumOff val="50000"/>
                  </a:schemeClr>
                </a:solidFill>
              </a:rPr>
              <a:t>gemeenten</a:t>
            </a:r>
            <a:r>
              <a:rPr lang="en-US" sz="1000" dirty="0">
                <a:solidFill>
                  <a:schemeClr val="tx1">
                    <a:lumMod val="50000"/>
                    <a:lumOff val="50000"/>
                  </a:schemeClr>
                </a:solidFill>
              </a:rPr>
              <a:t>. Het is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ondenkbaar</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het </a:t>
            </a:r>
            <a:r>
              <a:rPr lang="en-US" sz="1000" dirty="0" err="1">
                <a:solidFill>
                  <a:schemeClr val="tx1">
                    <a:lumMod val="50000"/>
                    <a:lumOff val="50000"/>
                  </a:schemeClr>
                </a:solidFill>
              </a:rPr>
              <a:t>niet</a:t>
            </a:r>
            <a:r>
              <a:rPr lang="en-US" sz="1000" dirty="0">
                <a:solidFill>
                  <a:schemeClr val="tx1">
                    <a:lumMod val="50000"/>
                    <a:lumOff val="50000"/>
                  </a:schemeClr>
                </a:solidFill>
              </a:rPr>
              <a:t> op </a:t>
            </a:r>
            <a:r>
              <a:rPr lang="en-US" sz="1000" dirty="0" err="1">
                <a:solidFill>
                  <a:schemeClr val="tx1">
                    <a:lumMod val="50000"/>
                    <a:lumOff val="50000"/>
                  </a:schemeClr>
                </a:solidFill>
              </a:rPr>
              <a:t>orde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deugdelijke</a:t>
            </a:r>
            <a:r>
              <a:rPr lang="en-US" sz="1000" dirty="0">
                <a:solidFill>
                  <a:schemeClr val="tx1">
                    <a:lumMod val="50000"/>
                    <a:lumOff val="50000"/>
                  </a:schemeClr>
                </a:solidFill>
              </a:rPr>
              <a:t> </a:t>
            </a:r>
            <a:r>
              <a:rPr lang="en-US" sz="1000" dirty="0" err="1">
                <a:solidFill>
                  <a:schemeClr val="tx1">
                    <a:lumMod val="50000"/>
                    <a:lumOff val="50000"/>
                  </a:schemeClr>
                </a:solidFill>
              </a:rPr>
              <a:t>informatiehuishouding</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politieke</a:t>
            </a:r>
            <a:r>
              <a:rPr lang="en-US" sz="1000" dirty="0">
                <a:solidFill>
                  <a:schemeClr val="tx1">
                    <a:lumMod val="50000"/>
                    <a:lumOff val="50000"/>
                  </a:schemeClr>
                </a:solidFill>
              </a:rPr>
              <a:t> </a:t>
            </a:r>
            <a:r>
              <a:rPr lang="en-US" sz="1000" dirty="0" err="1">
                <a:solidFill>
                  <a:schemeClr val="tx1">
                    <a:lumMod val="50000"/>
                    <a:lumOff val="50000"/>
                  </a:schemeClr>
                </a:solidFill>
              </a:rPr>
              <a:t>consequenties</a:t>
            </a:r>
            <a:r>
              <a:rPr lang="en-US" sz="1000" dirty="0">
                <a:solidFill>
                  <a:schemeClr val="tx1">
                    <a:lumMod val="50000"/>
                    <a:lumOff val="50000"/>
                  </a:schemeClr>
                </a:solidFill>
              </a:rPr>
              <a:t> </a:t>
            </a:r>
            <a:r>
              <a:rPr lang="en-US" sz="1000" dirty="0" err="1">
                <a:solidFill>
                  <a:schemeClr val="tx1">
                    <a:lumMod val="50000"/>
                    <a:lumOff val="50000"/>
                  </a:schemeClr>
                </a:solidFill>
              </a:rPr>
              <a:t>verbonden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of </a:t>
            </a:r>
            <a:r>
              <a:rPr lang="en-US" sz="1000" dirty="0" err="1">
                <a:solidFill>
                  <a:schemeClr val="tx1">
                    <a:lumMod val="50000"/>
                    <a:lumOff val="50000"/>
                  </a:schemeClr>
                </a:solidFill>
              </a:rPr>
              <a:t>dat</a:t>
            </a:r>
            <a:r>
              <a:rPr lang="en-US" sz="1000" dirty="0">
                <a:solidFill>
                  <a:schemeClr val="tx1">
                    <a:lumMod val="50000"/>
                    <a:lumOff val="50000"/>
                  </a:schemeClr>
                </a:solidFill>
              </a:rPr>
              <a:t> het imago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en </a:t>
            </a:r>
            <a:r>
              <a:rPr lang="en-US" sz="1000" dirty="0" err="1">
                <a:solidFill>
                  <a:schemeClr val="tx1">
                    <a:lumMod val="50000"/>
                    <a:lumOff val="50000"/>
                  </a:schemeClr>
                </a:solidFill>
              </a:rPr>
              <a:t>daarmee</a:t>
            </a:r>
            <a:r>
              <a:rPr lang="en-US" sz="1000" dirty="0">
                <a:solidFill>
                  <a:schemeClr val="tx1">
                    <a:lumMod val="50000"/>
                    <a:lumOff val="50000"/>
                  </a:schemeClr>
                </a:solidFill>
              </a:rPr>
              <a:t> van de </a:t>
            </a:r>
            <a:r>
              <a:rPr lang="en-US" sz="1000" dirty="0" err="1">
                <a:solidFill>
                  <a:schemeClr val="tx1">
                    <a:lumMod val="50000"/>
                    <a:lumOff val="50000"/>
                  </a:schemeClr>
                </a:solidFill>
              </a:rPr>
              <a:t>overheid</a:t>
            </a:r>
            <a:r>
              <a:rPr lang="en-US" sz="1000" dirty="0">
                <a:solidFill>
                  <a:schemeClr val="tx1">
                    <a:lumMod val="50000"/>
                    <a:lumOff val="50000"/>
                  </a:schemeClr>
                </a:solidFill>
              </a:rPr>
              <a:t> in het </a:t>
            </a:r>
            <a:r>
              <a:rPr lang="en-US" sz="1000" dirty="0" err="1">
                <a:solidFill>
                  <a:schemeClr val="tx1">
                    <a:lumMod val="50000"/>
                    <a:lumOff val="50000"/>
                  </a:schemeClr>
                </a:solidFill>
              </a:rPr>
              <a:t>algemeen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geschaad</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Onderzoek</a:t>
            </a:r>
            <a:r>
              <a:rPr lang="en-US" sz="1000" dirty="0">
                <a:solidFill>
                  <a:schemeClr val="tx1">
                    <a:lumMod val="50000"/>
                    <a:lumOff val="50000"/>
                  </a:schemeClr>
                </a:solidFill>
              </a:rPr>
              <a:t> van TNO </a:t>
            </a:r>
            <a:r>
              <a:rPr lang="en-US" sz="1000" dirty="0" err="1">
                <a:solidFill>
                  <a:schemeClr val="tx1">
                    <a:lumMod val="50000"/>
                    <a:lumOff val="50000"/>
                  </a:schemeClr>
                </a:solidFill>
              </a:rPr>
              <a:t>geeft</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cybercriminaliteit</a:t>
            </a:r>
            <a:r>
              <a:rPr lang="en-US" sz="1000" dirty="0">
                <a:solidFill>
                  <a:schemeClr val="tx1">
                    <a:lumMod val="50000"/>
                    <a:lumOff val="50000"/>
                  </a:schemeClr>
                </a:solidFill>
              </a:rPr>
              <a:t> de </a:t>
            </a:r>
            <a:r>
              <a:rPr lang="en-US" sz="1000" dirty="0" err="1">
                <a:solidFill>
                  <a:schemeClr val="tx1">
                    <a:lumMod val="50000"/>
                    <a:lumOff val="50000"/>
                  </a:schemeClr>
                </a:solidFill>
              </a:rPr>
              <a:t>Nederlandse</a:t>
            </a:r>
            <a:r>
              <a:rPr lang="en-US" sz="1000" dirty="0">
                <a:solidFill>
                  <a:schemeClr val="tx1">
                    <a:lumMod val="50000"/>
                    <a:lumOff val="50000"/>
                  </a:schemeClr>
                </a:solidFill>
              </a:rPr>
              <a:t> </a:t>
            </a:r>
            <a:r>
              <a:rPr lang="en-US" sz="1000" dirty="0" err="1">
                <a:solidFill>
                  <a:schemeClr val="tx1">
                    <a:lumMod val="50000"/>
                    <a:lumOff val="50000"/>
                  </a:schemeClr>
                </a:solidFill>
              </a:rPr>
              <a:t>economie</a:t>
            </a:r>
            <a:r>
              <a:rPr lang="en-US" sz="1000" dirty="0">
                <a:solidFill>
                  <a:schemeClr val="tx1">
                    <a:lumMod val="50000"/>
                    <a:lumOff val="50000"/>
                  </a:schemeClr>
                </a:solidFill>
              </a:rPr>
              <a:t> </a:t>
            </a:r>
            <a:r>
              <a:rPr lang="en-US" sz="1000" dirty="0" err="1">
                <a:solidFill>
                  <a:schemeClr val="tx1">
                    <a:lumMod val="50000"/>
                    <a:lumOff val="50000"/>
                  </a:schemeClr>
                </a:solidFill>
              </a:rPr>
              <a:t>jaarlijks</a:t>
            </a:r>
            <a:r>
              <a:rPr lang="en-US" sz="1000" dirty="0">
                <a:solidFill>
                  <a:schemeClr val="tx1">
                    <a:lumMod val="50000"/>
                    <a:lumOff val="50000"/>
                  </a:schemeClr>
                </a:solidFill>
              </a:rPr>
              <a:t> </a:t>
            </a:r>
            <a:r>
              <a:rPr lang="en-US" sz="1000" dirty="0" err="1">
                <a:solidFill>
                  <a:schemeClr val="tx1">
                    <a:lumMod val="50000"/>
                    <a:lumOff val="50000"/>
                  </a:schemeClr>
                </a:solidFill>
              </a:rPr>
              <a:t>ongeveer</a:t>
            </a:r>
            <a:r>
              <a:rPr lang="en-US" sz="1000" dirty="0">
                <a:solidFill>
                  <a:schemeClr val="tx1">
                    <a:lumMod val="50000"/>
                    <a:lumOff val="50000"/>
                  </a:schemeClr>
                </a:solidFill>
              </a:rPr>
              <a:t> €10 </a:t>
            </a:r>
            <a:r>
              <a:rPr lang="en-US" sz="1000" dirty="0" err="1">
                <a:solidFill>
                  <a:schemeClr val="tx1">
                    <a:lumMod val="50000"/>
                    <a:lumOff val="50000"/>
                  </a:schemeClr>
                </a:solidFill>
              </a:rPr>
              <a:t>miljard</a:t>
            </a:r>
            <a:r>
              <a:rPr lang="en-US" sz="1000" dirty="0">
                <a:solidFill>
                  <a:schemeClr val="tx1">
                    <a:lumMod val="50000"/>
                    <a:lumOff val="50000"/>
                  </a:schemeClr>
                </a:solidFill>
              </a:rPr>
              <a:t> </a:t>
            </a:r>
            <a:r>
              <a:rPr lang="en-US" sz="1000" dirty="0" err="1">
                <a:solidFill>
                  <a:schemeClr val="tx1">
                    <a:lumMod val="50000"/>
                    <a:lumOff val="50000"/>
                  </a:schemeClr>
                </a:solidFill>
              </a:rPr>
              <a:t>kost</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schatting</a:t>
            </a:r>
            <a:r>
              <a:rPr lang="en-US" sz="1000" dirty="0">
                <a:solidFill>
                  <a:schemeClr val="tx1">
                    <a:lumMod val="50000"/>
                    <a:lumOff val="50000"/>
                  </a:schemeClr>
                </a:solidFill>
              </a:rPr>
              <a:t> </a:t>
            </a:r>
            <a:r>
              <a:rPr lang="en-US" sz="1000" dirty="0" err="1">
                <a:solidFill>
                  <a:schemeClr val="tx1">
                    <a:lumMod val="50000"/>
                    <a:lumOff val="50000"/>
                  </a:schemeClr>
                </a:solidFill>
              </a:rPr>
              <a:t>bedraagt</a:t>
            </a:r>
            <a:r>
              <a:rPr lang="en-US" sz="1000" dirty="0">
                <a:solidFill>
                  <a:schemeClr val="tx1">
                    <a:lumMod val="50000"/>
                    <a:lumOff val="50000"/>
                  </a:schemeClr>
                </a:solidFill>
              </a:rPr>
              <a:t> de </a:t>
            </a:r>
            <a:r>
              <a:rPr lang="en-US" sz="1000" dirty="0" err="1">
                <a:solidFill>
                  <a:schemeClr val="tx1">
                    <a:lumMod val="50000"/>
                    <a:lumOff val="50000"/>
                  </a:schemeClr>
                </a:solidFill>
              </a:rPr>
              <a:t>schade</a:t>
            </a:r>
            <a:r>
              <a:rPr lang="en-US" sz="1000" dirty="0">
                <a:solidFill>
                  <a:schemeClr val="tx1">
                    <a:lumMod val="50000"/>
                    <a:lumOff val="50000"/>
                  </a:schemeClr>
                </a:solidFill>
              </a:rPr>
              <a:t> door </a:t>
            </a:r>
            <a:r>
              <a:rPr lang="en-US" sz="1000" dirty="0" err="1">
                <a:solidFill>
                  <a:schemeClr val="tx1">
                    <a:lumMod val="50000"/>
                    <a:lumOff val="50000"/>
                  </a:schemeClr>
                </a:solidFill>
              </a:rPr>
              <a:t>cybercriminaliteit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jaarlijks</a:t>
            </a:r>
            <a:r>
              <a:rPr lang="en-US" sz="1000" dirty="0">
                <a:solidFill>
                  <a:schemeClr val="tx1">
                    <a:lumMod val="50000"/>
                    <a:lumOff val="50000"/>
                  </a:schemeClr>
                </a:solidFill>
              </a:rPr>
              <a:t> </a:t>
            </a:r>
            <a:r>
              <a:rPr lang="en-US" sz="1000" dirty="0" err="1">
                <a:solidFill>
                  <a:schemeClr val="tx1">
                    <a:lumMod val="50000"/>
                    <a:lumOff val="50000"/>
                  </a:schemeClr>
                </a:solidFill>
              </a:rPr>
              <a:t>ongeveer</a:t>
            </a:r>
            <a:r>
              <a:rPr lang="en-US" sz="1000" dirty="0">
                <a:solidFill>
                  <a:schemeClr val="tx1">
                    <a:lumMod val="50000"/>
                    <a:lumOff val="50000"/>
                  </a:schemeClr>
                </a:solidFill>
              </a:rPr>
              <a:t> €300 </a:t>
            </a:r>
            <a:r>
              <a:rPr lang="en-US" sz="1000" dirty="0" err="1">
                <a:solidFill>
                  <a:schemeClr val="tx1">
                    <a:lumMod val="50000"/>
                    <a:lumOff val="50000"/>
                  </a:schemeClr>
                </a:solidFill>
              </a:rPr>
              <a:t>miljoen</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23" name="Footer Text"/>
          <p:cNvSpPr txBox="1"/>
          <p:nvPr/>
        </p:nvSpPr>
        <p:spPr>
          <a:xfrm>
            <a:off x="1097441" y="4110600"/>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informatiebeveiliging</a:t>
            </a:r>
            <a:r>
              <a:rPr lang="en-US" sz="1000" dirty="0">
                <a:solidFill>
                  <a:schemeClr val="tx1">
                    <a:lumMod val="50000"/>
                    <a:lumOff val="50000"/>
                  </a:schemeClr>
                </a:solidFill>
              </a:rPr>
              <a:t> en </a:t>
            </a:r>
            <a:r>
              <a:rPr lang="en-US" sz="1000" dirty="0" err="1">
                <a:solidFill>
                  <a:schemeClr val="tx1">
                    <a:lumMod val="50000"/>
                    <a:lumOff val="50000"/>
                  </a:schemeClr>
                </a:solidFill>
              </a:rPr>
              <a:t>informatieveiligheid</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druk</a:t>
            </a:r>
            <a:r>
              <a:rPr lang="en-US" sz="1000" dirty="0">
                <a:solidFill>
                  <a:schemeClr val="tx1">
                    <a:lumMod val="50000"/>
                    <a:lumOff val="50000"/>
                  </a:schemeClr>
                </a:solidFill>
              </a:rPr>
              <a:t> </a:t>
            </a:r>
            <a:r>
              <a:rPr lang="en-US" sz="1000" dirty="0" err="1">
                <a:solidFill>
                  <a:schemeClr val="tx1">
                    <a:lumMod val="50000"/>
                    <a:lumOff val="50000"/>
                  </a:schemeClr>
                </a:solidFill>
              </a:rPr>
              <a:t>doende</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voldoen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Verordening</a:t>
            </a:r>
            <a:r>
              <a:rPr lang="en-US" sz="1000" dirty="0">
                <a:solidFill>
                  <a:schemeClr val="tx1">
                    <a:lumMod val="50000"/>
                    <a:lumOff val="50000"/>
                  </a:schemeClr>
                </a:solidFill>
              </a:rPr>
              <a:t> </a:t>
            </a:r>
            <a:r>
              <a:rPr lang="en-US" sz="1000" dirty="0" err="1">
                <a:solidFill>
                  <a:schemeClr val="tx1">
                    <a:lumMod val="50000"/>
                    <a:lumOff val="50000"/>
                  </a:schemeClr>
                </a:solidFill>
              </a:rPr>
              <a:t>Gegevensbescherming</a:t>
            </a:r>
            <a:r>
              <a:rPr lang="en-US" sz="1000" dirty="0">
                <a:solidFill>
                  <a:schemeClr val="tx1">
                    <a:lumMod val="50000"/>
                    <a:lumOff val="50000"/>
                  </a:schemeClr>
                </a:solidFill>
              </a:rPr>
              <a:t> (AVG) en de Baseline </a:t>
            </a:r>
            <a:r>
              <a:rPr lang="en-US" sz="1000" dirty="0" err="1">
                <a:solidFill>
                  <a:schemeClr val="tx1">
                    <a:lumMod val="50000"/>
                    <a:lumOff val="50000"/>
                  </a:schemeClr>
                </a:solidFill>
              </a:rPr>
              <a:t>Informatiebeveiliging</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(BIG).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het </a:t>
            </a:r>
            <a:r>
              <a:rPr lang="en-US" sz="1000" dirty="0" err="1">
                <a:solidFill>
                  <a:schemeClr val="tx1">
                    <a:lumMod val="50000"/>
                    <a:lumOff val="50000"/>
                  </a:schemeClr>
                </a:solidFill>
              </a:rPr>
              <a:t>voorkomen</a:t>
            </a:r>
            <a:r>
              <a:rPr lang="en-US" sz="1000" dirty="0">
                <a:solidFill>
                  <a:schemeClr val="tx1">
                    <a:lumMod val="50000"/>
                    <a:lumOff val="50000"/>
                  </a:schemeClr>
                </a:solidFill>
              </a:rPr>
              <a:t> en de </a:t>
            </a:r>
            <a:r>
              <a:rPr lang="en-US" sz="1000" dirty="0" err="1">
                <a:solidFill>
                  <a:schemeClr val="tx1">
                    <a:lumMod val="50000"/>
                    <a:lumOff val="50000"/>
                  </a:schemeClr>
                </a:solidFill>
              </a:rPr>
              <a:t>aanpak</a:t>
            </a:r>
            <a:r>
              <a:rPr lang="en-US" sz="1000" dirty="0">
                <a:solidFill>
                  <a:schemeClr val="tx1">
                    <a:lumMod val="50000"/>
                    <a:lumOff val="50000"/>
                  </a:schemeClr>
                </a:solidFill>
              </a:rPr>
              <a:t> van cybercrime </a:t>
            </a:r>
            <a:r>
              <a:rPr lang="en-US" sz="1000" dirty="0" err="1">
                <a:solidFill>
                  <a:schemeClr val="tx1">
                    <a:lumMod val="50000"/>
                    <a:lumOff val="50000"/>
                  </a:schemeClr>
                </a:solidFill>
              </a:rPr>
              <a:t>gebeurt</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landelijk</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door de VNG, </a:t>
            </a:r>
            <a:r>
              <a:rPr lang="en-US" sz="1000" dirty="0" err="1">
                <a:solidFill>
                  <a:schemeClr val="tx1">
                    <a:lumMod val="50000"/>
                    <a:lumOff val="50000"/>
                  </a:schemeClr>
                </a:solidFill>
              </a:rPr>
              <a:t>politie</a:t>
            </a:r>
            <a:r>
              <a:rPr lang="en-US" sz="1000" dirty="0">
                <a:solidFill>
                  <a:schemeClr val="tx1">
                    <a:lumMod val="50000"/>
                    <a:lumOff val="50000"/>
                  </a:schemeClr>
                </a:solidFill>
              </a:rPr>
              <a:t>, het OM en het </a:t>
            </a:r>
            <a:r>
              <a:rPr lang="en-US" sz="1000" dirty="0" err="1">
                <a:solidFill>
                  <a:schemeClr val="tx1">
                    <a:lumMod val="50000"/>
                    <a:lumOff val="50000"/>
                  </a:schemeClr>
                </a:solidFill>
              </a:rPr>
              <a:t>bedrijfsleven</a:t>
            </a:r>
            <a:r>
              <a:rPr lang="en-US" sz="1000" dirty="0">
                <a:solidFill>
                  <a:schemeClr val="tx1">
                    <a:lumMod val="50000"/>
                    <a:lumOff val="50000"/>
                  </a:schemeClr>
                </a:solidFill>
              </a:rPr>
              <a:t>. </a:t>
            </a:r>
            <a:r>
              <a:rPr lang="en-US" sz="1000" dirty="0" err="1">
                <a:solidFill>
                  <a:schemeClr val="tx1">
                    <a:lumMod val="50000"/>
                    <a:lumOff val="50000"/>
                  </a:schemeClr>
                </a:solidFill>
              </a:rPr>
              <a:t>Hoewel</a:t>
            </a:r>
            <a:r>
              <a:rPr lang="en-US" sz="1000" dirty="0">
                <a:solidFill>
                  <a:schemeClr val="tx1">
                    <a:lumMod val="50000"/>
                    <a:lumOff val="50000"/>
                  </a:schemeClr>
                </a:solidFill>
              </a:rPr>
              <a:t> de </a:t>
            </a:r>
            <a:r>
              <a:rPr lang="en-US" sz="1000" dirty="0" err="1">
                <a:solidFill>
                  <a:schemeClr val="tx1">
                    <a:lumMod val="50000"/>
                    <a:lumOff val="50000"/>
                  </a:schemeClr>
                </a:solidFill>
              </a:rPr>
              <a:t>daadwerkelijke</a:t>
            </a:r>
            <a:r>
              <a:rPr lang="en-US" sz="1000" dirty="0">
                <a:solidFill>
                  <a:schemeClr val="tx1">
                    <a:lumMod val="50000"/>
                    <a:lumOff val="50000"/>
                  </a:schemeClr>
                </a:solidFill>
              </a:rPr>
              <a:t> </a:t>
            </a:r>
            <a:r>
              <a:rPr lang="en-US" sz="1000" dirty="0" err="1">
                <a:solidFill>
                  <a:schemeClr val="tx1">
                    <a:lumMod val="50000"/>
                    <a:lumOff val="50000"/>
                  </a:schemeClr>
                </a:solidFill>
              </a:rPr>
              <a:t>bestrijding</a:t>
            </a:r>
            <a:r>
              <a:rPr lang="en-US" sz="1000" dirty="0">
                <a:solidFill>
                  <a:schemeClr val="tx1">
                    <a:lumMod val="50000"/>
                    <a:lumOff val="50000"/>
                  </a:schemeClr>
                </a:solidFill>
              </a:rPr>
              <a:t> van </a:t>
            </a:r>
            <a:r>
              <a:rPr lang="en-US" sz="1000" dirty="0" err="1">
                <a:solidFill>
                  <a:schemeClr val="tx1">
                    <a:lumMod val="50000"/>
                    <a:lumOff val="50000"/>
                  </a:schemeClr>
                </a:solidFill>
              </a:rPr>
              <a:t>grootschalige</a:t>
            </a:r>
            <a:r>
              <a:rPr lang="en-US" sz="1000" dirty="0">
                <a:solidFill>
                  <a:schemeClr val="tx1">
                    <a:lumMod val="50000"/>
                    <a:lumOff val="50000"/>
                  </a:schemeClr>
                </a:solidFill>
              </a:rPr>
              <a:t> cybercrime </a:t>
            </a:r>
            <a:r>
              <a:rPr lang="en-US" sz="1000" dirty="0" err="1">
                <a:solidFill>
                  <a:schemeClr val="tx1">
                    <a:lumMod val="50000"/>
                    <a:lumOff val="50000"/>
                  </a:schemeClr>
                </a:solidFill>
              </a:rPr>
              <a:t>geen</a:t>
            </a:r>
            <a:r>
              <a:rPr lang="en-US" sz="1000" dirty="0">
                <a:solidFill>
                  <a:schemeClr val="tx1">
                    <a:lumMod val="50000"/>
                    <a:lumOff val="50000"/>
                  </a:schemeClr>
                </a:solidFill>
              </a:rPr>
              <a:t> </a:t>
            </a:r>
            <a:r>
              <a:rPr lang="en-US" sz="1000" dirty="0" err="1">
                <a:solidFill>
                  <a:schemeClr val="tx1">
                    <a:lumMod val="50000"/>
                    <a:lumOff val="50000"/>
                  </a:schemeClr>
                </a:solidFill>
              </a:rPr>
              <a:t>taak</a:t>
            </a:r>
            <a:r>
              <a:rPr lang="en-US" sz="1000" dirty="0">
                <a:solidFill>
                  <a:schemeClr val="tx1">
                    <a:lumMod val="50000"/>
                    <a:lumOff val="50000"/>
                  </a:schemeClr>
                </a:solidFill>
              </a:rPr>
              <a:t> is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is het </a:t>
            </a:r>
            <a:r>
              <a:rPr lang="en-US" sz="1000" dirty="0" err="1">
                <a:solidFill>
                  <a:schemeClr val="tx1">
                    <a:lumMod val="50000"/>
                    <a:lumOff val="50000"/>
                  </a:schemeClr>
                </a:solidFill>
              </a:rPr>
              <a:t>wel</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om cybercrime op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nemen</a:t>
            </a:r>
            <a:r>
              <a:rPr lang="en-US" sz="1000" dirty="0">
                <a:solidFill>
                  <a:schemeClr val="tx1">
                    <a:lumMod val="50000"/>
                    <a:lumOff val="50000"/>
                  </a:schemeClr>
                </a:solidFill>
              </a:rPr>
              <a:t> in het </a:t>
            </a:r>
            <a:r>
              <a:rPr lang="en-US" sz="1000" dirty="0" err="1">
                <a:solidFill>
                  <a:schemeClr val="tx1">
                    <a:lumMod val="50000"/>
                    <a:lumOff val="50000"/>
                  </a:schemeClr>
                </a:solidFill>
              </a:rPr>
              <a:t>beveiligingsbeleid</a:t>
            </a:r>
            <a:r>
              <a:rPr lang="en-US" sz="1000" dirty="0">
                <a:solidFill>
                  <a:schemeClr val="tx1">
                    <a:lumMod val="50000"/>
                    <a:lumOff val="50000"/>
                  </a:schemeClr>
                </a:solidFill>
              </a:rPr>
              <a:t> van de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organisatie</a:t>
            </a:r>
            <a:r>
              <a:rPr lang="en-US" sz="1000" dirty="0">
                <a:solidFill>
                  <a:schemeClr val="tx1">
                    <a:lumMod val="50000"/>
                    <a:lumOff val="50000"/>
                  </a:schemeClr>
                </a:solidFill>
              </a:rPr>
              <a:t> en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investeren</a:t>
            </a:r>
            <a:r>
              <a:rPr lang="en-US" sz="1000" dirty="0">
                <a:solidFill>
                  <a:schemeClr val="tx1">
                    <a:lumMod val="50000"/>
                    <a:lumOff val="50000"/>
                  </a:schemeClr>
                </a:solidFill>
              </a:rPr>
              <a:t> in </a:t>
            </a:r>
            <a:r>
              <a:rPr lang="en-US" sz="1000" dirty="0" err="1">
                <a:solidFill>
                  <a:schemeClr val="tx1">
                    <a:lumMod val="50000"/>
                    <a:lumOff val="50000"/>
                  </a:schemeClr>
                </a:solidFill>
              </a:rPr>
              <a:t>vergroting</a:t>
            </a:r>
            <a:r>
              <a:rPr lang="en-US" sz="1000" dirty="0">
                <a:solidFill>
                  <a:schemeClr val="tx1">
                    <a:lumMod val="50000"/>
                    <a:lumOff val="50000"/>
                  </a:schemeClr>
                </a:solidFill>
              </a:rPr>
              <a:t> van de </a:t>
            </a:r>
            <a:r>
              <a:rPr lang="en-US" sz="1000" dirty="0" err="1">
                <a:solidFill>
                  <a:schemeClr val="tx1">
                    <a:lumMod val="50000"/>
                    <a:lumOff val="50000"/>
                  </a:schemeClr>
                </a:solidFill>
              </a:rPr>
              <a:t>weerbaarheid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organisatie</a:t>
            </a:r>
            <a:r>
              <a:rPr lang="en-US" sz="1000" dirty="0">
                <a:solidFill>
                  <a:schemeClr val="tx1">
                    <a:lumMod val="50000"/>
                    <a:lumOff val="50000"/>
                  </a:schemeClr>
                </a:solidFill>
              </a:rPr>
              <a:t> en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verenigingen</a:t>
            </a:r>
            <a:r>
              <a:rPr lang="en-US" sz="1000" dirty="0">
                <a:solidFill>
                  <a:schemeClr val="tx1">
                    <a:lumMod val="50000"/>
                    <a:lumOff val="50000"/>
                  </a:schemeClr>
                </a:solidFill>
              </a:rPr>
              <a:t> en </a:t>
            </a:r>
            <a:r>
              <a:rPr lang="en-US" sz="1000" dirty="0" err="1">
                <a:solidFill>
                  <a:schemeClr val="tx1">
                    <a:lumMod val="50000"/>
                    <a:lumOff val="50000"/>
                  </a:schemeClr>
                </a:solidFill>
              </a:rPr>
              <a:t>instellingen</a:t>
            </a:r>
            <a:r>
              <a:rPr lang="en-US" sz="1000" dirty="0">
                <a:solidFill>
                  <a:schemeClr val="tx1">
                    <a:lumMod val="50000"/>
                    <a:lumOff val="50000"/>
                  </a:schemeClr>
                </a:solidFill>
              </a:rPr>
              <a:t> op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gebied</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vergt</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extra </a:t>
            </a:r>
            <a:r>
              <a:rPr lang="en-US" sz="1000" dirty="0" err="1">
                <a:solidFill>
                  <a:schemeClr val="tx1">
                    <a:lumMod val="50000"/>
                    <a:lumOff val="50000"/>
                  </a:schemeClr>
                </a:solidFill>
              </a:rPr>
              <a:t>aandacht</a:t>
            </a:r>
            <a:r>
              <a:rPr lang="en-US" sz="1000" dirty="0">
                <a:solidFill>
                  <a:schemeClr val="tx1">
                    <a:lumMod val="50000"/>
                    <a:lumOff val="50000"/>
                  </a:schemeClr>
                </a:solidFill>
              </a:rPr>
              <a:t>.</a:t>
            </a:r>
          </a:p>
        </p:txBody>
      </p:sp>
      <p:cxnSp>
        <p:nvCxnSpPr>
          <p:cNvPr id="14" name="Straight Line buttom">
            <a:extLst>
              <a:ext uri="{FF2B5EF4-FFF2-40B4-BE49-F238E27FC236}">
                <a16:creationId xmlns:a16="http://schemas.microsoft.com/office/drawing/2014/main" id="{A0D4CCBD-C136-314E-96C6-E544171FF0F0}"/>
              </a:ext>
            </a:extLst>
          </p:cNvPr>
          <p:cNvCxnSpPr/>
          <p:nvPr/>
        </p:nvCxnSpPr>
        <p:spPr>
          <a:xfrm>
            <a:off x="1097441" y="222610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Line buttom">
            <a:extLst>
              <a:ext uri="{FF2B5EF4-FFF2-40B4-BE49-F238E27FC236}">
                <a16:creationId xmlns:a16="http://schemas.microsoft.com/office/drawing/2014/main" id="{8FB05E76-B4FA-C349-9437-DDDBDC5C7D3D}"/>
              </a:ext>
            </a:extLst>
          </p:cNvPr>
          <p:cNvCxnSpPr/>
          <p:nvPr/>
        </p:nvCxnSpPr>
        <p:spPr>
          <a:xfrm>
            <a:off x="1097441" y="4011925"/>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65430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(7)</a:t>
            </a:r>
          </a:p>
        </p:txBody>
      </p:sp>
      <p:sp>
        <p:nvSpPr>
          <p:cNvPr id="18" name="Down Arrow 33"/>
          <p:cNvSpPr>
            <a:spLocks noChangeAspect="1"/>
          </p:cNvSpPr>
          <p:nvPr/>
        </p:nvSpPr>
        <p:spPr>
          <a:xfrm>
            <a:off x="139659" y="728326"/>
            <a:ext cx="878362" cy="73867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16745" y="868882"/>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1627664"/>
            <a:ext cx="878362" cy="876260"/>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1877991"/>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4" name="Footer Text"/>
          <p:cNvSpPr txBox="1"/>
          <p:nvPr/>
        </p:nvSpPr>
        <p:spPr>
          <a:xfrm>
            <a:off x="1101192" y="728326"/>
            <a:ext cx="7910298" cy="461665"/>
          </a:xfrm>
          <a:prstGeom prst="rect">
            <a:avLst/>
          </a:prstGeom>
          <a:noFill/>
        </p:spPr>
        <p:txBody>
          <a:bodyPr wrap="square" lIns="0" tIns="0" rIns="0" bIns="0" rtlCol="0">
            <a:spAutoFit/>
          </a:bodyPr>
          <a:lstStyle/>
          <a:p>
            <a:r>
              <a:rPr lang="en-US" sz="1000" dirty="0">
                <a:solidFill>
                  <a:schemeClr val="tx1">
                    <a:lumMod val="50000"/>
                    <a:lumOff val="50000"/>
                  </a:schemeClr>
                </a:solidFill>
              </a:rPr>
              <a:t>We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betrouwbare</a:t>
            </a:r>
            <a:r>
              <a:rPr lang="en-US" sz="1000" dirty="0">
                <a:solidFill>
                  <a:schemeClr val="tx1">
                    <a:lumMod val="50000"/>
                    <a:lumOff val="50000"/>
                  </a:schemeClr>
                </a:solidFill>
              </a:rPr>
              <a:t> partner </a:t>
            </a:r>
            <a:r>
              <a:rPr lang="en-US" sz="1000" dirty="0" err="1">
                <a:solidFill>
                  <a:schemeClr val="tx1">
                    <a:lumMod val="50000"/>
                    <a:lumOff val="50000"/>
                  </a:schemeClr>
                </a:solidFill>
              </a:rPr>
              <a:t>voor</a:t>
            </a:r>
            <a:r>
              <a:rPr lang="en-US" sz="1000" dirty="0">
                <a:solidFill>
                  <a:schemeClr val="tx1">
                    <a:lumMod val="50000"/>
                    <a:lumOff val="50000"/>
                  </a:schemeClr>
                </a:solidFill>
              </a:rPr>
              <a:t> burgers, </a:t>
            </a:r>
            <a:r>
              <a:rPr lang="en-US" sz="1000" dirty="0" err="1">
                <a:solidFill>
                  <a:schemeClr val="tx1">
                    <a:lumMod val="50000"/>
                    <a:lumOff val="50000"/>
                  </a:schemeClr>
                </a:solidFill>
              </a:rPr>
              <a:t>bedrijven</a:t>
            </a:r>
            <a:r>
              <a:rPr lang="en-US" sz="1000" dirty="0">
                <a:solidFill>
                  <a:schemeClr val="tx1">
                    <a:lumMod val="50000"/>
                    <a:lumOff val="50000"/>
                  </a:schemeClr>
                </a:solidFill>
              </a:rPr>
              <a:t> en </a:t>
            </a:r>
            <a:r>
              <a:rPr lang="en-US" sz="1000" dirty="0" err="1">
                <a:solidFill>
                  <a:schemeClr val="tx1">
                    <a:lumMod val="50000"/>
                    <a:lumOff val="50000"/>
                  </a:schemeClr>
                </a:solidFill>
              </a:rPr>
              <a:t>instellingen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informatievoorziening</a:t>
            </a:r>
            <a:r>
              <a:rPr lang="en-US" sz="1000" dirty="0">
                <a:solidFill>
                  <a:schemeClr val="tx1">
                    <a:lumMod val="50000"/>
                    <a:lumOff val="50000"/>
                  </a:schemeClr>
                </a:solidFill>
              </a:rPr>
              <a:t> en </a:t>
            </a:r>
            <a:r>
              <a:rPr lang="en-US" sz="1000" dirty="0" err="1">
                <a:solidFill>
                  <a:schemeClr val="tx1">
                    <a:lumMod val="50000"/>
                    <a:lumOff val="50000"/>
                  </a:schemeClr>
                </a:solidFill>
              </a:rPr>
              <a:t>informatiebeveiliging</a:t>
            </a:r>
            <a:r>
              <a:rPr lang="en-US" sz="1000" dirty="0">
                <a:solidFill>
                  <a:schemeClr val="tx1">
                    <a:lumMod val="50000"/>
                    <a:lumOff val="50000"/>
                  </a:schemeClr>
                </a:solidFill>
              </a:rPr>
              <a:t> en </a:t>
            </a:r>
            <a:r>
              <a:rPr lang="en-US" sz="1000" dirty="0" err="1">
                <a:solidFill>
                  <a:schemeClr val="tx1">
                    <a:lumMod val="50000"/>
                    <a:lumOff val="50000"/>
                  </a:schemeClr>
                </a:solidFill>
              </a:rPr>
              <a:t>werken</a:t>
            </a:r>
            <a:r>
              <a:rPr lang="en-US" sz="1000" dirty="0">
                <a:solidFill>
                  <a:schemeClr val="tx1">
                    <a:lumMod val="50000"/>
                    <a:lumOff val="50000"/>
                  </a:schemeClr>
                </a:solidFill>
              </a:rPr>
              <a:t> </a:t>
            </a:r>
            <a:r>
              <a:rPr lang="en-US" sz="1000" dirty="0" err="1">
                <a:solidFill>
                  <a:schemeClr val="tx1">
                    <a:lumMod val="50000"/>
                    <a:lumOff val="50000"/>
                  </a:schemeClr>
                </a:solidFill>
              </a:rPr>
              <a:t>mee</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veilige</a:t>
            </a:r>
            <a:r>
              <a:rPr lang="en-US" sz="1000" dirty="0">
                <a:solidFill>
                  <a:schemeClr val="tx1">
                    <a:lumMod val="50000"/>
                    <a:lumOff val="50000"/>
                  </a:schemeClr>
                </a:solidFill>
              </a:rPr>
              <a:t>, open en </a:t>
            </a:r>
            <a:r>
              <a:rPr lang="en-US" sz="1000" dirty="0" err="1">
                <a:solidFill>
                  <a:schemeClr val="tx1">
                    <a:lumMod val="50000"/>
                    <a:lumOff val="50000"/>
                  </a:schemeClr>
                </a:solidFill>
              </a:rPr>
              <a:t>stabiele</a:t>
            </a:r>
            <a:r>
              <a:rPr lang="en-US" sz="1000" dirty="0">
                <a:solidFill>
                  <a:schemeClr val="tx1">
                    <a:lumMod val="50000"/>
                    <a:lumOff val="50000"/>
                  </a:schemeClr>
                </a:solidFill>
              </a:rPr>
              <a:t> </a:t>
            </a:r>
            <a:r>
              <a:rPr lang="en-US" sz="1000" dirty="0" err="1">
                <a:solidFill>
                  <a:schemeClr val="tx1">
                    <a:lumMod val="50000"/>
                    <a:lumOff val="50000"/>
                  </a:schemeClr>
                </a:solidFill>
              </a:rPr>
              <a:t>informatiesamenleving</a:t>
            </a:r>
            <a:r>
              <a:rPr lang="en-US" sz="1000" dirty="0">
                <a:solidFill>
                  <a:schemeClr val="tx1">
                    <a:lumMod val="50000"/>
                    <a:lumOff val="50000"/>
                  </a:schemeClr>
                </a:solidFill>
              </a:rPr>
              <a:t> door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investeren</a:t>
            </a:r>
            <a:r>
              <a:rPr lang="en-US" sz="1000" dirty="0">
                <a:solidFill>
                  <a:schemeClr val="tx1">
                    <a:lumMod val="50000"/>
                    <a:lumOff val="50000"/>
                  </a:schemeClr>
                </a:solidFill>
              </a:rPr>
              <a:t> in </a:t>
            </a:r>
            <a:r>
              <a:rPr lang="en-US" sz="1000" dirty="0" err="1">
                <a:solidFill>
                  <a:schemeClr val="tx1">
                    <a:lumMod val="50000"/>
                    <a:lumOff val="50000"/>
                  </a:schemeClr>
                </a:solidFill>
              </a:rPr>
              <a:t>vergroting</a:t>
            </a:r>
            <a:r>
              <a:rPr lang="en-US" sz="1000" dirty="0">
                <a:solidFill>
                  <a:schemeClr val="tx1">
                    <a:lumMod val="50000"/>
                    <a:lumOff val="50000"/>
                  </a:schemeClr>
                </a:solidFill>
              </a:rPr>
              <a:t> van de </a:t>
            </a:r>
            <a:r>
              <a:rPr lang="en-US" sz="1000" dirty="0" err="1">
                <a:solidFill>
                  <a:schemeClr val="tx1">
                    <a:lumMod val="50000"/>
                    <a:lumOff val="50000"/>
                  </a:schemeClr>
                </a:solidFill>
              </a:rPr>
              <a:t>weerbaarheid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en </a:t>
            </a:r>
            <a:r>
              <a:rPr lang="en-US" sz="1000" dirty="0" err="1">
                <a:solidFill>
                  <a:schemeClr val="tx1">
                    <a:lumMod val="50000"/>
                    <a:lumOff val="50000"/>
                  </a:schemeClr>
                </a:solidFill>
              </a:rPr>
              <a:t>ondernemers</a:t>
            </a:r>
            <a:r>
              <a:rPr lang="en-US" sz="1000" dirty="0">
                <a:solidFill>
                  <a:schemeClr val="tx1">
                    <a:lumMod val="50000"/>
                    <a:lumOff val="50000"/>
                  </a:schemeClr>
                </a:solidFill>
              </a:rPr>
              <a:t> in het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domein</a:t>
            </a:r>
            <a:r>
              <a:rPr lang="en-US" sz="1000" dirty="0">
                <a:solidFill>
                  <a:schemeClr val="tx1">
                    <a:lumMod val="50000"/>
                    <a:lumOff val="50000"/>
                  </a:schemeClr>
                </a:solidFill>
              </a:rPr>
              <a:t>.</a:t>
            </a:r>
          </a:p>
        </p:txBody>
      </p:sp>
      <p:sp>
        <p:nvSpPr>
          <p:cNvPr id="27" name="Footer Text"/>
          <p:cNvSpPr txBox="1"/>
          <p:nvPr/>
        </p:nvSpPr>
        <p:spPr>
          <a:xfrm>
            <a:off x="1101192" y="1765252"/>
            <a:ext cx="8002025" cy="1077218"/>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In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a:t>
            </a:r>
            <a:r>
              <a:rPr lang="en-US" sz="1000" dirty="0" err="1">
                <a:solidFill>
                  <a:schemeClr val="tx1">
                    <a:lumMod val="50000"/>
                    <a:lumOff val="50000"/>
                  </a:schemeClr>
                </a:solidFill>
              </a:rPr>
              <a:t>onze</a:t>
            </a:r>
            <a:r>
              <a:rPr lang="en-US" sz="1000" dirty="0">
                <a:solidFill>
                  <a:schemeClr val="tx1">
                    <a:lumMod val="50000"/>
                    <a:lumOff val="50000"/>
                  </a:schemeClr>
                </a:solidFill>
              </a:rPr>
              <a:t> partners </a:t>
            </a:r>
            <a:r>
              <a:rPr lang="en-US" sz="1000" dirty="0" err="1">
                <a:solidFill>
                  <a:schemeClr val="tx1">
                    <a:lumMod val="50000"/>
                    <a:lumOff val="50000"/>
                  </a:schemeClr>
                </a:solidFill>
              </a:rPr>
              <a:t>creëren</a:t>
            </a:r>
            <a:r>
              <a:rPr lang="en-US" sz="1000" dirty="0">
                <a:solidFill>
                  <a:schemeClr val="tx1">
                    <a:lumMod val="50000"/>
                    <a:lumOff val="50000"/>
                  </a:schemeClr>
                </a:solidFill>
              </a:rPr>
              <a:t> we (</a:t>
            </a:r>
            <a:r>
              <a:rPr lang="en-US" sz="1000" dirty="0" err="1">
                <a:solidFill>
                  <a:schemeClr val="tx1">
                    <a:lumMod val="50000"/>
                    <a:lumOff val="50000"/>
                  </a:schemeClr>
                </a:solidFill>
              </a:rPr>
              <a:t>blijvend</a:t>
            </a:r>
            <a:r>
              <a:rPr lang="en-US" sz="1000" dirty="0">
                <a:solidFill>
                  <a:schemeClr val="tx1">
                    <a:lumMod val="50000"/>
                    <a:lumOff val="50000"/>
                  </a:schemeClr>
                </a:solidFill>
              </a:rPr>
              <a:t>) </a:t>
            </a:r>
            <a:r>
              <a:rPr lang="en-US" sz="1000" dirty="0" err="1">
                <a:solidFill>
                  <a:schemeClr val="tx1">
                    <a:lumMod val="50000"/>
                    <a:lumOff val="50000"/>
                  </a:schemeClr>
                </a:solidFill>
              </a:rPr>
              <a:t>inzicht</a:t>
            </a:r>
            <a:r>
              <a:rPr lang="en-US" sz="1000" dirty="0">
                <a:solidFill>
                  <a:schemeClr val="tx1">
                    <a:lumMod val="50000"/>
                    <a:lumOff val="50000"/>
                  </a:schemeClr>
                </a:solidFill>
              </a:rPr>
              <a:t> in de </a:t>
            </a:r>
            <a:r>
              <a:rPr lang="en-US" sz="1000" dirty="0" err="1">
                <a:solidFill>
                  <a:schemeClr val="tx1">
                    <a:lumMod val="50000"/>
                    <a:lumOff val="50000"/>
                  </a:schemeClr>
                </a:solidFill>
              </a:rPr>
              <a:t>aard</a:t>
            </a:r>
            <a:r>
              <a:rPr lang="en-US" sz="1000" dirty="0">
                <a:solidFill>
                  <a:schemeClr val="tx1">
                    <a:lumMod val="50000"/>
                    <a:lumOff val="50000"/>
                  </a:schemeClr>
                </a:solidFill>
              </a:rPr>
              <a:t> en </a:t>
            </a:r>
            <a:r>
              <a:rPr lang="en-US" sz="1000" dirty="0" err="1">
                <a:solidFill>
                  <a:schemeClr val="tx1">
                    <a:lumMod val="50000"/>
                    <a:lumOff val="50000"/>
                  </a:schemeClr>
                </a:solidFill>
              </a:rPr>
              <a:t>omvang</a:t>
            </a:r>
            <a:r>
              <a:rPr lang="en-US" sz="1000" dirty="0">
                <a:solidFill>
                  <a:schemeClr val="tx1">
                    <a:lumMod val="50000"/>
                    <a:lumOff val="50000"/>
                  </a:schemeClr>
                </a:solidFill>
              </a:rPr>
              <a:t> van cybercrime in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aanpak</a:t>
            </a:r>
            <a:r>
              <a:rPr lang="en-US" sz="1000" dirty="0">
                <a:solidFill>
                  <a:schemeClr val="tx1">
                    <a:lumMod val="50000"/>
                    <a:lumOff val="50000"/>
                  </a:schemeClr>
                </a:solidFill>
              </a:rPr>
              <a:t> van cybercrime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landelijke</a:t>
            </a:r>
            <a:r>
              <a:rPr lang="en-US" sz="1000" dirty="0">
                <a:solidFill>
                  <a:schemeClr val="tx1">
                    <a:lumMod val="50000"/>
                    <a:lumOff val="50000"/>
                  </a:schemeClr>
                </a:solidFill>
              </a:rPr>
              <a:t> en </a:t>
            </a:r>
            <a:r>
              <a:rPr lang="en-US" sz="1000" dirty="0" err="1">
                <a:solidFill>
                  <a:schemeClr val="tx1">
                    <a:lumMod val="50000"/>
                    <a:lumOff val="50000"/>
                  </a:schemeClr>
                </a:solidFill>
              </a:rPr>
              <a:t>regionale</a:t>
            </a:r>
            <a:r>
              <a:rPr lang="en-US" sz="1000" dirty="0">
                <a:solidFill>
                  <a:schemeClr val="tx1">
                    <a:lumMod val="50000"/>
                    <a:lumOff val="50000"/>
                  </a:schemeClr>
                </a:solidFill>
              </a:rPr>
              <a:t> </a:t>
            </a:r>
            <a:r>
              <a:rPr lang="en-US" sz="1000" dirty="0" err="1">
                <a:solidFill>
                  <a:schemeClr val="tx1">
                    <a:lumMod val="50000"/>
                    <a:lumOff val="50000"/>
                  </a:schemeClr>
                </a:solidFill>
              </a:rPr>
              <a:t>prioriteit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zowel</a:t>
            </a:r>
            <a:r>
              <a:rPr lang="en-US" sz="1000" dirty="0">
                <a:solidFill>
                  <a:schemeClr val="tx1">
                    <a:lumMod val="50000"/>
                    <a:lumOff val="50000"/>
                  </a:schemeClr>
                </a:solidFill>
              </a:rPr>
              <a:t>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OM.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vergt</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oriëntatie</a:t>
            </a:r>
            <a:r>
              <a:rPr lang="en-US" sz="1000" dirty="0">
                <a:solidFill>
                  <a:schemeClr val="tx1">
                    <a:lumMod val="50000"/>
                    <a:lumOff val="50000"/>
                  </a:schemeClr>
                </a:solidFill>
              </a:rPr>
              <a:t> op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en </a:t>
            </a:r>
            <a:r>
              <a:rPr lang="en-US" sz="1000" dirty="0" err="1">
                <a:solidFill>
                  <a:schemeClr val="tx1">
                    <a:lumMod val="50000"/>
                    <a:lumOff val="50000"/>
                  </a:schemeClr>
                </a:solidFill>
              </a:rPr>
              <a:t>plicht</a:t>
            </a:r>
            <a:r>
              <a:rPr lang="en-US" sz="1000" dirty="0">
                <a:solidFill>
                  <a:schemeClr val="tx1">
                    <a:lumMod val="50000"/>
                    <a:lumOff val="50000"/>
                  </a:schemeClr>
                </a:solidFill>
              </a:rPr>
              <a:t> ten </a:t>
            </a:r>
            <a:r>
              <a:rPr lang="en-US" sz="1000" dirty="0" err="1">
                <a:solidFill>
                  <a:schemeClr val="tx1">
                    <a:lumMod val="50000"/>
                    <a:lumOff val="50000"/>
                  </a:schemeClr>
                </a:solidFill>
              </a:rPr>
              <a:t>aanzien</a:t>
            </a:r>
            <a:r>
              <a:rPr lang="en-US" sz="1000" dirty="0">
                <a:solidFill>
                  <a:schemeClr val="tx1">
                    <a:lumMod val="50000"/>
                    <a:lumOff val="50000"/>
                  </a:schemeClr>
                </a:solidFill>
              </a:rPr>
              <a:t> van het </a:t>
            </a:r>
            <a:r>
              <a:rPr lang="en-US" sz="1000" dirty="0" err="1">
                <a:solidFill>
                  <a:schemeClr val="tx1">
                    <a:lumMod val="50000"/>
                    <a:lumOff val="50000"/>
                  </a:schemeClr>
                </a:solidFill>
              </a:rPr>
              <a:t>tegengaan</a:t>
            </a:r>
            <a:r>
              <a:rPr lang="en-US" sz="1000" dirty="0">
                <a:solidFill>
                  <a:schemeClr val="tx1">
                    <a:lumMod val="50000"/>
                    <a:lumOff val="50000"/>
                  </a:schemeClr>
                </a:solidFill>
              </a:rPr>
              <a:t> van </a:t>
            </a:r>
            <a:r>
              <a:rPr lang="en-US" sz="1000" dirty="0" err="1">
                <a:solidFill>
                  <a:schemeClr val="tx1">
                    <a:lumMod val="50000"/>
                    <a:lumOff val="50000"/>
                  </a:schemeClr>
                </a:solidFill>
              </a:rPr>
              <a:t>vormen</a:t>
            </a:r>
            <a:r>
              <a:rPr lang="en-US" sz="1000" dirty="0">
                <a:solidFill>
                  <a:schemeClr val="tx1">
                    <a:lumMod val="50000"/>
                    <a:lumOff val="50000"/>
                  </a:schemeClr>
                </a:solidFill>
              </a:rPr>
              <a:t> van </a:t>
            </a:r>
            <a:r>
              <a:rPr lang="en-US" sz="1000" dirty="0" err="1">
                <a:solidFill>
                  <a:schemeClr val="tx1">
                    <a:lumMod val="50000"/>
                    <a:lumOff val="50000"/>
                  </a:schemeClr>
                </a:solidFill>
              </a:rPr>
              <a:t>cybercriminaliteit</a:t>
            </a:r>
            <a:r>
              <a:rPr lang="en-US" sz="1000" dirty="0">
                <a:solidFill>
                  <a:schemeClr val="tx1">
                    <a:lumMod val="50000"/>
                    <a:lumOff val="50000"/>
                  </a:schemeClr>
                </a:solidFill>
              </a:rPr>
              <a:t>. </a:t>
            </a:r>
            <a:r>
              <a:rPr lang="en-US" sz="1000" dirty="0" err="1">
                <a:solidFill>
                  <a:schemeClr val="tx1">
                    <a:lumMod val="50000"/>
                    <a:lumOff val="50000"/>
                  </a:schemeClr>
                </a:solidFill>
              </a:rPr>
              <a:t>Hierin</a:t>
            </a:r>
            <a:r>
              <a:rPr lang="en-US" sz="1000" dirty="0">
                <a:solidFill>
                  <a:schemeClr val="tx1">
                    <a:lumMod val="50000"/>
                    <a:lumOff val="50000"/>
                  </a:schemeClr>
                </a:solidFill>
              </a:rPr>
              <a:t> </a:t>
            </a:r>
            <a:r>
              <a:rPr lang="en-US" sz="1000" dirty="0" err="1">
                <a:solidFill>
                  <a:schemeClr val="tx1">
                    <a:lumMod val="50000"/>
                    <a:lumOff val="50000"/>
                  </a:schemeClr>
                </a:solidFill>
              </a:rPr>
              <a:t>nemen</a:t>
            </a:r>
            <a:r>
              <a:rPr lang="en-US" sz="1000" dirty="0">
                <a:solidFill>
                  <a:schemeClr val="tx1">
                    <a:lumMod val="50000"/>
                    <a:lumOff val="50000"/>
                  </a:schemeClr>
                </a:solidFill>
              </a:rPr>
              <a:t> we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beleidsperiode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standpunt</a:t>
            </a:r>
            <a:r>
              <a:rPr lang="en-US" sz="1000" dirty="0">
                <a:solidFill>
                  <a:schemeClr val="tx1">
                    <a:lumMod val="50000"/>
                    <a:lumOff val="50000"/>
                  </a:schemeClr>
                </a:solidFill>
              </a:rPr>
              <a:t> in;</a:t>
            </a:r>
          </a:p>
          <a:p>
            <a:pPr marL="171450" indent="-171450">
              <a:buFont typeface="Arial" charset="0"/>
              <a:buChar char="•"/>
            </a:pPr>
            <a:r>
              <a:rPr lang="en-US" sz="1000" dirty="0">
                <a:solidFill>
                  <a:schemeClr val="tx1">
                    <a:lumMod val="50000"/>
                    <a:lumOff val="50000"/>
                  </a:schemeClr>
                </a:solidFill>
              </a:rPr>
              <a:t>Via </a:t>
            </a:r>
            <a:r>
              <a:rPr lang="en-US" sz="1000" dirty="0" err="1">
                <a:solidFill>
                  <a:schemeClr val="tx1">
                    <a:lumMod val="50000"/>
                    <a:lumOff val="50000"/>
                  </a:schemeClr>
                </a:solidFill>
              </a:rPr>
              <a:t>voorlichting</a:t>
            </a:r>
            <a:r>
              <a:rPr lang="en-US" sz="1000" dirty="0">
                <a:solidFill>
                  <a:schemeClr val="tx1">
                    <a:lumMod val="50000"/>
                    <a:lumOff val="50000"/>
                  </a:schemeClr>
                </a:solidFill>
              </a:rPr>
              <a:t> </a:t>
            </a:r>
            <a:r>
              <a:rPr lang="en-US" sz="1000" dirty="0" err="1">
                <a:solidFill>
                  <a:schemeClr val="tx1">
                    <a:lumMod val="50000"/>
                    <a:lumOff val="50000"/>
                  </a:schemeClr>
                </a:solidFill>
              </a:rPr>
              <a:t>investeren</a:t>
            </a:r>
            <a:r>
              <a:rPr lang="en-US" sz="1000" dirty="0">
                <a:solidFill>
                  <a:schemeClr val="tx1">
                    <a:lumMod val="50000"/>
                    <a:lumOff val="50000"/>
                  </a:schemeClr>
                </a:solidFill>
              </a:rPr>
              <a:t> in </a:t>
            </a:r>
            <a:r>
              <a:rPr lang="en-US" sz="1000" dirty="0" err="1">
                <a:solidFill>
                  <a:schemeClr val="tx1">
                    <a:lumMod val="50000"/>
                    <a:lumOff val="50000"/>
                  </a:schemeClr>
                </a:solidFill>
              </a:rPr>
              <a:t>vergroting</a:t>
            </a:r>
            <a:r>
              <a:rPr lang="en-US" sz="1000" dirty="0">
                <a:solidFill>
                  <a:schemeClr val="tx1">
                    <a:lumMod val="50000"/>
                    <a:lumOff val="50000"/>
                  </a:schemeClr>
                </a:solidFill>
              </a:rPr>
              <a:t> van de </a:t>
            </a:r>
            <a:r>
              <a:rPr lang="en-US" sz="1000" dirty="0" err="1">
                <a:solidFill>
                  <a:schemeClr val="tx1">
                    <a:lumMod val="50000"/>
                    <a:lumOff val="50000"/>
                  </a:schemeClr>
                </a:solidFill>
              </a:rPr>
              <a:t>digitale</a:t>
            </a:r>
            <a:r>
              <a:rPr lang="en-US" sz="1000" dirty="0">
                <a:solidFill>
                  <a:schemeClr val="tx1">
                    <a:lumMod val="50000"/>
                    <a:lumOff val="50000"/>
                  </a:schemeClr>
                </a:solidFill>
              </a:rPr>
              <a:t> </a:t>
            </a:r>
            <a:r>
              <a:rPr lang="en-US" sz="1000" dirty="0" err="1">
                <a:solidFill>
                  <a:schemeClr val="tx1">
                    <a:lumMod val="50000"/>
                    <a:lumOff val="50000"/>
                  </a:schemeClr>
                </a:solidFill>
              </a:rPr>
              <a:t>weerbaarheid</a:t>
            </a:r>
            <a:r>
              <a:rPr lang="en-US" sz="1000" dirty="0">
                <a:solidFill>
                  <a:schemeClr val="tx1">
                    <a:lumMod val="50000"/>
                    <a:lumOff val="50000"/>
                  </a:schemeClr>
                </a:solidFill>
              </a:rPr>
              <a:t>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medewerkers</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en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we </a:t>
            </a:r>
            <a:r>
              <a:rPr lang="en-US" sz="1000" dirty="0" err="1">
                <a:solidFill>
                  <a:schemeClr val="tx1">
                    <a:lumMod val="50000"/>
                    <a:lumOff val="50000"/>
                  </a:schemeClr>
                </a:solidFill>
              </a:rPr>
              <a:t>specifieke</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verhoogde</a:t>
            </a:r>
            <a:r>
              <a:rPr lang="en-US" sz="1000" dirty="0">
                <a:solidFill>
                  <a:schemeClr val="tx1">
                    <a:lumMod val="50000"/>
                    <a:lumOff val="50000"/>
                  </a:schemeClr>
                </a:solidFill>
              </a:rPr>
              <a:t> </a:t>
            </a:r>
            <a:r>
              <a:rPr lang="en-US" sz="1000" dirty="0" err="1">
                <a:solidFill>
                  <a:schemeClr val="tx1">
                    <a:lumMod val="50000"/>
                    <a:lumOff val="50000"/>
                  </a:schemeClr>
                </a:solidFill>
              </a:rPr>
              <a:t>slachtoffer</a:t>
            </a:r>
            <a:r>
              <a:rPr lang="en-US" sz="1000" dirty="0">
                <a:solidFill>
                  <a:schemeClr val="tx1">
                    <a:lumMod val="50000"/>
                    <a:lumOff val="50000"/>
                  </a:schemeClr>
                </a:solidFill>
              </a:rPr>
              <a:t> </a:t>
            </a:r>
            <a:r>
              <a:rPr lang="en-US" sz="1000" dirty="0" err="1">
                <a:solidFill>
                  <a:schemeClr val="tx1">
                    <a:lumMod val="50000"/>
                    <a:lumOff val="50000"/>
                  </a:schemeClr>
                </a:solidFill>
              </a:rPr>
              <a:t>kans</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We </a:t>
            </a:r>
            <a:r>
              <a:rPr lang="en-US" sz="1000" dirty="0" err="1">
                <a:solidFill>
                  <a:schemeClr val="tx1">
                    <a:lumMod val="50000"/>
                    <a:lumOff val="50000"/>
                  </a:schemeClr>
                </a:solidFill>
              </a:rPr>
              <a:t>investeren</a:t>
            </a:r>
            <a:r>
              <a:rPr lang="en-US" sz="1000" dirty="0">
                <a:solidFill>
                  <a:schemeClr val="tx1">
                    <a:lumMod val="50000"/>
                    <a:lumOff val="50000"/>
                  </a:schemeClr>
                </a:solidFill>
              </a:rPr>
              <a:t> </a:t>
            </a:r>
            <a:r>
              <a:rPr lang="en-US" sz="1000" dirty="0" err="1">
                <a:solidFill>
                  <a:schemeClr val="tx1">
                    <a:lumMod val="50000"/>
                    <a:lumOff val="50000"/>
                  </a:schemeClr>
                </a:solidFill>
              </a:rPr>
              <a:t>blijvend</a:t>
            </a:r>
            <a:r>
              <a:rPr lang="en-US" sz="1000" dirty="0">
                <a:solidFill>
                  <a:schemeClr val="tx1">
                    <a:lumMod val="50000"/>
                    <a:lumOff val="50000"/>
                  </a:schemeClr>
                </a:solidFill>
              </a:rPr>
              <a:t> in </a:t>
            </a:r>
            <a:r>
              <a:rPr lang="en-US" sz="1000" dirty="0" err="1">
                <a:solidFill>
                  <a:schemeClr val="tx1">
                    <a:lumMod val="50000"/>
                    <a:lumOff val="50000"/>
                  </a:schemeClr>
                </a:solidFill>
              </a:rPr>
              <a:t>kennis</a:t>
            </a:r>
            <a:r>
              <a:rPr lang="en-US" sz="1000" dirty="0">
                <a:solidFill>
                  <a:schemeClr val="tx1">
                    <a:lumMod val="50000"/>
                    <a:lumOff val="50000"/>
                  </a:schemeClr>
                </a:solidFill>
              </a:rPr>
              <a:t> en expertise van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medewerkers</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cybersecurity.</a:t>
            </a:r>
          </a:p>
          <a:p>
            <a:endParaRPr lang="en-US" sz="1000" dirty="0">
              <a:solidFill>
                <a:schemeClr val="tx1">
                  <a:lumMod val="50000"/>
                  <a:lumOff val="50000"/>
                </a:schemeClr>
              </a:solidFill>
            </a:endParaRPr>
          </a:p>
        </p:txBody>
      </p:sp>
      <p:cxnSp>
        <p:nvCxnSpPr>
          <p:cNvPr id="10" name="Straight Line buttom">
            <a:extLst>
              <a:ext uri="{FF2B5EF4-FFF2-40B4-BE49-F238E27FC236}">
                <a16:creationId xmlns:a16="http://schemas.microsoft.com/office/drawing/2014/main" id="{01F60B09-B22E-4641-A193-01D104021DFB}"/>
              </a:ext>
            </a:extLst>
          </p:cNvPr>
          <p:cNvCxnSpPr/>
          <p:nvPr/>
        </p:nvCxnSpPr>
        <p:spPr>
          <a:xfrm>
            <a:off x="1101192" y="1627663"/>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63784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28549"/>
            <a:ext cx="8005778" cy="1384995"/>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ideale</a:t>
            </a:r>
            <a:r>
              <a:rPr lang="en-US" sz="1000" dirty="0">
                <a:solidFill>
                  <a:schemeClr val="tx1">
                    <a:lumMod val="50000"/>
                    <a:lumOff val="50000"/>
                  </a:schemeClr>
                </a:solidFill>
              </a:rPr>
              <a:t> </a:t>
            </a:r>
            <a:r>
              <a:rPr lang="en-US" sz="1000" dirty="0" err="1">
                <a:solidFill>
                  <a:schemeClr val="tx1">
                    <a:lumMod val="50000"/>
                    <a:lumOff val="50000"/>
                  </a:schemeClr>
                </a:solidFill>
              </a:rPr>
              <a:t>veiligheidsketen</a:t>
            </a:r>
            <a:r>
              <a:rPr lang="en-US" sz="1000" dirty="0">
                <a:solidFill>
                  <a:schemeClr val="tx1">
                    <a:lumMod val="50000"/>
                    <a:lumOff val="50000"/>
                  </a:schemeClr>
                </a:solidFill>
              </a:rPr>
              <a:t> is </a:t>
            </a:r>
            <a:r>
              <a:rPr lang="en-US" sz="1000" dirty="0" err="1">
                <a:solidFill>
                  <a:schemeClr val="tx1">
                    <a:lumMod val="50000"/>
                    <a:lumOff val="50000"/>
                  </a:schemeClr>
                </a:solidFill>
              </a:rPr>
              <a:t>gebaseerd</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juiste</a:t>
            </a:r>
            <a:r>
              <a:rPr lang="en-US" sz="1000" dirty="0">
                <a:solidFill>
                  <a:schemeClr val="tx1">
                    <a:lumMod val="50000"/>
                    <a:lumOff val="50000"/>
                  </a:schemeClr>
                </a:solidFill>
              </a:rPr>
              <a:t>                      </a:t>
            </a:r>
            <a:r>
              <a:rPr lang="en-US" sz="1000" dirty="0" err="1">
                <a:solidFill>
                  <a:schemeClr val="tx1">
                    <a:lumMod val="50000"/>
                    <a:lumOff val="50000"/>
                  </a:schemeClr>
                </a:solidFill>
              </a:rPr>
              <a:t>balans tussen</a:t>
            </a:r>
            <a:r>
              <a:rPr lang="en-US" sz="1000" dirty="0">
                <a:solidFill>
                  <a:schemeClr val="tx1">
                    <a:lumMod val="50000"/>
                    <a:lumOff val="50000"/>
                  </a:schemeClr>
                </a:solidFill>
              </a:rPr>
              <a:t>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repressie</a:t>
            </a:r>
            <a:r>
              <a:rPr lang="en-US" sz="1000" dirty="0">
                <a:solidFill>
                  <a:schemeClr val="tx1">
                    <a:lumMod val="50000"/>
                    <a:lumOff val="50000"/>
                  </a:schemeClr>
                </a:solidFill>
              </a:rPr>
              <a:t> en </a:t>
            </a:r>
            <a:r>
              <a:rPr lang="en-US" sz="1000" dirty="0" err="1">
                <a:solidFill>
                  <a:schemeClr val="tx1">
                    <a:lumMod val="50000"/>
                    <a:lumOff val="50000"/>
                  </a:schemeClr>
                </a:solidFill>
              </a:rPr>
              <a:t>zorg</a:t>
            </a:r>
            <a:r>
              <a:rPr lang="en-US" sz="1000" dirty="0">
                <a:solidFill>
                  <a:schemeClr val="tx1">
                    <a:lumMod val="50000"/>
                    <a:lumOff val="50000"/>
                  </a:schemeClr>
                </a:solidFill>
              </a:rPr>
              <a:t>. De mix van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repressie</a:t>
            </a:r>
            <a:r>
              <a:rPr lang="en-US" sz="1000" dirty="0">
                <a:solidFill>
                  <a:schemeClr val="tx1">
                    <a:lumMod val="50000"/>
                    <a:lumOff val="50000"/>
                  </a:schemeClr>
                </a:solidFill>
              </a:rPr>
              <a:t> en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gecombineerd</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a:t>
            </a:r>
            <a:r>
              <a:rPr lang="en-US" sz="1000" dirty="0" err="1">
                <a:solidFill>
                  <a:schemeClr val="tx1">
                    <a:lumMod val="50000"/>
                    <a:lumOff val="50000"/>
                  </a:schemeClr>
                </a:solidFill>
              </a:rPr>
              <a:t>gestuurde</a:t>
            </a:r>
            <a:r>
              <a:rPr lang="en-US" sz="1000" dirty="0">
                <a:solidFill>
                  <a:schemeClr val="tx1">
                    <a:lumMod val="50000"/>
                    <a:lumOff val="50000"/>
                  </a:schemeClr>
                </a:solidFill>
              </a:rPr>
              <a:t> en </a:t>
            </a:r>
            <a:r>
              <a:rPr lang="en-US" sz="1000" dirty="0" err="1">
                <a:solidFill>
                  <a:schemeClr val="tx1">
                    <a:lumMod val="50000"/>
                    <a:lumOff val="50000"/>
                  </a:schemeClr>
                </a:solidFill>
              </a:rPr>
              <a:t>integrale</a:t>
            </a:r>
            <a:r>
              <a:rPr lang="en-US" sz="1000" dirty="0">
                <a:solidFill>
                  <a:schemeClr val="tx1">
                    <a:lumMod val="50000"/>
                    <a:lumOff val="50000"/>
                  </a:schemeClr>
                </a:solidFill>
              </a:rPr>
              <a:t> </a:t>
            </a:r>
            <a:r>
              <a:rPr lang="en-US" sz="1000" dirty="0" err="1">
                <a:solidFill>
                  <a:schemeClr val="tx1">
                    <a:lumMod val="50000"/>
                    <a:lumOff val="50000"/>
                  </a:schemeClr>
                </a:solidFill>
              </a:rPr>
              <a:t>benadering</a:t>
            </a:r>
            <a:r>
              <a:rPr lang="en-US" sz="1000" dirty="0">
                <a:solidFill>
                  <a:schemeClr val="tx1">
                    <a:lumMod val="50000"/>
                    <a:lumOff val="50000"/>
                  </a:schemeClr>
                </a:solidFill>
              </a:rPr>
              <a:t> </a:t>
            </a:r>
            <a:r>
              <a:rPr lang="en-US" sz="1000" dirty="0" err="1">
                <a:solidFill>
                  <a:schemeClr val="tx1">
                    <a:lumMod val="50000"/>
                    <a:lumOff val="50000"/>
                  </a:schemeClr>
                </a:solidFill>
              </a:rPr>
              <a:t>moet</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effectieve</a:t>
            </a:r>
            <a:r>
              <a:rPr lang="en-US" sz="1000" dirty="0">
                <a:solidFill>
                  <a:schemeClr val="tx1">
                    <a:lumMod val="50000"/>
                    <a:lumOff val="50000"/>
                  </a:schemeClr>
                </a:solidFill>
              </a:rPr>
              <a:t> </a:t>
            </a:r>
            <a:r>
              <a:rPr lang="en-US" sz="1000" dirty="0" err="1">
                <a:solidFill>
                  <a:schemeClr val="tx1">
                    <a:lumMod val="50000"/>
                    <a:lumOff val="50000"/>
                  </a:schemeClr>
                </a:solidFill>
              </a:rPr>
              <a:t>probleemgerichte</a:t>
            </a:r>
            <a:r>
              <a:rPr lang="en-US" sz="1000" dirty="0">
                <a:solidFill>
                  <a:schemeClr val="tx1">
                    <a:lumMod val="50000"/>
                    <a:lumOff val="50000"/>
                  </a:schemeClr>
                </a:solidFill>
              </a:rPr>
              <a:t> en </a:t>
            </a:r>
            <a:r>
              <a:rPr lang="en-US" sz="1000" dirty="0" err="1">
                <a:solidFill>
                  <a:schemeClr val="tx1">
                    <a:lumMod val="50000"/>
                    <a:lumOff val="50000"/>
                  </a:schemeClr>
                </a:solidFill>
              </a:rPr>
              <a:t>persoonsgerichte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vergt</a:t>
            </a:r>
            <a:r>
              <a:rPr lang="en-US" sz="1000" dirty="0">
                <a:solidFill>
                  <a:schemeClr val="tx1">
                    <a:lumMod val="50000"/>
                    <a:lumOff val="50000"/>
                  </a:schemeClr>
                </a:solidFill>
              </a:rPr>
              <a:t> het </a:t>
            </a:r>
            <a:r>
              <a:rPr lang="en-US" sz="1000" dirty="0" err="1">
                <a:solidFill>
                  <a:schemeClr val="tx1">
                    <a:lumMod val="50000"/>
                    <a:lumOff val="50000"/>
                  </a:schemeClr>
                </a:solidFill>
              </a:rPr>
              <a:t>organiseren</a:t>
            </a:r>
            <a:r>
              <a:rPr lang="en-US" sz="1000" dirty="0">
                <a:solidFill>
                  <a:schemeClr val="tx1">
                    <a:lumMod val="50000"/>
                    <a:lumOff val="50000"/>
                  </a:schemeClr>
                </a:solidFill>
              </a:rPr>
              <a:t> van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in de </a:t>
            </a:r>
            <a:r>
              <a:rPr lang="en-US" sz="1000" dirty="0" err="1">
                <a:solidFill>
                  <a:schemeClr val="tx1">
                    <a:lumMod val="50000"/>
                    <a:lumOff val="50000"/>
                  </a:schemeClr>
                </a:solidFill>
              </a:rPr>
              <a:t>haarvaten</a:t>
            </a:r>
            <a:r>
              <a:rPr lang="en-US" sz="1000" dirty="0">
                <a:solidFill>
                  <a:schemeClr val="tx1">
                    <a:lumMod val="50000"/>
                    <a:lumOff val="50000"/>
                  </a:schemeClr>
                </a:solidFill>
              </a:rPr>
              <a:t> van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zodat</a:t>
            </a:r>
            <a:r>
              <a:rPr lang="en-US" sz="1000" dirty="0">
                <a:solidFill>
                  <a:schemeClr val="tx1">
                    <a:lumMod val="50000"/>
                    <a:lumOff val="50000"/>
                  </a:schemeClr>
                </a:solidFill>
              </a:rPr>
              <a:t> </a:t>
            </a:r>
            <a:r>
              <a:rPr lang="en-US" sz="1000" dirty="0" err="1">
                <a:solidFill>
                  <a:schemeClr val="tx1">
                    <a:lumMod val="50000"/>
                    <a:lumOff val="50000"/>
                  </a:schemeClr>
                </a:solidFill>
              </a:rPr>
              <a:t>signalen</a:t>
            </a:r>
            <a:r>
              <a:rPr lang="en-US" sz="1000" dirty="0">
                <a:solidFill>
                  <a:schemeClr val="tx1">
                    <a:lumMod val="50000"/>
                    <a:lumOff val="50000"/>
                  </a:schemeClr>
                </a:solidFill>
              </a:rPr>
              <a:t> van </a:t>
            </a:r>
            <a:r>
              <a:rPr lang="en-US" sz="1000" dirty="0" err="1">
                <a:solidFill>
                  <a:schemeClr val="tx1">
                    <a:lumMod val="50000"/>
                    <a:lumOff val="50000"/>
                  </a:schemeClr>
                </a:solidFill>
              </a:rPr>
              <a:t>ernstige</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en </a:t>
            </a:r>
            <a:r>
              <a:rPr lang="en-US" sz="1000" dirty="0" err="1">
                <a:solidFill>
                  <a:schemeClr val="tx1">
                    <a:lumMod val="50000"/>
                    <a:lumOff val="50000"/>
                  </a:schemeClr>
                </a:solidFill>
              </a:rPr>
              <a:t>onveilige</a:t>
            </a:r>
            <a:r>
              <a:rPr lang="en-US" sz="1000" dirty="0">
                <a:solidFill>
                  <a:schemeClr val="tx1">
                    <a:lumMod val="50000"/>
                    <a:lumOff val="50000"/>
                  </a:schemeClr>
                </a:solidFill>
              </a:rPr>
              <a:t> </a:t>
            </a:r>
            <a:r>
              <a:rPr lang="en-US" sz="1000" dirty="0" err="1">
                <a:solidFill>
                  <a:schemeClr val="tx1">
                    <a:lumMod val="50000"/>
                    <a:lumOff val="50000"/>
                  </a:schemeClr>
                </a:solidFill>
              </a:rPr>
              <a:t>situaties</a:t>
            </a:r>
            <a:r>
              <a:rPr lang="en-US" sz="1000" dirty="0">
                <a:solidFill>
                  <a:schemeClr val="tx1">
                    <a:lumMod val="50000"/>
                    <a:lumOff val="50000"/>
                  </a:schemeClr>
                </a:solidFill>
              </a:rPr>
              <a:t> </a:t>
            </a:r>
            <a:r>
              <a:rPr lang="en-US" sz="1000" dirty="0" err="1">
                <a:solidFill>
                  <a:schemeClr val="tx1">
                    <a:lumMod val="50000"/>
                    <a:lumOff val="50000"/>
                  </a:schemeClr>
                </a:solidFill>
              </a:rPr>
              <a:t>tijdig</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opgepikt</a:t>
            </a:r>
            <a:r>
              <a:rPr lang="en-US" sz="1000" dirty="0">
                <a:solidFill>
                  <a:schemeClr val="tx1">
                    <a:lumMod val="50000"/>
                    <a:lumOff val="50000"/>
                  </a:schemeClr>
                </a:solidFill>
              </a:rPr>
              <a:t> en </a:t>
            </a:r>
            <a:r>
              <a:rPr lang="en-US" sz="1000" dirty="0" err="1">
                <a:solidFill>
                  <a:schemeClr val="tx1">
                    <a:lumMod val="50000"/>
                    <a:lumOff val="50000"/>
                  </a:schemeClr>
                </a:solidFill>
              </a:rPr>
              <a:t>escalatie</a:t>
            </a:r>
            <a:r>
              <a:rPr lang="en-US" sz="1000" dirty="0">
                <a:solidFill>
                  <a:schemeClr val="tx1">
                    <a:lumMod val="50000"/>
                    <a:lumOff val="50000"/>
                  </a:schemeClr>
                </a:solidFill>
              </a:rPr>
              <a:t> </a:t>
            </a:r>
            <a:r>
              <a:rPr lang="en-US" sz="1000" dirty="0" err="1">
                <a:solidFill>
                  <a:schemeClr val="tx1">
                    <a:lumMod val="50000"/>
                    <a:lumOff val="50000"/>
                  </a:schemeClr>
                </a:solidFill>
              </a:rPr>
              <a:t>daar</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voorkomen</a:t>
            </a:r>
            <a:r>
              <a:rPr lang="en-US" sz="1000" dirty="0">
                <a:solidFill>
                  <a:schemeClr val="tx1">
                    <a:lumMod val="50000"/>
                    <a:lumOff val="50000"/>
                  </a:schemeClr>
                </a:solidFill>
              </a:rPr>
              <a:t>.</a:t>
            </a:r>
          </a:p>
          <a:p>
            <a:r>
              <a:rPr lang="en-US" sz="1000" dirty="0" err="1">
                <a:solidFill>
                  <a:schemeClr val="tx1">
                    <a:lumMod val="50000"/>
                    <a:lumOff val="50000"/>
                  </a:schemeClr>
                </a:solidFill>
              </a:rPr>
              <a:t>Drietal</a:t>
            </a:r>
            <a:r>
              <a:rPr lang="en-US" sz="1000" dirty="0">
                <a:solidFill>
                  <a:schemeClr val="tx1">
                    <a:lumMod val="50000"/>
                    <a:lumOff val="50000"/>
                  </a:schemeClr>
                </a:solidFill>
              </a:rPr>
              <a:t> </a:t>
            </a:r>
            <a:r>
              <a:rPr lang="en-US" sz="1000" dirty="0" err="1">
                <a:solidFill>
                  <a:schemeClr val="tx1">
                    <a:lumMod val="50000"/>
                    <a:lumOff val="50000"/>
                  </a:schemeClr>
                </a:solidFill>
              </a:rPr>
              <a:t>terreinen</a:t>
            </a:r>
            <a:r>
              <a:rPr lang="en-US" sz="1000" dirty="0">
                <a:solidFill>
                  <a:schemeClr val="tx1">
                    <a:lumMod val="50000"/>
                    <a:lumOff val="50000"/>
                  </a:schemeClr>
                </a:solidFill>
              </a:rPr>
              <a:t> </a:t>
            </a:r>
            <a:r>
              <a:rPr lang="en-US" sz="1000" dirty="0" err="1">
                <a:solidFill>
                  <a:schemeClr val="tx1">
                    <a:lumMod val="50000"/>
                    <a:lumOff val="50000"/>
                  </a:schemeClr>
                </a:solidFill>
              </a:rPr>
              <a:t>verdienen</a:t>
            </a:r>
            <a:r>
              <a:rPr lang="en-US" sz="1000" dirty="0">
                <a:solidFill>
                  <a:schemeClr val="tx1">
                    <a:lumMod val="50000"/>
                    <a:lumOff val="50000"/>
                  </a:schemeClr>
                </a:solidFill>
              </a:rPr>
              <a:t> </a:t>
            </a:r>
            <a:r>
              <a:rPr lang="en-US" sz="1000" dirty="0" err="1">
                <a:solidFill>
                  <a:schemeClr val="tx1">
                    <a:lumMod val="50000"/>
                    <a:lumOff val="50000"/>
                  </a:schemeClr>
                </a:solidFill>
              </a:rPr>
              <a:t>bijzondere</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verbinden</a:t>
            </a:r>
            <a:r>
              <a:rPr lang="en-US" sz="1000" dirty="0">
                <a:solidFill>
                  <a:schemeClr val="tx1">
                    <a:lumMod val="50000"/>
                    <a:lumOff val="50000"/>
                  </a:schemeClr>
                </a:solidFill>
              </a:rPr>
              <a:t> van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betreffen</a:t>
            </a:r>
            <a:r>
              <a:rPr lang="en-US" sz="1000" dirty="0">
                <a:solidFill>
                  <a:schemeClr val="tx1">
                    <a:lumMod val="50000"/>
                    <a:lumOff val="50000"/>
                  </a:schemeClr>
                </a:solidFill>
              </a:rPr>
              <a:t>:</a:t>
            </a:r>
          </a:p>
          <a:p>
            <a:pPr marL="171450" indent="-171450">
              <a:buFont typeface="Arial" panose="020B0604020202020204" pitchFamily="34" charset="0"/>
              <a:buChar char="•"/>
            </a:pPr>
            <a:r>
              <a:rPr lang="en-US" sz="1000" dirty="0" err="1">
                <a:solidFill>
                  <a:schemeClr val="tx1">
                    <a:lumMod val="50000"/>
                    <a:lumOff val="50000"/>
                  </a:schemeClr>
                </a:solidFill>
              </a:rPr>
              <a:t>Problematiek</a:t>
            </a:r>
            <a:r>
              <a:rPr lang="en-US" sz="1000" dirty="0">
                <a:solidFill>
                  <a:schemeClr val="tx1">
                    <a:lumMod val="50000"/>
                    <a:lumOff val="50000"/>
                  </a:schemeClr>
                </a:solidFill>
              </a:rPr>
              <a:t> </a:t>
            </a:r>
            <a:r>
              <a:rPr lang="en-US" sz="1000" dirty="0" err="1">
                <a:solidFill>
                  <a:schemeClr val="tx1">
                    <a:lumMod val="50000"/>
                    <a:lumOff val="50000"/>
                  </a:schemeClr>
                </a:solidFill>
              </a:rPr>
              <a:t>rond</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gevend</a:t>
            </a:r>
            <a:r>
              <a:rPr lang="en-US" sz="1000" dirty="0">
                <a:solidFill>
                  <a:schemeClr val="tx1">
                    <a:lumMod val="50000"/>
                    <a:lumOff val="50000"/>
                  </a:schemeClr>
                </a:solidFill>
              </a:rPr>
              <a:t> en/of </a:t>
            </a:r>
            <a:r>
              <a:rPr lang="en-US" sz="1000" dirty="0" err="1">
                <a:solidFill>
                  <a:schemeClr val="tx1">
                    <a:lumMod val="50000"/>
                    <a:lumOff val="50000"/>
                  </a:schemeClr>
                </a:solidFill>
              </a:rPr>
              <a:t>verward</a:t>
            </a:r>
            <a:r>
              <a:rPr lang="en-US" sz="1000" dirty="0">
                <a:solidFill>
                  <a:schemeClr val="tx1">
                    <a:lumMod val="50000"/>
                    <a:lumOff val="50000"/>
                  </a:schemeClr>
                </a:solidFill>
              </a:rPr>
              <a:t> </a:t>
            </a:r>
            <a:r>
              <a:rPr lang="en-US" sz="1000" dirty="0" err="1">
                <a:solidFill>
                  <a:schemeClr val="tx1">
                    <a:lumMod val="50000"/>
                    <a:lumOff val="50000"/>
                  </a:schemeClr>
                </a:solidFill>
              </a:rPr>
              <a:t>gedrag (paragraaf </a:t>
            </a:r>
            <a:r>
              <a:rPr lang="en-US" sz="1000" dirty="0">
                <a:solidFill>
                  <a:schemeClr val="tx1">
                    <a:lumMod val="50000"/>
                    <a:lumOff val="50000"/>
                  </a:schemeClr>
                </a:solidFill>
              </a:rPr>
              <a:t>3.5.1).</a:t>
            </a:r>
          </a:p>
          <a:p>
            <a:pPr marL="171450" indent="-171450">
              <a:buFont typeface="Arial" panose="020B0604020202020204" pitchFamily="34" charset="0"/>
              <a:buChar char="•"/>
            </a:pPr>
            <a:r>
              <a:rPr lang="en-US" sz="1000" dirty="0" err="1">
                <a:solidFill>
                  <a:schemeClr val="tx1">
                    <a:lumMod val="50000"/>
                    <a:lumOff val="50000"/>
                  </a:schemeClr>
                </a:solidFill>
              </a:rPr>
              <a:t>Jeugd</a:t>
            </a:r>
            <a:r>
              <a:rPr lang="en-US" sz="1000" dirty="0">
                <a:solidFill>
                  <a:schemeClr val="tx1">
                    <a:lumMod val="50000"/>
                    <a:lumOff val="50000"/>
                  </a:schemeClr>
                </a:solidFill>
              </a:rPr>
              <a:t> in </a:t>
            </a:r>
            <a:r>
              <a:rPr lang="en-US" sz="1000" dirty="0" err="1">
                <a:solidFill>
                  <a:schemeClr val="tx1">
                    <a:lumMod val="50000"/>
                    <a:lumOff val="50000"/>
                  </a:schemeClr>
                </a:solidFill>
              </a:rPr>
              <a:t>relatie</a:t>
            </a:r>
            <a:r>
              <a:rPr lang="en-US" sz="1000" dirty="0">
                <a:solidFill>
                  <a:schemeClr val="tx1">
                    <a:lumMod val="50000"/>
                    <a:lumOff val="50000"/>
                  </a:schemeClr>
                </a:solidFill>
              </a:rPr>
              <a:t> tot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middelengebruik (paragraaf </a:t>
            </a:r>
            <a:r>
              <a:rPr lang="en-US" sz="1000" dirty="0">
                <a:solidFill>
                  <a:schemeClr val="tx1">
                    <a:lumMod val="50000"/>
                    <a:lumOff val="50000"/>
                  </a:schemeClr>
                </a:solidFill>
              </a:rPr>
              <a:t>3.5.2).</a:t>
            </a:r>
          </a:p>
          <a:p>
            <a:pPr marL="171450" indent="-171450">
              <a:buFont typeface="Arial" panose="020B0604020202020204" pitchFamily="34" charset="0"/>
              <a:buChar char="•"/>
            </a:pPr>
            <a:r>
              <a:rPr lang="en-US" sz="1000" dirty="0" err="1">
                <a:solidFill>
                  <a:schemeClr val="tx1">
                    <a:lumMod val="50000"/>
                    <a:lumOff val="50000"/>
                  </a:schemeClr>
                </a:solidFill>
              </a:rPr>
              <a:t>Polarisatie</a:t>
            </a:r>
            <a:r>
              <a:rPr lang="en-US" sz="1000" dirty="0">
                <a:solidFill>
                  <a:schemeClr val="tx1">
                    <a:lumMod val="50000"/>
                    <a:lumOff val="50000"/>
                  </a:schemeClr>
                </a:solidFill>
              </a:rPr>
              <a:t> en </a:t>
            </a:r>
            <a:r>
              <a:rPr lang="en-US" sz="1000" dirty="0" err="1">
                <a:solidFill>
                  <a:schemeClr val="tx1">
                    <a:lumMod val="50000"/>
                    <a:lumOff val="50000"/>
                  </a:schemeClr>
                </a:solidFill>
              </a:rPr>
              <a:t>radicalisering (paragraaf 3.5.3).</a:t>
            </a:r>
            <a:endParaRPr lang="en-US" sz="1000" dirty="0">
              <a:solidFill>
                <a:schemeClr val="tx1">
                  <a:lumMod val="50000"/>
                  <a:lumOff val="50000"/>
                </a:schemeClr>
              </a:solidFill>
            </a:endParaRPr>
          </a:p>
          <a:p>
            <a:endParaRPr lang="en-US" sz="1000" dirty="0">
              <a:solidFill>
                <a:schemeClr val="tx1">
                  <a:lumMod val="50000"/>
                  <a:lumOff val="50000"/>
                </a:schemeClr>
              </a:solidFill>
            </a:endParaRP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(8)</a:t>
            </a:r>
          </a:p>
        </p:txBody>
      </p:sp>
      <p:sp>
        <p:nvSpPr>
          <p:cNvPr id="8" name="Down Arrow 33"/>
          <p:cNvSpPr>
            <a:spLocks noChangeAspect="1"/>
          </p:cNvSpPr>
          <p:nvPr/>
        </p:nvSpPr>
        <p:spPr>
          <a:xfrm>
            <a:off x="143507" y="635986"/>
            <a:ext cx="878362" cy="110548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0" name="TextBox 39"/>
          <p:cNvSpPr txBox="1"/>
          <p:nvPr/>
        </p:nvSpPr>
        <p:spPr>
          <a:xfrm>
            <a:off x="51418" y="749508"/>
            <a:ext cx="1054842" cy="6740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Verbinding</a:t>
            </a:r>
            <a:r>
              <a:rPr lang="en-US" sz="900" b="1" dirty="0">
                <a:solidFill>
                  <a:schemeClr val="bg1"/>
                </a:solidFill>
              </a:rPr>
              <a:t> </a:t>
            </a:r>
            <a:r>
              <a:rPr lang="en-US" sz="900" b="1" dirty="0" err="1">
                <a:solidFill>
                  <a:schemeClr val="bg1"/>
                </a:solidFill>
              </a:rPr>
              <a:t>Zorg</a:t>
            </a:r>
            <a:r>
              <a:rPr lang="en-US" sz="900" b="1" dirty="0">
                <a:solidFill>
                  <a:schemeClr val="bg1"/>
                </a:solidFill>
              </a:rPr>
              <a:t> en </a:t>
            </a:r>
            <a:r>
              <a:rPr lang="en-US" sz="900" b="1" dirty="0" err="1">
                <a:solidFill>
                  <a:schemeClr val="bg1"/>
                </a:solidFill>
              </a:rPr>
              <a:t>Veiligheid</a:t>
            </a:r>
            <a:endParaRPr lang="en-US" sz="900" b="1" dirty="0">
              <a:solidFill>
                <a:schemeClr val="bg1"/>
              </a:solidFill>
            </a:endParaRPr>
          </a:p>
          <a:p>
            <a:pPr algn="ctr" defTabSz="914400">
              <a:spcBef>
                <a:spcPct val="20000"/>
              </a:spcBef>
              <a:defRPr/>
            </a:pPr>
            <a:r>
              <a:rPr lang="en-US" sz="900" b="1" dirty="0">
                <a:solidFill>
                  <a:schemeClr val="bg1"/>
                </a:solidFill>
              </a:rPr>
              <a:t>§ 3.5</a:t>
            </a:r>
          </a:p>
        </p:txBody>
      </p:sp>
      <p:sp>
        <p:nvSpPr>
          <p:cNvPr id="12" name="Down Arrow 33"/>
          <p:cNvSpPr>
            <a:spLocks noChangeAspect="1"/>
          </p:cNvSpPr>
          <p:nvPr/>
        </p:nvSpPr>
        <p:spPr>
          <a:xfrm>
            <a:off x="94355" y="3455273"/>
            <a:ext cx="878362" cy="844687"/>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71441" y="3504887"/>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065134" y="3455273"/>
            <a:ext cx="8046559" cy="1692771"/>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De impact van de </a:t>
            </a:r>
            <a:r>
              <a:rPr lang="en-US" sz="1000" dirty="0" err="1">
                <a:solidFill>
                  <a:schemeClr val="tx1">
                    <a:lumMod val="50000"/>
                    <a:lumOff val="50000"/>
                  </a:schemeClr>
                </a:solidFill>
              </a:rPr>
              <a:t>problematiek</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groter</a:t>
            </a:r>
            <a:r>
              <a:rPr lang="en-US" sz="1000" dirty="0">
                <a:solidFill>
                  <a:schemeClr val="tx1">
                    <a:lumMod val="50000"/>
                    <a:lumOff val="50000"/>
                  </a:schemeClr>
                </a:solidFill>
              </a:rPr>
              <a:t>: </a:t>
            </a:r>
            <a:r>
              <a:rPr lang="en-US" sz="1000" dirty="0" err="1">
                <a:solidFill>
                  <a:schemeClr val="tx1">
                    <a:lumMod val="50000"/>
                    <a:lumOff val="50000"/>
                  </a:schemeClr>
                </a:solidFill>
              </a:rPr>
              <a:t>mensen</a:t>
            </a:r>
            <a:r>
              <a:rPr lang="en-US" sz="1000" dirty="0">
                <a:solidFill>
                  <a:schemeClr val="tx1">
                    <a:lumMod val="50000"/>
                    <a:lumOff val="50000"/>
                  </a:schemeClr>
                </a:solidFill>
              </a:rPr>
              <a:t> in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doelgroep</a:t>
            </a:r>
            <a:r>
              <a:rPr lang="en-US" sz="1000" dirty="0">
                <a:solidFill>
                  <a:schemeClr val="tx1">
                    <a:lumMod val="50000"/>
                    <a:lumOff val="50000"/>
                  </a:schemeClr>
                </a:solidFill>
              </a:rPr>
              <a:t> </a:t>
            </a:r>
            <a:r>
              <a:rPr lang="en-US" sz="1000" dirty="0" err="1">
                <a:solidFill>
                  <a:schemeClr val="tx1">
                    <a:lumMod val="50000"/>
                    <a:lumOff val="50000"/>
                  </a:schemeClr>
                </a:solidFill>
              </a:rPr>
              <a:t>veroorzaken</a:t>
            </a:r>
            <a:r>
              <a:rPr lang="en-US" sz="1000" dirty="0">
                <a:solidFill>
                  <a:schemeClr val="tx1">
                    <a:lumMod val="50000"/>
                    <a:lumOff val="50000"/>
                  </a:schemeClr>
                </a:solidFill>
              </a:rPr>
              <a:t> </a:t>
            </a:r>
            <a:r>
              <a:rPr lang="en-US" sz="1000" dirty="0" err="1">
                <a:solidFill>
                  <a:schemeClr val="tx1">
                    <a:lumMod val="50000"/>
                    <a:lumOff val="50000"/>
                  </a:schemeClr>
                </a:solidFill>
              </a:rPr>
              <a:t>bovengemiddeld</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en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 of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zelf</a:t>
            </a:r>
            <a:r>
              <a:rPr lang="en-US" sz="1000" dirty="0">
                <a:solidFill>
                  <a:schemeClr val="tx1">
                    <a:lumMod val="50000"/>
                    <a:lumOff val="50000"/>
                  </a:schemeClr>
                </a:solidFill>
              </a:rPr>
              <a:t> het </a:t>
            </a:r>
            <a:r>
              <a:rPr lang="en-US" sz="1000" dirty="0" err="1">
                <a:solidFill>
                  <a:schemeClr val="tx1">
                    <a:lumMod val="50000"/>
                    <a:lumOff val="50000"/>
                  </a:schemeClr>
                </a:solidFill>
              </a:rPr>
              <a:t>slachtoffer</a:t>
            </a:r>
            <a:r>
              <a:rPr lang="en-US" sz="1000" dirty="0">
                <a:solidFill>
                  <a:schemeClr val="tx1">
                    <a:lumMod val="50000"/>
                    <a:lumOff val="50000"/>
                  </a:schemeClr>
                </a:solidFill>
              </a:rPr>
              <a:t> van </a:t>
            </a:r>
            <a:r>
              <a:rPr lang="en-US" sz="1000" dirty="0" err="1">
                <a:solidFill>
                  <a:schemeClr val="tx1">
                    <a:lumMod val="50000"/>
                    <a:lumOff val="50000"/>
                  </a:schemeClr>
                </a:solidFill>
              </a:rPr>
              <a:t>misbruik</a:t>
            </a:r>
            <a:r>
              <a:rPr lang="en-US" sz="1000" dirty="0">
                <a:solidFill>
                  <a:schemeClr val="tx1">
                    <a:lumMod val="50000"/>
                    <a:lumOff val="50000"/>
                  </a:schemeClr>
                </a:solidFill>
              </a:rPr>
              <a:t> en </a:t>
            </a:r>
            <a:r>
              <a:rPr lang="en-US" sz="1000" dirty="0" err="1">
                <a:solidFill>
                  <a:schemeClr val="tx1">
                    <a:lumMod val="50000"/>
                    <a:lumOff val="50000"/>
                  </a:schemeClr>
                </a:solidFill>
              </a:rPr>
              <a:t>criminaliteit</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problematiek</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directe</a:t>
            </a:r>
            <a:r>
              <a:rPr lang="en-US" sz="1000" dirty="0">
                <a:solidFill>
                  <a:schemeClr val="tx1">
                    <a:lumMod val="50000"/>
                    <a:lumOff val="50000"/>
                  </a:schemeClr>
                </a:solidFill>
              </a:rPr>
              <a:t> </a:t>
            </a:r>
            <a:r>
              <a:rPr lang="en-US" sz="1000" dirty="0" err="1">
                <a:solidFill>
                  <a:schemeClr val="tx1">
                    <a:lumMod val="50000"/>
                    <a:lumOff val="50000"/>
                  </a:schemeClr>
                </a:solidFill>
              </a:rPr>
              <a:t>invloed</a:t>
            </a:r>
            <a:r>
              <a:rPr lang="en-US" sz="1000" dirty="0">
                <a:solidFill>
                  <a:schemeClr val="tx1">
                    <a:lumMod val="50000"/>
                    <a:lumOff val="50000"/>
                  </a:schemeClr>
                </a:solidFill>
              </a:rPr>
              <a:t> op de </a:t>
            </a:r>
            <a:r>
              <a:rPr lang="en-US" sz="1000" dirty="0" err="1">
                <a:solidFill>
                  <a:schemeClr val="tx1">
                    <a:lumMod val="50000"/>
                    <a:lumOff val="50000"/>
                  </a:schemeClr>
                </a:solidFill>
              </a:rPr>
              <a:t>leefbaarheid</a:t>
            </a:r>
            <a:r>
              <a:rPr lang="en-US" sz="1000" dirty="0">
                <a:solidFill>
                  <a:schemeClr val="tx1">
                    <a:lumMod val="50000"/>
                    <a:lumOff val="50000"/>
                  </a:schemeClr>
                </a:solidFill>
              </a:rPr>
              <a:t> in de </a:t>
            </a:r>
            <a:r>
              <a:rPr lang="en-US" sz="1000" dirty="0" err="1">
                <a:solidFill>
                  <a:schemeClr val="tx1">
                    <a:lumMod val="50000"/>
                    <a:lumOff val="50000"/>
                  </a:schemeClr>
                </a:solidFill>
              </a:rPr>
              <a:t>gemeente</a:t>
            </a:r>
            <a:r>
              <a:rPr lang="en-US" sz="1000" dirty="0">
                <a:solidFill>
                  <a:schemeClr val="tx1">
                    <a:lumMod val="50000"/>
                    <a:lumOff val="50000"/>
                  </a:schemeClr>
                </a:solidFill>
              </a:rPr>
              <a:t> en het </a:t>
            </a:r>
            <a:r>
              <a:rPr lang="en-US" sz="1000" dirty="0" err="1">
                <a:solidFill>
                  <a:schemeClr val="tx1">
                    <a:lumMod val="50000"/>
                    <a:lumOff val="50000"/>
                  </a:schemeClr>
                </a:solidFill>
              </a:rPr>
              <a:t>gevoel</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van </a:t>
            </a:r>
            <a:r>
              <a:rPr lang="en-US" sz="1000" dirty="0" err="1">
                <a:solidFill>
                  <a:schemeClr val="tx1">
                    <a:lumMod val="50000"/>
                    <a:lumOff val="50000"/>
                  </a:schemeClr>
                </a:solidFill>
              </a:rPr>
              <a:t>inwoners</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meldingen</a:t>
            </a:r>
            <a:r>
              <a:rPr lang="en-US" sz="1000" dirty="0">
                <a:solidFill>
                  <a:schemeClr val="tx1">
                    <a:lumMod val="50000"/>
                    <a:lumOff val="50000"/>
                  </a:schemeClr>
                </a:solidFill>
              </a:rPr>
              <a:t> van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verward</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a:t>
            </a:r>
            <a:r>
              <a:rPr lang="en-US" sz="1000" dirty="0" err="1">
                <a:solidFill>
                  <a:schemeClr val="tx1">
                    <a:lumMod val="50000"/>
                    <a:lumOff val="50000"/>
                  </a:schemeClr>
                </a:solidFill>
              </a:rPr>
              <a:t>stijgt</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Door de </a:t>
            </a:r>
            <a:r>
              <a:rPr lang="en-US" sz="1000" dirty="0" err="1">
                <a:solidFill>
                  <a:schemeClr val="tx1">
                    <a:lumMod val="50000"/>
                    <a:lumOff val="50000"/>
                  </a:schemeClr>
                </a:solidFill>
              </a:rPr>
              <a:t>decentralisaties</a:t>
            </a:r>
            <a:r>
              <a:rPr lang="en-US" sz="1000" dirty="0">
                <a:solidFill>
                  <a:schemeClr val="tx1">
                    <a:lumMod val="50000"/>
                    <a:lumOff val="50000"/>
                  </a:schemeClr>
                </a:solidFill>
              </a:rPr>
              <a:t> van taken </a:t>
            </a:r>
            <a:r>
              <a:rPr lang="en-US" sz="1000" dirty="0" err="1">
                <a:solidFill>
                  <a:schemeClr val="tx1">
                    <a:lumMod val="50000"/>
                    <a:lumOff val="50000"/>
                  </a:schemeClr>
                </a:solidFill>
              </a:rPr>
              <a:t>naar</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we </a:t>
            </a:r>
            <a:r>
              <a:rPr lang="en-US" sz="1000" dirty="0" err="1">
                <a:solidFill>
                  <a:schemeClr val="tx1">
                    <a:lumMod val="50000"/>
                    <a:lumOff val="50000"/>
                  </a:schemeClr>
                </a:solidFill>
              </a:rPr>
              <a:t>hierin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directe</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verantwoordelijkheid</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tolerantie</a:t>
            </a:r>
            <a:r>
              <a:rPr lang="en-US" sz="1000" dirty="0">
                <a:solidFill>
                  <a:schemeClr val="tx1">
                    <a:lumMod val="50000"/>
                    <a:lumOff val="50000"/>
                  </a:schemeClr>
                </a:solidFill>
              </a:rPr>
              <a:t> in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neemt</a:t>
            </a:r>
            <a:r>
              <a:rPr lang="en-US" sz="1000" dirty="0">
                <a:solidFill>
                  <a:schemeClr val="tx1">
                    <a:lumMod val="50000"/>
                    <a:lumOff val="50000"/>
                  </a:schemeClr>
                </a:solidFill>
              </a:rPr>
              <a:t> </a:t>
            </a:r>
            <a:r>
              <a:rPr lang="en-US" sz="1000" dirty="0" err="1">
                <a:solidFill>
                  <a:schemeClr val="tx1">
                    <a:lumMod val="50000"/>
                    <a:lumOff val="50000"/>
                  </a:schemeClr>
                </a:solidFill>
              </a:rPr>
              <a:t>af</a:t>
            </a:r>
            <a:r>
              <a:rPr lang="en-US" sz="1000" dirty="0">
                <a:solidFill>
                  <a:schemeClr val="tx1">
                    <a:lumMod val="50000"/>
                    <a:lumOff val="50000"/>
                  </a:schemeClr>
                </a:solidFill>
              </a:rPr>
              <a:t>: </a:t>
            </a:r>
            <a:r>
              <a:rPr lang="en-US" sz="1000" dirty="0" err="1">
                <a:solidFill>
                  <a:schemeClr val="tx1">
                    <a:lumMod val="50000"/>
                    <a:lumOff val="50000"/>
                  </a:schemeClr>
                </a:solidFill>
              </a:rPr>
              <a:t>mensen</a:t>
            </a:r>
            <a:r>
              <a:rPr lang="en-US" sz="1000" dirty="0">
                <a:solidFill>
                  <a:schemeClr val="tx1">
                    <a:lumMod val="50000"/>
                    <a:lumOff val="50000"/>
                  </a:schemeClr>
                </a:solidFill>
              </a:rPr>
              <a:t> </a:t>
            </a:r>
            <a:r>
              <a:rPr lang="en-US" sz="1000" dirty="0" err="1">
                <a:solidFill>
                  <a:schemeClr val="tx1">
                    <a:lumMod val="50000"/>
                    <a:lumOff val="50000"/>
                  </a:schemeClr>
                </a:solidFill>
              </a:rPr>
              <a:t>ervaren</a:t>
            </a:r>
            <a:r>
              <a:rPr lang="en-US" sz="1000" dirty="0">
                <a:solidFill>
                  <a:schemeClr val="tx1">
                    <a:lumMod val="50000"/>
                    <a:lumOff val="50000"/>
                  </a:schemeClr>
                </a:solidFill>
              </a:rPr>
              <a:t> </a:t>
            </a:r>
            <a:r>
              <a:rPr lang="en-US" sz="1000" dirty="0" err="1">
                <a:solidFill>
                  <a:schemeClr val="tx1">
                    <a:lumMod val="50000"/>
                    <a:lumOff val="50000"/>
                  </a:schemeClr>
                </a:solidFill>
              </a:rPr>
              <a:t>sneller</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wanneer</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met </a:t>
            </a:r>
            <a:r>
              <a:rPr lang="en-US" sz="1000" dirty="0" err="1">
                <a:solidFill>
                  <a:schemeClr val="tx1">
                    <a:lumMod val="50000"/>
                    <a:lumOff val="50000"/>
                  </a:schemeClr>
                </a:solidFill>
              </a:rPr>
              <a:t>mensen</a:t>
            </a:r>
            <a:r>
              <a:rPr lang="en-US" sz="1000" dirty="0">
                <a:solidFill>
                  <a:schemeClr val="tx1">
                    <a:lumMod val="50000"/>
                    <a:lumOff val="50000"/>
                  </a:schemeClr>
                </a:solidFill>
              </a:rPr>
              <a:t> in de </a:t>
            </a:r>
            <a:r>
              <a:rPr lang="en-US" sz="1000" dirty="0" err="1">
                <a:solidFill>
                  <a:schemeClr val="tx1">
                    <a:lumMod val="50000"/>
                    <a:lumOff val="50000"/>
                  </a:schemeClr>
                </a:solidFill>
              </a:rPr>
              <a:t>buurt</a:t>
            </a:r>
            <a:r>
              <a:rPr lang="en-US" sz="1000" dirty="0">
                <a:solidFill>
                  <a:schemeClr val="tx1">
                    <a:lumMod val="50000"/>
                    <a:lumOff val="50000"/>
                  </a:schemeClr>
                </a:solidFill>
              </a:rPr>
              <a:t> die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vreemd</a:t>
            </a:r>
            <a:r>
              <a:rPr lang="en-US" sz="1000" dirty="0">
                <a:solidFill>
                  <a:schemeClr val="tx1">
                    <a:lumMod val="50000"/>
                    <a:lumOff val="50000"/>
                  </a:schemeClr>
                </a:solidFill>
              </a:rPr>
              <a:t> </a:t>
            </a:r>
            <a:r>
              <a:rPr lang="en-US" sz="1000" dirty="0" err="1">
                <a:solidFill>
                  <a:schemeClr val="tx1">
                    <a:lumMod val="50000"/>
                    <a:lumOff val="50000"/>
                  </a:schemeClr>
                </a:solidFill>
              </a:rPr>
              <a:t>gedragen</a:t>
            </a:r>
            <a:r>
              <a:rPr lang="en-US" sz="1000" dirty="0">
                <a:solidFill>
                  <a:schemeClr val="tx1">
                    <a:lumMod val="50000"/>
                    <a:lumOff val="50000"/>
                  </a:schemeClr>
                </a:solidFill>
              </a:rPr>
              <a:t>; </a:t>
            </a:r>
          </a:p>
          <a:p>
            <a:pPr marL="171450" indent="-171450">
              <a:buFont typeface="Arial" charset="0"/>
              <a:buChar char="•"/>
            </a:pPr>
            <a:r>
              <a:rPr lang="en-US" sz="1000" dirty="0">
                <a:solidFill>
                  <a:schemeClr val="tx1">
                    <a:lumMod val="50000"/>
                    <a:lumOff val="50000"/>
                  </a:schemeClr>
                </a:solidFill>
              </a:rPr>
              <a:t>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goede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haar</a:t>
            </a:r>
            <a:r>
              <a:rPr lang="en-US" sz="1000" dirty="0">
                <a:solidFill>
                  <a:schemeClr val="tx1">
                    <a:lumMod val="50000"/>
                    <a:lumOff val="50000"/>
                  </a:schemeClr>
                </a:solidFill>
              </a:rPr>
              <a:t> </a:t>
            </a:r>
            <a:r>
              <a:rPr lang="en-US" sz="1000" dirty="0" err="1">
                <a:solidFill>
                  <a:schemeClr val="tx1">
                    <a:lumMod val="50000"/>
                    <a:lumOff val="50000"/>
                  </a:schemeClr>
                </a:solidFill>
              </a:rPr>
              <a:t>werkzaamheden</a:t>
            </a:r>
            <a:r>
              <a:rPr lang="en-US" sz="1000" dirty="0">
                <a:solidFill>
                  <a:schemeClr val="tx1">
                    <a:lumMod val="50000"/>
                    <a:lumOff val="50000"/>
                  </a:schemeClr>
                </a:solidFill>
              </a:rPr>
              <a:t> </a:t>
            </a:r>
            <a:r>
              <a:rPr lang="en-US" sz="1000" dirty="0" err="1">
                <a:solidFill>
                  <a:schemeClr val="tx1">
                    <a:lumMod val="50000"/>
                    <a:lumOff val="50000"/>
                  </a:schemeClr>
                </a:solidFill>
              </a:rPr>
              <a:t>ontlast</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Op 1 </a:t>
            </a:r>
            <a:r>
              <a:rPr lang="en-US" sz="1000" dirty="0" err="1">
                <a:solidFill>
                  <a:schemeClr val="tx1">
                    <a:lumMod val="50000"/>
                    <a:lumOff val="50000"/>
                  </a:schemeClr>
                </a:solidFill>
              </a:rPr>
              <a:t>januari</a:t>
            </a:r>
            <a:r>
              <a:rPr lang="en-US" sz="1000" dirty="0">
                <a:solidFill>
                  <a:schemeClr val="tx1">
                    <a:lumMod val="50000"/>
                    <a:lumOff val="50000"/>
                  </a:schemeClr>
                </a:solidFill>
              </a:rPr>
              <a:t> 2020 </a:t>
            </a:r>
            <a:r>
              <a:rPr lang="en-US" sz="1000" dirty="0" err="1">
                <a:solidFill>
                  <a:schemeClr val="tx1">
                    <a:lumMod val="50000"/>
                    <a:lumOff val="50000"/>
                  </a:schemeClr>
                </a:solidFill>
              </a:rPr>
              <a:t>treedt</a:t>
            </a:r>
            <a:r>
              <a:rPr lang="en-US" sz="1000" dirty="0">
                <a:solidFill>
                  <a:schemeClr val="tx1">
                    <a:lumMod val="50000"/>
                    <a:lumOff val="50000"/>
                  </a:schemeClr>
                </a:solidFill>
              </a:rPr>
              <a:t> de Wet </a:t>
            </a:r>
            <a:r>
              <a:rPr lang="en-US" sz="1000" dirty="0" err="1">
                <a:solidFill>
                  <a:schemeClr val="tx1">
                    <a:lumMod val="50000"/>
                    <a:lumOff val="50000"/>
                  </a:schemeClr>
                </a:solidFill>
              </a:rPr>
              <a:t>Verplichte</a:t>
            </a:r>
            <a:r>
              <a:rPr lang="en-US" sz="1000" dirty="0">
                <a:solidFill>
                  <a:schemeClr val="tx1">
                    <a:lumMod val="50000"/>
                    <a:lumOff val="50000"/>
                  </a:schemeClr>
                </a:solidFill>
              </a:rPr>
              <a:t> </a:t>
            </a:r>
            <a:r>
              <a:rPr lang="en-US" sz="1000" dirty="0" err="1">
                <a:solidFill>
                  <a:schemeClr val="tx1">
                    <a:lumMod val="50000"/>
                    <a:lumOff val="50000"/>
                  </a:schemeClr>
                </a:solidFill>
              </a:rPr>
              <a:t>geestelijke</a:t>
            </a:r>
            <a:r>
              <a:rPr lang="en-US" sz="1000" dirty="0">
                <a:solidFill>
                  <a:schemeClr val="tx1">
                    <a:lumMod val="50000"/>
                    <a:lumOff val="50000"/>
                  </a:schemeClr>
                </a:solidFill>
              </a:rPr>
              <a:t> </a:t>
            </a:r>
            <a:r>
              <a:rPr lang="en-US" sz="1000" dirty="0" err="1">
                <a:solidFill>
                  <a:schemeClr val="tx1">
                    <a:lumMod val="50000"/>
                    <a:lumOff val="50000"/>
                  </a:schemeClr>
                </a:solidFill>
              </a:rPr>
              <a:t>gezondheidszorg</a:t>
            </a:r>
            <a:r>
              <a:rPr lang="en-US" sz="1000" dirty="0">
                <a:solidFill>
                  <a:schemeClr val="tx1">
                    <a:lumMod val="50000"/>
                    <a:lumOff val="50000"/>
                  </a:schemeClr>
                </a:solidFill>
              </a:rPr>
              <a:t> (</a:t>
            </a:r>
            <a:r>
              <a:rPr lang="en-US" sz="1000" dirty="0" err="1">
                <a:solidFill>
                  <a:schemeClr val="tx1">
                    <a:lumMod val="50000"/>
                    <a:lumOff val="50000"/>
                  </a:schemeClr>
                </a:solidFill>
              </a:rPr>
              <a:t>Wvggz</a:t>
            </a:r>
            <a:r>
              <a:rPr lang="en-US" sz="1000" dirty="0">
                <a:solidFill>
                  <a:schemeClr val="tx1">
                    <a:lumMod val="50000"/>
                    <a:lumOff val="50000"/>
                  </a:schemeClr>
                </a:solidFill>
              </a:rPr>
              <a:t>)  in </a:t>
            </a:r>
            <a:r>
              <a:rPr lang="en-US" sz="1000" dirty="0" err="1">
                <a:solidFill>
                  <a:schemeClr val="tx1">
                    <a:lumMod val="50000"/>
                    <a:lumOff val="50000"/>
                  </a:schemeClr>
                </a:solidFill>
              </a:rPr>
              <a:t>werking</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dienen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oktober</a:t>
            </a:r>
            <a:r>
              <a:rPr lang="en-US" sz="1000" dirty="0">
                <a:solidFill>
                  <a:schemeClr val="tx1">
                    <a:lumMod val="50000"/>
                    <a:lumOff val="50000"/>
                  </a:schemeClr>
                </a:solidFill>
              </a:rPr>
              <a:t> 2018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passende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a:t>
            </a:r>
            <a:r>
              <a:rPr lang="en-US" sz="1000" dirty="0" err="1">
                <a:solidFill>
                  <a:schemeClr val="tx1">
                    <a:lumMod val="50000"/>
                    <a:lumOff val="50000"/>
                  </a:schemeClr>
                </a:solidFill>
              </a:rPr>
              <a:t>rond</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verward</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14" name="Down Arrow 33"/>
          <p:cNvSpPr>
            <a:spLocks noChangeAspect="1"/>
          </p:cNvSpPr>
          <p:nvPr/>
        </p:nvSpPr>
        <p:spPr>
          <a:xfrm>
            <a:off x="143507" y="2172139"/>
            <a:ext cx="878362" cy="1148502"/>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TextBox 39"/>
          <p:cNvSpPr txBox="1"/>
          <p:nvPr/>
        </p:nvSpPr>
        <p:spPr>
          <a:xfrm>
            <a:off x="60738" y="2226108"/>
            <a:ext cx="1054842" cy="951030"/>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Problematiek</a:t>
            </a:r>
            <a:r>
              <a:rPr lang="en-US" sz="900" b="1" dirty="0">
                <a:solidFill>
                  <a:schemeClr val="bg1"/>
                </a:solidFill>
              </a:rPr>
              <a:t> </a:t>
            </a:r>
            <a:r>
              <a:rPr lang="en-US" sz="900" b="1" dirty="0" err="1">
                <a:solidFill>
                  <a:schemeClr val="bg1"/>
                </a:solidFill>
              </a:rPr>
              <a:t>personen</a:t>
            </a:r>
            <a:r>
              <a:rPr lang="en-US" sz="900" b="1" dirty="0">
                <a:solidFill>
                  <a:schemeClr val="bg1"/>
                </a:solidFill>
              </a:rPr>
              <a:t> met </a:t>
            </a:r>
            <a:r>
              <a:rPr lang="en-US" sz="900" b="1" dirty="0" err="1">
                <a:solidFill>
                  <a:schemeClr val="bg1"/>
                </a:solidFill>
              </a:rPr>
              <a:t>overlast</a:t>
            </a:r>
            <a:r>
              <a:rPr lang="en-US" sz="900" b="1" dirty="0">
                <a:solidFill>
                  <a:schemeClr val="bg1"/>
                </a:solidFill>
              </a:rPr>
              <a:t> </a:t>
            </a:r>
            <a:r>
              <a:rPr lang="en-US" sz="900" b="1" dirty="0" err="1">
                <a:solidFill>
                  <a:schemeClr val="bg1"/>
                </a:solidFill>
              </a:rPr>
              <a:t>gevend</a:t>
            </a:r>
            <a:r>
              <a:rPr lang="en-US" sz="900" b="1" dirty="0">
                <a:solidFill>
                  <a:schemeClr val="bg1"/>
                </a:solidFill>
              </a:rPr>
              <a:t> en/of </a:t>
            </a:r>
            <a:r>
              <a:rPr lang="en-US" sz="900" b="1" dirty="0" err="1">
                <a:solidFill>
                  <a:schemeClr val="bg1"/>
                </a:solidFill>
              </a:rPr>
              <a:t>verward</a:t>
            </a:r>
            <a:r>
              <a:rPr lang="en-US" sz="900" b="1" dirty="0">
                <a:solidFill>
                  <a:schemeClr val="bg1"/>
                </a:solidFill>
              </a:rPr>
              <a:t> </a:t>
            </a:r>
            <a:r>
              <a:rPr lang="en-US" sz="900" b="1" dirty="0" err="1">
                <a:solidFill>
                  <a:schemeClr val="bg1"/>
                </a:solidFill>
              </a:rPr>
              <a:t>gedrag</a:t>
            </a:r>
            <a:r>
              <a:rPr lang="en-US" sz="900" b="1" dirty="0">
                <a:solidFill>
                  <a:schemeClr val="bg1"/>
                </a:solidFill>
              </a:rPr>
              <a:t> </a:t>
            </a:r>
          </a:p>
          <a:p>
            <a:pPr algn="ctr" defTabSz="914400">
              <a:spcBef>
                <a:spcPct val="20000"/>
              </a:spcBef>
              <a:defRPr/>
            </a:pPr>
            <a:r>
              <a:rPr lang="en-US" sz="900" b="1" dirty="0">
                <a:solidFill>
                  <a:schemeClr val="bg1"/>
                </a:solidFill>
              </a:rPr>
              <a:t>§ 3.5.1</a:t>
            </a:r>
          </a:p>
        </p:txBody>
      </p:sp>
      <p:sp>
        <p:nvSpPr>
          <p:cNvPr id="16" name="Footer Text"/>
          <p:cNvSpPr txBox="1"/>
          <p:nvPr/>
        </p:nvSpPr>
        <p:spPr>
          <a:xfrm>
            <a:off x="1105915" y="2167674"/>
            <a:ext cx="8005778"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Steeds </a:t>
            </a:r>
            <a:r>
              <a:rPr lang="en-US" sz="1000" dirty="0" err="1">
                <a:solidFill>
                  <a:schemeClr val="tx1">
                    <a:lumMod val="50000"/>
                    <a:lumOff val="50000"/>
                  </a:schemeClr>
                </a:solidFill>
              </a:rPr>
              <a:t>vaker</a:t>
            </a:r>
            <a:r>
              <a:rPr lang="en-US" sz="1000" dirty="0">
                <a:solidFill>
                  <a:schemeClr val="tx1">
                    <a:lumMod val="50000"/>
                    <a:lumOff val="50000"/>
                  </a:schemeClr>
                </a:solidFill>
              </a:rPr>
              <a:t> </a:t>
            </a:r>
            <a:r>
              <a:rPr lang="en-US" sz="1000" dirty="0" err="1">
                <a:solidFill>
                  <a:schemeClr val="tx1">
                    <a:lumMod val="50000"/>
                    <a:lumOff val="50000"/>
                  </a:schemeClr>
                </a:solidFill>
              </a:rPr>
              <a:t>krijgen</a:t>
            </a:r>
            <a:r>
              <a:rPr lang="en-US" sz="1000" dirty="0">
                <a:solidFill>
                  <a:schemeClr val="tx1">
                    <a:lumMod val="50000"/>
                    <a:lumOff val="50000"/>
                  </a:schemeClr>
                </a:solidFill>
              </a:rPr>
              <a:t> we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met </a:t>
            </a:r>
            <a:r>
              <a:rPr lang="en-US" sz="1000" dirty="0" err="1">
                <a:solidFill>
                  <a:schemeClr val="tx1">
                    <a:lumMod val="50000"/>
                    <a:lumOff val="50000"/>
                  </a:schemeClr>
                </a:solidFill>
              </a:rPr>
              <a:t>inwoners</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opeenstapeling</a:t>
            </a:r>
            <a:r>
              <a:rPr lang="en-US" sz="1000" dirty="0">
                <a:solidFill>
                  <a:schemeClr val="tx1">
                    <a:lumMod val="50000"/>
                    <a:lumOff val="50000"/>
                  </a:schemeClr>
                </a:solidFill>
              </a:rPr>
              <a:t> van </a:t>
            </a:r>
            <a:r>
              <a:rPr lang="en-US" sz="1000" dirty="0" err="1">
                <a:solidFill>
                  <a:schemeClr val="tx1">
                    <a:lumMod val="50000"/>
                    <a:lumOff val="50000"/>
                  </a:schemeClr>
                </a:solidFill>
              </a:rPr>
              <a:t>persoonlijke</a:t>
            </a:r>
            <a:r>
              <a:rPr lang="en-US" sz="1000" dirty="0">
                <a:solidFill>
                  <a:schemeClr val="tx1">
                    <a:lumMod val="50000"/>
                    <a:lumOff val="50000"/>
                  </a:schemeClr>
                </a:solidFill>
              </a:rPr>
              <a:t> </a:t>
            </a:r>
            <a:r>
              <a:rPr lang="en-US" sz="1000" dirty="0" err="1">
                <a:solidFill>
                  <a:schemeClr val="tx1">
                    <a:lumMod val="50000"/>
                    <a:lumOff val="50000"/>
                  </a:schemeClr>
                </a:solidFill>
              </a:rPr>
              <a:t>problemen</a:t>
            </a:r>
            <a:r>
              <a:rPr lang="en-US" sz="1000" dirty="0">
                <a:solidFill>
                  <a:schemeClr val="tx1">
                    <a:lumMod val="50000"/>
                    <a:lumOff val="50000"/>
                  </a:schemeClr>
                </a:solidFill>
              </a:rPr>
              <a:t> of </a:t>
            </a:r>
            <a:r>
              <a:rPr lang="en-US" sz="1000" dirty="0" err="1">
                <a:solidFill>
                  <a:schemeClr val="tx1">
                    <a:lumMod val="50000"/>
                    <a:lumOff val="50000"/>
                  </a:schemeClr>
                </a:solidFill>
              </a:rPr>
              <a:t>vragen</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a:t>
            </a:r>
            <a:r>
              <a:rPr lang="en-US" sz="1000" dirty="0" err="1">
                <a:solidFill>
                  <a:schemeClr val="tx1">
                    <a:lumMod val="50000"/>
                    <a:lumOff val="50000"/>
                  </a:schemeClr>
                </a:solidFill>
              </a:rPr>
              <a:t>meerdere</a:t>
            </a:r>
            <a:r>
              <a:rPr lang="en-US" sz="1000" dirty="0">
                <a:solidFill>
                  <a:schemeClr val="tx1">
                    <a:lumMod val="50000"/>
                    <a:lumOff val="50000"/>
                  </a:schemeClr>
                </a:solidFill>
              </a:rPr>
              <a:t> </a:t>
            </a:r>
            <a:r>
              <a:rPr lang="en-US" sz="1000" dirty="0" err="1">
                <a:solidFill>
                  <a:schemeClr val="tx1">
                    <a:lumMod val="50000"/>
                    <a:lumOff val="50000"/>
                  </a:schemeClr>
                </a:solidFill>
              </a:rPr>
              <a:t>leefgebieden</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psychische</a:t>
            </a:r>
            <a:r>
              <a:rPr lang="en-US" sz="1000" dirty="0">
                <a:solidFill>
                  <a:schemeClr val="tx1">
                    <a:lumMod val="50000"/>
                    <a:lumOff val="50000"/>
                  </a:schemeClr>
                </a:solidFill>
              </a:rPr>
              <a:t> </a:t>
            </a:r>
            <a:r>
              <a:rPr lang="en-US" sz="1000" dirty="0" err="1">
                <a:solidFill>
                  <a:schemeClr val="tx1">
                    <a:lumMod val="50000"/>
                    <a:lumOff val="50000"/>
                  </a:schemeClr>
                </a:solidFill>
              </a:rPr>
              <a:t>klachten</a:t>
            </a:r>
            <a:r>
              <a:rPr lang="en-US" sz="1000" dirty="0">
                <a:solidFill>
                  <a:schemeClr val="tx1">
                    <a:lumMod val="50000"/>
                    <a:lumOff val="50000"/>
                  </a:schemeClr>
                </a:solidFill>
              </a:rPr>
              <a:t>, het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thuis</a:t>
            </a:r>
            <a:r>
              <a:rPr lang="en-US" sz="1000" dirty="0">
                <a:solidFill>
                  <a:schemeClr val="tx1">
                    <a:lumMod val="50000"/>
                    <a:lumOff val="50000"/>
                  </a:schemeClr>
                </a:solidFill>
              </a:rPr>
              <a:t> </a:t>
            </a:r>
            <a:r>
              <a:rPr lang="en-US" sz="1000" dirty="0" err="1">
                <a:solidFill>
                  <a:schemeClr val="tx1">
                    <a:lumMod val="50000"/>
                    <a:lumOff val="50000"/>
                  </a:schemeClr>
                </a:solidFill>
              </a:rPr>
              <a:t>voelen</a:t>
            </a:r>
            <a:r>
              <a:rPr lang="en-US" sz="1000" dirty="0">
                <a:solidFill>
                  <a:schemeClr val="tx1">
                    <a:lumMod val="50000"/>
                    <a:lumOff val="50000"/>
                  </a:schemeClr>
                </a:solidFill>
              </a:rPr>
              <a:t> in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verstandelijke</a:t>
            </a:r>
            <a:r>
              <a:rPr lang="en-US" sz="1000" dirty="0">
                <a:solidFill>
                  <a:schemeClr val="tx1">
                    <a:lumMod val="50000"/>
                    <a:lumOff val="50000"/>
                  </a:schemeClr>
                </a:solidFill>
              </a:rPr>
              <a:t> </a:t>
            </a:r>
            <a:r>
              <a:rPr lang="en-US" sz="1000" dirty="0" err="1">
                <a:solidFill>
                  <a:schemeClr val="tx1">
                    <a:lumMod val="50000"/>
                    <a:lumOff val="50000"/>
                  </a:schemeClr>
                </a:solidFill>
              </a:rPr>
              <a:t>beperking</a:t>
            </a:r>
            <a:r>
              <a:rPr lang="en-US" sz="1000" dirty="0">
                <a:solidFill>
                  <a:schemeClr val="tx1">
                    <a:lumMod val="50000"/>
                    <a:lumOff val="50000"/>
                  </a:schemeClr>
                </a:solidFill>
              </a:rPr>
              <a:t> of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verslaving</a:t>
            </a:r>
            <a:r>
              <a:rPr lang="en-US" sz="1000" dirty="0">
                <a:solidFill>
                  <a:schemeClr val="tx1">
                    <a:lumMod val="50000"/>
                    <a:lumOff val="50000"/>
                  </a:schemeClr>
                </a:solidFill>
              </a:rPr>
              <a:t>. </a:t>
            </a:r>
          </a:p>
          <a:p>
            <a:r>
              <a:rPr lang="en-US" sz="1000" dirty="0" err="1">
                <a:solidFill>
                  <a:schemeClr val="tx1">
                    <a:lumMod val="50000"/>
                    <a:lumOff val="50000"/>
                  </a:schemeClr>
                </a:solidFill>
              </a:rPr>
              <a:t>Denk</a:t>
            </a:r>
            <a:r>
              <a:rPr lang="en-US" sz="1000" dirty="0">
                <a:solidFill>
                  <a:schemeClr val="tx1">
                    <a:lumMod val="50000"/>
                    <a:lumOff val="50000"/>
                  </a:schemeClr>
                </a:solidFill>
              </a:rPr>
              <a:t> </a:t>
            </a:r>
            <a:r>
              <a:rPr lang="en-US" sz="1000" dirty="0" err="1">
                <a:solidFill>
                  <a:schemeClr val="tx1">
                    <a:lumMod val="50000"/>
                    <a:lumOff val="50000"/>
                  </a:schemeClr>
                </a:solidFill>
              </a:rPr>
              <a:t>hierbij</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verward</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a:t>
            </a:r>
            <a:r>
              <a:rPr lang="en-US" sz="1000" dirty="0" err="1">
                <a:solidFill>
                  <a:schemeClr val="tx1">
                    <a:lumMod val="50000"/>
                    <a:lumOff val="50000"/>
                  </a:schemeClr>
                </a:solidFill>
              </a:rPr>
              <a:t>dak</a:t>
            </a:r>
            <a:r>
              <a:rPr lang="en-US" sz="1000" dirty="0">
                <a:solidFill>
                  <a:schemeClr val="tx1">
                    <a:lumMod val="50000"/>
                    <a:lumOff val="50000"/>
                  </a:schemeClr>
                </a:solidFill>
              </a:rPr>
              <a:t>- en </a:t>
            </a:r>
            <a:r>
              <a:rPr lang="en-US" sz="1000" dirty="0" err="1">
                <a:solidFill>
                  <a:schemeClr val="tx1">
                    <a:lumMod val="50000"/>
                    <a:lumOff val="50000"/>
                  </a:schemeClr>
                </a:solidFill>
              </a:rPr>
              <a:t>thuislozen</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ernstige</a:t>
            </a:r>
            <a:r>
              <a:rPr lang="en-US" sz="1000" dirty="0">
                <a:solidFill>
                  <a:schemeClr val="tx1">
                    <a:lumMod val="50000"/>
                    <a:lumOff val="50000"/>
                  </a:schemeClr>
                </a:solidFill>
              </a:rPr>
              <a:t> </a:t>
            </a:r>
            <a:r>
              <a:rPr lang="en-US" sz="1000" dirty="0" err="1">
                <a:solidFill>
                  <a:schemeClr val="tx1">
                    <a:lumMod val="50000"/>
                    <a:lumOff val="50000"/>
                  </a:schemeClr>
                </a:solidFill>
              </a:rPr>
              <a:t>psychiatrische</a:t>
            </a:r>
            <a:r>
              <a:rPr lang="en-US" sz="1000" dirty="0">
                <a:solidFill>
                  <a:schemeClr val="tx1">
                    <a:lumMod val="50000"/>
                    <a:lumOff val="50000"/>
                  </a:schemeClr>
                </a:solidFill>
              </a:rPr>
              <a:t> </a:t>
            </a:r>
            <a:r>
              <a:rPr lang="en-US" sz="1000" dirty="0" err="1">
                <a:solidFill>
                  <a:schemeClr val="tx1">
                    <a:lumMod val="50000"/>
                    <a:lumOff val="50000"/>
                  </a:schemeClr>
                </a:solidFill>
              </a:rPr>
              <a:t>aandoening</a:t>
            </a:r>
            <a:r>
              <a:rPr lang="en-US" sz="1000" dirty="0">
                <a:solidFill>
                  <a:schemeClr val="tx1">
                    <a:lumMod val="50000"/>
                    <a:lumOff val="50000"/>
                  </a:schemeClr>
                </a:solidFill>
              </a:rPr>
              <a:t> al </a:t>
            </a:r>
            <a:r>
              <a:rPr lang="en-US" sz="1000" dirty="0" err="1">
                <a:solidFill>
                  <a:schemeClr val="tx1">
                    <a:lumMod val="50000"/>
                    <a:lumOff val="50000"/>
                  </a:schemeClr>
                </a:solidFill>
              </a:rPr>
              <a:t>dan</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gecombineerd</a:t>
            </a:r>
            <a:r>
              <a:rPr lang="en-US" sz="1000" dirty="0">
                <a:solidFill>
                  <a:schemeClr val="tx1">
                    <a:lumMod val="50000"/>
                    <a:lumOff val="50000"/>
                  </a:schemeClr>
                </a:solidFill>
              </a:rPr>
              <a:t> met </a:t>
            </a:r>
            <a:r>
              <a:rPr lang="en-US" sz="1000" dirty="0" err="1">
                <a:solidFill>
                  <a:schemeClr val="tx1">
                    <a:lumMod val="50000"/>
                    <a:lumOff val="50000"/>
                  </a:schemeClr>
                </a:solidFill>
              </a:rPr>
              <a:t>verslaving</a:t>
            </a:r>
            <a:r>
              <a:rPr lang="en-US" sz="1000" dirty="0">
                <a:solidFill>
                  <a:schemeClr val="tx1">
                    <a:lumMod val="50000"/>
                    <a:lumOff val="50000"/>
                  </a:schemeClr>
                </a:solidFill>
              </a:rPr>
              <a:t> en (</a:t>
            </a:r>
            <a:r>
              <a:rPr lang="en-US" sz="1000" dirty="0" err="1">
                <a:solidFill>
                  <a:schemeClr val="tx1">
                    <a:lumMod val="50000"/>
                    <a:lumOff val="50000"/>
                  </a:schemeClr>
                </a:solidFill>
              </a:rPr>
              <a:t>licht</a:t>
            </a:r>
            <a:r>
              <a:rPr lang="en-US" sz="1000" dirty="0">
                <a:solidFill>
                  <a:schemeClr val="tx1">
                    <a:lumMod val="50000"/>
                    <a:lumOff val="50000"/>
                  </a:schemeClr>
                </a:solidFill>
              </a:rPr>
              <a:t>), </a:t>
            </a:r>
            <a:r>
              <a:rPr lang="en-US" sz="1000" dirty="0" err="1">
                <a:solidFill>
                  <a:schemeClr val="tx1">
                    <a:lumMod val="50000"/>
                    <a:lumOff val="50000"/>
                  </a:schemeClr>
                </a:solidFill>
              </a:rPr>
              <a:t>verstandelijke</a:t>
            </a:r>
            <a:r>
              <a:rPr lang="en-US" sz="1000" dirty="0">
                <a:solidFill>
                  <a:schemeClr val="tx1">
                    <a:lumMod val="50000"/>
                    <a:lumOff val="50000"/>
                  </a:schemeClr>
                </a:solidFill>
              </a:rPr>
              <a:t> </a:t>
            </a:r>
            <a:r>
              <a:rPr lang="en-US" sz="1000" dirty="0" err="1">
                <a:solidFill>
                  <a:schemeClr val="tx1">
                    <a:lumMod val="50000"/>
                    <a:lumOff val="50000"/>
                  </a:schemeClr>
                </a:solidFill>
              </a:rPr>
              <a:t>beperking</a:t>
            </a:r>
            <a:r>
              <a:rPr lang="en-US" sz="1000" dirty="0">
                <a:solidFill>
                  <a:schemeClr val="tx1">
                    <a:lumMod val="50000"/>
                    <a:lumOff val="50000"/>
                  </a:schemeClr>
                </a:solidFill>
              </a:rPr>
              <a:t> en </a:t>
            </a:r>
            <a:r>
              <a:rPr lang="en-US" sz="1000" dirty="0" err="1">
                <a:solidFill>
                  <a:schemeClr val="tx1">
                    <a:lumMod val="50000"/>
                    <a:lumOff val="50000"/>
                  </a:schemeClr>
                </a:solidFill>
              </a:rPr>
              <a:t>zeer</a:t>
            </a:r>
            <a:r>
              <a:rPr lang="en-US" sz="1000" dirty="0">
                <a:solidFill>
                  <a:schemeClr val="tx1">
                    <a:lumMod val="50000"/>
                    <a:lumOff val="50000"/>
                  </a:schemeClr>
                </a:solidFill>
              </a:rPr>
              <a:t> </a:t>
            </a:r>
            <a:r>
              <a:rPr lang="en-US" sz="1000" dirty="0" err="1">
                <a:solidFill>
                  <a:schemeClr val="tx1">
                    <a:lumMod val="50000"/>
                    <a:lumOff val="50000"/>
                  </a:schemeClr>
                </a:solidFill>
              </a:rPr>
              <a:t>onaangepast</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De </a:t>
            </a:r>
            <a:r>
              <a:rPr lang="en-US" sz="1000" dirty="0" err="1">
                <a:solidFill>
                  <a:schemeClr val="tx1">
                    <a:lumMod val="50000"/>
                    <a:lumOff val="50000"/>
                  </a:schemeClr>
                </a:solidFill>
              </a:rPr>
              <a:t>problemen</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dermate</a:t>
            </a:r>
            <a:r>
              <a:rPr lang="en-US" sz="1000" dirty="0">
                <a:solidFill>
                  <a:schemeClr val="tx1">
                    <a:lumMod val="50000"/>
                    <a:lumOff val="50000"/>
                  </a:schemeClr>
                </a:solidFill>
              </a:rPr>
              <a:t>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ze</a:t>
            </a:r>
            <a:r>
              <a:rPr lang="en-US" sz="1000" dirty="0">
                <a:solidFill>
                  <a:schemeClr val="tx1">
                    <a:lumMod val="50000"/>
                    <a:lumOff val="50000"/>
                  </a:schemeClr>
                </a:solidFill>
              </a:rPr>
              <a:t> </a:t>
            </a:r>
            <a:r>
              <a:rPr lang="en-US" sz="1000" dirty="0" err="1">
                <a:solidFill>
                  <a:schemeClr val="tx1">
                    <a:lumMod val="50000"/>
                    <a:lumOff val="50000"/>
                  </a:schemeClr>
                </a:solidFill>
              </a:rPr>
              <a:t>uiteindelijk</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gevaar</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zichzelf</a:t>
            </a:r>
            <a:r>
              <a:rPr lang="en-US" sz="1000" dirty="0">
                <a:solidFill>
                  <a:schemeClr val="tx1">
                    <a:lumMod val="50000"/>
                    <a:lumOff val="50000"/>
                  </a:schemeClr>
                </a:solidFill>
              </a:rPr>
              <a:t> of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omgeving</a:t>
            </a:r>
            <a:r>
              <a:rPr lang="en-US" sz="1000" dirty="0">
                <a:solidFill>
                  <a:schemeClr val="tx1">
                    <a:lumMod val="50000"/>
                    <a:lumOff val="50000"/>
                  </a:schemeClr>
                </a:solidFill>
              </a:rPr>
              <a:t>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vormen</a:t>
            </a:r>
            <a:r>
              <a:rPr lang="en-US" sz="1000" dirty="0">
                <a:solidFill>
                  <a:schemeClr val="tx1">
                    <a:lumMod val="50000"/>
                    <a:lumOff val="50000"/>
                  </a:schemeClr>
                </a:solidFill>
              </a:rPr>
              <a:t> en/of </a:t>
            </a:r>
            <a:r>
              <a:rPr lang="en-US" sz="1000" dirty="0" err="1">
                <a:solidFill>
                  <a:schemeClr val="tx1">
                    <a:lumMod val="50000"/>
                    <a:lumOff val="50000"/>
                  </a:schemeClr>
                </a:solidFill>
              </a:rPr>
              <a:t>overlast</a:t>
            </a:r>
            <a:r>
              <a:rPr lang="en-US" sz="1000" dirty="0">
                <a:solidFill>
                  <a:schemeClr val="tx1">
                    <a:lumMod val="50000"/>
                    <a:lumOff val="50000"/>
                  </a:schemeClr>
                </a:solidFill>
              </a:rPr>
              <a:t> en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 </a:t>
            </a:r>
            <a:r>
              <a:rPr lang="en-US" sz="1000" dirty="0" err="1">
                <a:solidFill>
                  <a:schemeClr val="tx1">
                    <a:lumMod val="50000"/>
                    <a:lumOff val="50000"/>
                  </a:schemeClr>
                </a:solidFill>
              </a:rPr>
              <a:t>veroorzaken</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cxnSp>
        <p:nvCxnSpPr>
          <p:cNvPr id="17" name="Straight Line buttom">
            <a:extLst>
              <a:ext uri="{FF2B5EF4-FFF2-40B4-BE49-F238E27FC236}">
                <a16:creationId xmlns:a16="http://schemas.microsoft.com/office/drawing/2014/main" id="{E5EE7E49-3E0E-3643-9E3A-068025D46F77}"/>
              </a:ext>
            </a:extLst>
          </p:cNvPr>
          <p:cNvCxnSpPr/>
          <p:nvPr/>
        </p:nvCxnSpPr>
        <p:spPr>
          <a:xfrm>
            <a:off x="1105915" y="199568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Line buttom">
            <a:extLst>
              <a:ext uri="{FF2B5EF4-FFF2-40B4-BE49-F238E27FC236}">
                <a16:creationId xmlns:a16="http://schemas.microsoft.com/office/drawing/2014/main" id="{D3095A3E-314A-AA4A-B5D3-0F9A4A78B6F3}"/>
              </a:ext>
            </a:extLst>
          </p:cNvPr>
          <p:cNvCxnSpPr/>
          <p:nvPr/>
        </p:nvCxnSpPr>
        <p:spPr>
          <a:xfrm>
            <a:off x="1063736" y="337824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32656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(9)</a:t>
            </a:r>
          </a:p>
        </p:txBody>
      </p:sp>
      <p:sp>
        <p:nvSpPr>
          <p:cNvPr id="18" name="Down Arrow 33"/>
          <p:cNvSpPr>
            <a:spLocks noChangeAspect="1"/>
          </p:cNvSpPr>
          <p:nvPr/>
        </p:nvSpPr>
        <p:spPr>
          <a:xfrm>
            <a:off x="156698" y="1765253"/>
            <a:ext cx="878362" cy="814286"/>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33784" y="1981423"/>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2992" y="2658169"/>
            <a:ext cx="878362" cy="877915"/>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0078" y="2908230"/>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3" name="Footer Text"/>
          <p:cNvSpPr txBox="1"/>
          <p:nvPr/>
        </p:nvSpPr>
        <p:spPr>
          <a:xfrm>
            <a:off x="1120963" y="670719"/>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Door de </a:t>
            </a:r>
            <a:r>
              <a:rPr lang="en-US" sz="1000" dirty="0" err="1">
                <a:solidFill>
                  <a:schemeClr val="tx1">
                    <a:lumMod val="50000"/>
                    <a:lumOff val="50000"/>
                  </a:schemeClr>
                </a:solidFill>
              </a:rPr>
              <a:t>decentralisaties</a:t>
            </a:r>
            <a:r>
              <a:rPr lang="en-US" sz="1000" dirty="0">
                <a:solidFill>
                  <a:schemeClr val="tx1">
                    <a:lumMod val="50000"/>
                    <a:lumOff val="50000"/>
                  </a:schemeClr>
                </a:solidFill>
              </a:rPr>
              <a:t> van taken </a:t>
            </a:r>
            <a:r>
              <a:rPr lang="en-US" sz="1000" dirty="0" err="1">
                <a:solidFill>
                  <a:schemeClr val="tx1">
                    <a:lumMod val="50000"/>
                    <a:lumOff val="50000"/>
                  </a:schemeClr>
                </a:solidFill>
              </a:rPr>
              <a:t>naar</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en             de extra </a:t>
            </a:r>
            <a:r>
              <a:rPr lang="en-US" sz="1000" dirty="0" err="1">
                <a:solidFill>
                  <a:schemeClr val="tx1">
                    <a:lumMod val="50000"/>
                    <a:lumOff val="50000"/>
                  </a:schemeClr>
                </a:solidFill>
              </a:rPr>
              <a:t>muralisering</a:t>
            </a:r>
            <a:r>
              <a:rPr lang="en-US" sz="1000" dirty="0">
                <a:solidFill>
                  <a:schemeClr val="tx1">
                    <a:lumMod val="50000"/>
                    <a:lumOff val="50000"/>
                  </a:schemeClr>
                </a:solidFill>
              </a:rPr>
              <a:t> van de </a:t>
            </a:r>
            <a:r>
              <a:rPr lang="en-US" sz="1000" dirty="0" err="1">
                <a:solidFill>
                  <a:schemeClr val="tx1">
                    <a:lumMod val="50000"/>
                    <a:lumOff val="50000"/>
                  </a:schemeClr>
                </a:solidFill>
              </a:rPr>
              <a:t>zorg</a:t>
            </a:r>
            <a:r>
              <a:rPr lang="en-US" sz="1000" dirty="0">
                <a:solidFill>
                  <a:schemeClr val="tx1">
                    <a:lumMod val="50000"/>
                    <a:lumOff val="50000"/>
                  </a:schemeClr>
                </a:solidFill>
              </a:rPr>
              <a:t>, is de </a:t>
            </a:r>
            <a:r>
              <a:rPr lang="en-US" sz="1000" dirty="0" err="1">
                <a:solidFill>
                  <a:schemeClr val="tx1">
                    <a:lumMod val="50000"/>
                    <a:lumOff val="50000"/>
                  </a:schemeClr>
                </a:solidFill>
              </a:rPr>
              <a:t>rol</a:t>
            </a:r>
            <a:r>
              <a:rPr lang="en-US" sz="1000" dirty="0">
                <a:solidFill>
                  <a:schemeClr val="tx1">
                    <a:lumMod val="50000"/>
                    <a:lumOff val="50000"/>
                  </a:schemeClr>
                </a:solidFill>
              </a:rPr>
              <a:t> van de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groter</a:t>
            </a:r>
            <a:r>
              <a:rPr lang="en-US" sz="1000" dirty="0">
                <a:solidFill>
                  <a:schemeClr val="tx1">
                    <a:lumMod val="50000"/>
                    <a:lumOff val="50000"/>
                  </a:schemeClr>
                </a:solidFill>
              </a:rPr>
              <a:t> </a:t>
            </a:r>
            <a:r>
              <a:rPr lang="en-US" sz="1000" dirty="0" err="1">
                <a:solidFill>
                  <a:schemeClr val="tx1">
                    <a:lumMod val="50000"/>
                    <a:lumOff val="50000"/>
                  </a:schemeClr>
                </a:solidFill>
              </a:rPr>
              <a:t>geworden</a:t>
            </a:r>
            <a:r>
              <a:rPr lang="en-US" sz="1000" dirty="0">
                <a:solidFill>
                  <a:schemeClr val="tx1">
                    <a:lumMod val="50000"/>
                    <a:lumOff val="50000"/>
                  </a:schemeClr>
                </a:solidFill>
              </a:rPr>
              <a:t>. De </a:t>
            </a:r>
            <a:r>
              <a:rPr lang="en-US" sz="1000" dirty="0" err="1">
                <a:solidFill>
                  <a:schemeClr val="tx1">
                    <a:lumMod val="50000"/>
                    <a:lumOff val="50000"/>
                  </a:schemeClr>
                </a:solidFill>
              </a:rPr>
              <a:t>complexiteit</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vergroot</a:t>
            </a:r>
            <a:r>
              <a:rPr lang="en-US" sz="1000" dirty="0">
                <a:solidFill>
                  <a:schemeClr val="tx1">
                    <a:lumMod val="50000"/>
                    <a:lumOff val="50000"/>
                  </a:schemeClr>
                </a:solidFill>
              </a:rPr>
              <a:t>. De </a:t>
            </a:r>
            <a:r>
              <a:rPr lang="en-US" sz="1000" dirty="0" err="1">
                <a:solidFill>
                  <a:schemeClr val="tx1">
                    <a:lumMod val="50000"/>
                    <a:lumOff val="50000"/>
                  </a:schemeClr>
                </a:solidFill>
              </a:rPr>
              <a:t>problematiek</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hernieuwde</a:t>
            </a:r>
            <a:r>
              <a:rPr lang="en-US" sz="1000" dirty="0">
                <a:solidFill>
                  <a:schemeClr val="tx1">
                    <a:lumMod val="50000"/>
                    <a:lumOff val="50000"/>
                  </a:schemeClr>
                </a:solidFill>
              </a:rPr>
              <a:t> </a:t>
            </a:r>
            <a:r>
              <a:rPr lang="en-US" sz="1000" dirty="0" err="1">
                <a:solidFill>
                  <a:schemeClr val="tx1">
                    <a:lumMod val="50000"/>
                    <a:lumOff val="50000"/>
                  </a:schemeClr>
                </a:solidFill>
              </a:rPr>
              <a:t>samenwerking</a:t>
            </a:r>
            <a:r>
              <a:rPr lang="en-US" sz="1000" dirty="0">
                <a:solidFill>
                  <a:schemeClr val="tx1">
                    <a:lumMod val="50000"/>
                    <a:lumOff val="50000"/>
                  </a:schemeClr>
                </a:solidFill>
              </a:rPr>
              <a:t> van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zorginstellingen</a:t>
            </a:r>
            <a:r>
              <a:rPr lang="en-US" sz="1000" dirty="0">
                <a:solidFill>
                  <a:schemeClr val="tx1">
                    <a:lumMod val="50000"/>
                    <a:lumOff val="50000"/>
                  </a:schemeClr>
                </a:solidFill>
              </a:rPr>
              <a:t> en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om </a:t>
            </a:r>
            <a:r>
              <a:rPr lang="en-US" sz="1000" dirty="0" err="1">
                <a:solidFill>
                  <a:schemeClr val="tx1">
                    <a:lumMod val="50000"/>
                    <a:lumOff val="50000"/>
                  </a:schemeClr>
                </a:solidFill>
              </a:rPr>
              <a:t>samenwerking</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de </a:t>
            </a:r>
            <a:r>
              <a:rPr lang="en-US" sz="1000" dirty="0" err="1">
                <a:solidFill>
                  <a:schemeClr val="tx1">
                    <a:lumMod val="50000"/>
                    <a:lumOff val="50000"/>
                  </a:schemeClr>
                </a:solidFill>
              </a:rPr>
              <a:t>partijen</a:t>
            </a:r>
            <a:r>
              <a:rPr lang="en-US" sz="1000" dirty="0">
                <a:solidFill>
                  <a:schemeClr val="tx1">
                    <a:lumMod val="50000"/>
                    <a:lumOff val="50000"/>
                  </a:schemeClr>
                </a:solidFill>
              </a:rPr>
              <a:t> die </a:t>
            </a:r>
            <a:r>
              <a:rPr lang="en-US" sz="1000" dirty="0" err="1">
                <a:solidFill>
                  <a:schemeClr val="tx1">
                    <a:lumMod val="50000"/>
                    <a:lumOff val="50000"/>
                  </a:schemeClr>
                </a:solidFill>
              </a:rPr>
              <a:t>actief</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in de </a:t>
            </a:r>
            <a:r>
              <a:rPr lang="en-US" sz="1000" dirty="0" err="1">
                <a:solidFill>
                  <a:schemeClr val="tx1">
                    <a:lumMod val="50000"/>
                    <a:lumOff val="50000"/>
                  </a:schemeClr>
                </a:solidFill>
              </a:rPr>
              <a:t>sociale</a:t>
            </a:r>
            <a:r>
              <a:rPr lang="en-US" sz="1000" dirty="0">
                <a:solidFill>
                  <a:schemeClr val="tx1">
                    <a:lumMod val="50000"/>
                    <a:lumOff val="50000"/>
                  </a:schemeClr>
                </a:solidFill>
              </a:rPr>
              <a:t> basis, </a:t>
            </a:r>
            <a:r>
              <a:rPr lang="en-US" sz="1000" dirty="0" err="1">
                <a:solidFill>
                  <a:schemeClr val="tx1">
                    <a:lumMod val="50000"/>
                    <a:lumOff val="50000"/>
                  </a:schemeClr>
                </a:solidFill>
              </a:rPr>
              <a:t>eerste</a:t>
            </a:r>
            <a:r>
              <a:rPr lang="en-US" sz="1000" dirty="0">
                <a:solidFill>
                  <a:schemeClr val="tx1">
                    <a:lumMod val="50000"/>
                    <a:lumOff val="50000"/>
                  </a:schemeClr>
                </a:solidFill>
              </a:rPr>
              <a:t> </a:t>
            </a:r>
            <a:r>
              <a:rPr lang="en-US" sz="1000" dirty="0" err="1">
                <a:solidFill>
                  <a:schemeClr val="tx1">
                    <a:lumMod val="50000"/>
                    <a:lumOff val="50000"/>
                  </a:schemeClr>
                </a:solidFill>
              </a:rPr>
              <a:t>lijn</a:t>
            </a:r>
            <a:r>
              <a:rPr lang="en-US" sz="1000" dirty="0">
                <a:solidFill>
                  <a:schemeClr val="tx1">
                    <a:lumMod val="50000"/>
                    <a:lumOff val="50000"/>
                  </a:schemeClr>
                </a:solidFill>
              </a:rPr>
              <a:t> en de </a:t>
            </a:r>
            <a:r>
              <a:rPr lang="en-US" sz="1000" dirty="0" err="1">
                <a:solidFill>
                  <a:schemeClr val="tx1">
                    <a:lumMod val="50000"/>
                    <a:lumOff val="50000"/>
                  </a:schemeClr>
                </a:solidFill>
              </a:rPr>
              <a:t>tweede</a:t>
            </a:r>
            <a:r>
              <a:rPr lang="en-US" sz="1000" dirty="0">
                <a:solidFill>
                  <a:schemeClr val="tx1">
                    <a:lumMod val="50000"/>
                    <a:lumOff val="50000"/>
                  </a:schemeClr>
                </a:solidFill>
              </a:rPr>
              <a:t> </a:t>
            </a:r>
            <a:r>
              <a:rPr lang="en-US" sz="1000" dirty="0" err="1">
                <a:solidFill>
                  <a:schemeClr val="tx1">
                    <a:lumMod val="50000"/>
                    <a:lumOff val="50000"/>
                  </a:schemeClr>
                </a:solidFill>
              </a:rPr>
              <a:t>lijn</a:t>
            </a:r>
            <a:r>
              <a:rPr lang="en-US" sz="1000" dirty="0">
                <a:solidFill>
                  <a:schemeClr val="tx1">
                    <a:lumMod val="50000"/>
                    <a:lumOff val="50000"/>
                  </a:schemeClr>
                </a:solidFill>
              </a:rPr>
              <a:t> en in de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domeinen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verandering</a:t>
            </a:r>
            <a:r>
              <a:rPr lang="en-US" sz="1000" dirty="0">
                <a:solidFill>
                  <a:schemeClr val="tx1">
                    <a:lumMod val="50000"/>
                    <a:lumOff val="50000"/>
                  </a:schemeClr>
                </a:solidFill>
              </a:rPr>
              <a:t> is 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al </a:t>
            </a:r>
            <a:r>
              <a:rPr lang="en-US" sz="1000" dirty="0" err="1">
                <a:solidFill>
                  <a:schemeClr val="tx1">
                    <a:lumMod val="50000"/>
                    <a:lumOff val="50000"/>
                  </a:schemeClr>
                </a:solidFill>
              </a:rPr>
              <a:t>ingezet</a:t>
            </a:r>
            <a:r>
              <a:rPr lang="en-US" sz="1000" dirty="0">
                <a:solidFill>
                  <a:schemeClr val="tx1">
                    <a:lumMod val="50000"/>
                    <a:lumOff val="50000"/>
                  </a:schemeClr>
                </a:solidFill>
              </a:rPr>
              <a:t>, maar </a:t>
            </a:r>
            <a:r>
              <a:rPr lang="en-US" sz="1000" dirty="0" err="1">
                <a:solidFill>
                  <a:schemeClr val="tx1">
                    <a:lumMod val="50000"/>
                    <a:lumOff val="50000"/>
                  </a:schemeClr>
                </a:solidFill>
              </a:rPr>
              <a:t>moet</a:t>
            </a:r>
            <a:r>
              <a:rPr lang="en-US" sz="1000" dirty="0">
                <a:solidFill>
                  <a:schemeClr val="tx1">
                    <a:lumMod val="50000"/>
                    <a:lumOff val="50000"/>
                  </a:schemeClr>
                </a:solidFill>
              </a:rPr>
              <a:t>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jaren</a:t>
            </a:r>
            <a:r>
              <a:rPr lang="en-US" sz="1000" dirty="0">
                <a:solidFill>
                  <a:schemeClr val="tx1">
                    <a:lumMod val="50000"/>
                    <a:lumOff val="50000"/>
                  </a:schemeClr>
                </a:solidFill>
              </a:rPr>
              <a:t> </a:t>
            </a:r>
            <a:r>
              <a:rPr lang="en-US" sz="1000" dirty="0" err="1">
                <a:solidFill>
                  <a:schemeClr val="tx1">
                    <a:lumMod val="50000"/>
                    <a:lumOff val="50000"/>
                  </a:schemeClr>
                </a:solidFill>
              </a:rPr>
              <a:t>verder</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doorgevoerd</a:t>
            </a:r>
            <a:r>
              <a:rPr lang="en-US" sz="1000" dirty="0">
                <a:solidFill>
                  <a:schemeClr val="tx1">
                    <a:lumMod val="50000"/>
                    <a:lumOff val="50000"/>
                  </a:schemeClr>
                </a:solidFill>
              </a:rPr>
              <a:t>. Het </a:t>
            </a:r>
            <a:r>
              <a:rPr lang="en-US" sz="1000" dirty="0" err="1">
                <a:solidFill>
                  <a:schemeClr val="tx1">
                    <a:lumMod val="50000"/>
                    <a:lumOff val="50000"/>
                  </a:schemeClr>
                </a:solidFill>
              </a:rPr>
              <a:t>organiseren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effectief</a:t>
            </a:r>
            <a:r>
              <a:rPr lang="en-US" sz="1000" dirty="0">
                <a:solidFill>
                  <a:schemeClr val="tx1">
                    <a:lumMod val="50000"/>
                    <a:lumOff val="50000"/>
                  </a:schemeClr>
                </a:solidFill>
              </a:rPr>
              <a:t> </a:t>
            </a:r>
            <a:r>
              <a:rPr lang="en-US" sz="1000" dirty="0" err="1">
                <a:solidFill>
                  <a:schemeClr val="tx1">
                    <a:lumMod val="50000"/>
                    <a:lumOff val="50000"/>
                  </a:schemeClr>
                </a:solidFill>
              </a:rPr>
              <a:t>antwoord</a:t>
            </a:r>
            <a:r>
              <a:rPr lang="en-US" sz="1000" dirty="0">
                <a:solidFill>
                  <a:schemeClr val="tx1">
                    <a:lumMod val="50000"/>
                    <a:lumOff val="50000"/>
                  </a:schemeClr>
                </a:solidFill>
              </a:rPr>
              <a:t> op het </a:t>
            </a:r>
            <a:r>
              <a:rPr lang="en-US" sz="1000" dirty="0" err="1">
                <a:solidFill>
                  <a:schemeClr val="tx1">
                    <a:lumMod val="50000"/>
                    <a:lumOff val="50000"/>
                  </a:schemeClr>
                </a:solidFill>
              </a:rPr>
              <a:t>totale</a:t>
            </a:r>
            <a:r>
              <a:rPr lang="en-US" sz="1000" dirty="0">
                <a:solidFill>
                  <a:schemeClr val="tx1">
                    <a:lumMod val="50000"/>
                    <a:lumOff val="50000"/>
                  </a:schemeClr>
                </a:solidFill>
              </a:rPr>
              <a:t> </a:t>
            </a:r>
            <a:r>
              <a:rPr lang="en-US" sz="1000" dirty="0" err="1">
                <a:solidFill>
                  <a:schemeClr val="tx1">
                    <a:lumMod val="50000"/>
                    <a:lumOff val="50000"/>
                  </a:schemeClr>
                </a:solidFill>
              </a:rPr>
              <a:t>vraagstuk</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vraagt</a:t>
            </a:r>
            <a:r>
              <a:rPr lang="en-US" sz="1000" dirty="0">
                <a:solidFill>
                  <a:schemeClr val="tx1">
                    <a:lumMod val="50000"/>
                    <a:lumOff val="50000"/>
                  </a:schemeClr>
                </a:solidFill>
              </a:rPr>
              <a:t>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sterke</a:t>
            </a:r>
            <a:r>
              <a:rPr lang="en-US" sz="1000" dirty="0">
                <a:solidFill>
                  <a:schemeClr val="tx1">
                    <a:lumMod val="50000"/>
                    <a:lumOff val="50000"/>
                  </a:schemeClr>
                </a:solidFill>
              </a:rPr>
              <a:t> </a:t>
            </a:r>
            <a:r>
              <a:rPr lang="en-US" sz="1000" dirty="0" err="1">
                <a:solidFill>
                  <a:schemeClr val="tx1">
                    <a:lumMod val="50000"/>
                    <a:lumOff val="50000"/>
                  </a:schemeClr>
                </a:solidFill>
              </a:rPr>
              <a:t>regierol</a:t>
            </a:r>
            <a:r>
              <a:rPr lang="en-US" sz="1000" dirty="0">
                <a:solidFill>
                  <a:schemeClr val="tx1">
                    <a:lumMod val="50000"/>
                    <a:lumOff val="50000"/>
                  </a:schemeClr>
                </a:solidFill>
              </a:rPr>
              <a:t> </a:t>
            </a:r>
            <a:r>
              <a:rPr lang="en-US" sz="1000" dirty="0" err="1">
                <a:solidFill>
                  <a:schemeClr val="tx1">
                    <a:lumMod val="50000"/>
                    <a:lumOff val="50000"/>
                  </a:schemeClr>
                </a:solidFill>
              </a:rPr>
              <a:t>vanuit</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taak</a:t>
            </a:r>
            <a:r>
              <a:rPr lang="en-US" sz="1000" dirty="0">
                <a:solidFill>
                  <a:schemeClr val="tx1">
                    <a:lumMod val="50000"/>
                    <a:lumOff val="50000"/>
                  </a:schemeClr>
                </a:solidFill>
              </a:rPr>
              <a:t> die met de </a:t>
            </a:r>
            <a:r>
              <a:rPr lang="en-US" sz="1000" dirty="0" err="1">
                <a:solidFill>
                  <a:schemeClr val="tx1">
                    <a:lumMod val="50000"/>
                    <a:lumOff val="50000"/>
                  </a:schemeClr>
                </a:solidFill>
              </a:rPr>
              <a:t>gehele</a:t>
            </a:r>
            <a:r>
              <a:rPr lang="en-US" sz="1000" dirty="0">
                <a:solidFill>
                  <a:schemeClr val="tx1">
                    <a:lumMod val="50000"/>
                    <a:lumOff val="50000"/>
                  </a:schemeClr>
                </a:solidFill>
              </a:rPr>
              <a:t> </a:t>
            </a:r>
            <a:r>
              <a:rPr lang="en-US" sz="1000" dirty="0" err="1">
                <a:solidFill>
                  <a:schemeClr val="tx1">
                    <a:lumMod val="50000"/>
                    <a:lumOff val="50000"/>
                  </a:schemeClr>
                </a:solidFill>
              </a:rPr>
              <a:t>keten</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moet</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afgestemd</a:t>
            </a:r>
            <a:r>
              <a:rPr lang="en-US" sz="1000" dirty="0">
                <a:solidFill>
                  <a:schemeClr val="tx1">
                    <a:lumMod val="50000"/>
                    <a:lumOff val="50000"/>
                  </a:schemeClr>
                </a:solidFill>
              </a:rPr>
              <a:t>. </a:t>
            </a:r>
          </a:p>
        </p:txBody>
      </p:sp>
      <p:sp>
        <p:nvSpPr>
          <p:cNvPr id="27" name="Footer Text"/>
          <p:cNvSpPr txBox="1"/>
          <p:nvPr/>
        </p:nvSpPr>
        <p:spPr>
          <a:xfrm>
            <a:off x="1120963" y="1840867"/>
            <a:ext cx="8002025" cy="307777"/>
          </a:xfrm>
          <a:prstGeom prst="rect">
            <a:avLst/>
          </a:prstGeom>
          <a:noFill/>
        </p:spPr>
        <p:txBody>
          <a:bodyPr wrap="square" lIns="0" tIns="0" rIns="0" bIns="0" rtlCol="0">
            <a:spAutoFit/>
          </a:bodyPr>
          <a:lstStyle/>
          <a:p>
            <a:r>
              <a:rPr lang="en-US" sz="1000" dirty="0">
                <a:solidFill>
                  <a:schemeClr val="tx1">
                    <a:lumMod val="50000"/>
                    <a:lumOff val="50000"/>
                  </a:schemeClr>
                </a:solidFill>
              </a:rPr>
              <a:t>Het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a:t>
            </a:r>
            <a:r>
              <a:rPr lang="en-US" sz="1000" dirty="0" err="1">
                <a:solidFill>
                  <a:schemeClr val="tx1">
                    <a:lumMod val="50000"/>
                    <a:lumOff val="50000"/>
                  </a:schemeClr>
                </a:solidFill>
              </a:rPr>
              <a:t>beperken</a:t>
            </a:r>
            <a:r>
              <a:rPr lang="en-US" sz="1000" dirty="0">
                <a:solidFill>
                  <a:schemeClr val="tx1">
                    <a:lumMod val="50000"/>
                    <a:lumOff val="50000"/>
                  </a:schemeClr>
                </a:solidFill>
              </a:rPr>
              <a:t> van het </a:t>
            </a:r>
            <a:r>
              <a:rPr lang="en-US" sz="1000" dirty="0" err="1">
                <a:solidFill>
                  <a:schemeClr val="tx1">
                    <a:lumMod val="50000"/>
                    <a:lumOff val="50000"/>
                  </a:schemeClr>
                </a:solidFill>
              </a:rPr>
              <a:t>risico</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iemand</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wal</a:t>
            </a:r>
            <a:r>
              <a:rPr lang="en-US" sz="1000" dirty="0">
                <a:solidFill>
                  <a:schemeClr val="tx1">
                    <a:lumMod val="50000"/>
                    <a:lumOff val="50000"/>
                  </a:schemeClr>
                </a:solidFill>
              </a:rPr>
              <a:t> en </a:t>
            </a:r>
            <a:r>
              <a:rPr lang="en-US" sz="1000" dirty="0" err="1">
                <a:solidFill>
                  <a:schemeClr val="tx1">
                    <a:lumMod val="50000"/>
                    <a:lumOff val="50000"/>
                  </a:schemeClr>
                </a:solidFill>
              </a:rPr>
              <a:t>schip</a:t>
            </a:r>
            <a:r>
              <a:rPr lang="en-US" sz="1000" dirty="0">
                <a:solidFill>
                  <a:schemeClr val="tx1">
                    <a:lumMod val="50000"/>
                    <a:lumOff val="50000"/>
                  </a:schemeClr>
                </a:solidFill>
              </a:rPr>
              <a:t> </a:t>
            </a:r>
            <a:r>
              <a:rPr lang="en-US" sz="1000" dirty="0" err="1">
                <a:solidFill>
                  <a:schemeClr val="tx1">
                    <a:lumMod val="50000"/>
                    <a:lumOff val="50000"/>
                  </a:schemeClr>
                </a:solidFill>
              </a:rPr>
              <a:t>terecht</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 door </a:t>
            </a:r>
            <a:r>
              <a:rPr lang="en-US" sz="1000" dirty="0" err="1">
                <a:solidFill>
                  <a:schemeClr val="tx1">
                    <a:lumMod val="50000"/>
                    <a:lumOff val="50000"/>
                  </a:schemeClr>
                </a:solidFill>
              </a:rPr>
              <a:t>tijdig</a:t>
            </a:r>
            <a:r>
              <a:rPr lang="en-US" sz="1000" dirty="0">
                <a:solidFill>
                  <a:schemeClr val="tx1">
                    <a:lumMod val="50000"/>
                    <a:lumOff val="50000"/>
                  </a:schemeClr>
                </a:solidFill>
              </a:rPr>
              <a:t>, met </a:t>
            </a:r>
            <a:r>
              <a:rPr lang="en-US" sz="1000" dirty="0" err="1">
                <a:solidFill>
                  <a:schemeClr val="tx1">
                    <a:lumMod val="50000"/>
                    <a:lumOff val="50000"/>
                  </a:schemeClr>
                </a:solidFill>
              </a:rPr>
              <a:t>onze</a:t>
            </a:r>
            <a:r>
              <a:rPr lang="en-US" sz="1000" dirty="0">
                <a:solidFill>
                  <a:schemeClr val="tx1">
                    <a:lumMod val="50000"/>
                    <a:lumOff val="50000"/>
                  </a:schemeClr>
                </a:solidFill>
              </a:rPr>
              <a:t> partners, de </a:t>
            </a:r>
            <a:r>
              <a:rPr lang="en-US" sz="1000" dirty="0" err="1">
                <a:solidFill>
                  <a:schemeClr val="tx1">
                    <a:lumMod val="50000"/>
                    <a:lumOff val="50000"/>
                  </a:schemeClr>
                </a:solidFill>
              </a:rPr>
              <a:t>juiste</a:t>
            </a:r>
            <a:r>
              <a:rPr lang="en-US" sz="1000" dirty="0">
                <a:solidFill>
                  <a:schemeClr val="tx1">
                    <a:lumMod val="50000"/>
                    <a:lumOff val="50000"/>
                  </a:schemeClr>
                </a:solidFill>
              </a:rPr>
              <a:t> </a:t>
            </a:r>
            <a:r>
              <a:rPr lang="en-US" sz="1000" dirty="0" err="1">
                <a:solidFill>
                  <a:schemeClr val="tx1">
                    <a:lumMod val="50000"/>
                    <a:lumOff val="50000"/>
                  </a:schemeClr>
                </a:solidFill>
              </a:rPr>
              <a:t>hulp</a:t>
            </a:r>
            <a:r>
              <a:rPr lang="en-US" sz="1000" dirty="0">
                <a:solidFill>
                  <a:schemeClr val="tx1">
                    <a:lumMod val="50000"/>
                    <a:lumOff val="50000"/>
                  </a:schemeClr>
                </a:solidFill>
              </a:rPr>
              <a:t> en </a:t>
            </a:r>
            <a:r>
              <a:rPr lang="en-US" sz="1000" dirty="0" err="1">
                <a:solidFill>
                  <a:schemeClr val="tx1">
                    <a:lumMod val="50000"/>
                    <a:lumOff val="50000"/>
                  </a:schemeClr>
                </a:solidFill>
              </a:rPr>
              <a:t>ondersteuning</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bieden</a:t>
            </a:r>
            <a:r>
              <a:rPr lang="en-US" sz="1000" dirty="0">
                <a:solidFill>
                  <a:schemeClr val="tx1">
                    <a:lumMod val="50000"/>
                    <a:lumOff val="50000"/>
                  </a:schemeClr>
                </a:solidFill>
              </a:rPr>
              <a:t>. </a:t>
            </a:r>
          </a:p>
        </p:txBody>
      </p:sp>
      <p:sp>
        <p:nvSpPr>
          <p:cNvPr id="10" name="Down Arrow 33"/>
          <p:cNvSpPr>
            <a:spLocks noChangeAspect="1"/>
          </p:cNvSpPr>
          <p:nvPr/>
        </p:nvSpPr>
        <p:spPr>
          <a:xfrm>
            <a:off x="139958" y="670719"/>
            <a:ext cx="878362" cy="73867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9"/>
          <p:cNvSpPr txBox="1"/>
          <p:nvPr/>
        </p:nvSpPr>
        <p:spPr>
          <a:xfrm>
            <a:off x="116745" y="772782"/>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2" name="Footer Text"/>
          <p:cNvSpPr txBox="1"/>
          <p:nvPr/>
        </p:nvSpPr>
        <p:spPr>
          <a:xfrm>
            <a:off x="1094838" y="2785119"/>
            <a:ext cx="8002025" cy="923330"/>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Vroegtijdig</a:t>
            </a:r>
            <a:r>
              <a:rPr lang="en-US" sz="1000" dirty="0">
                <a:solidFill>
                  <a:schemeClr val="tx1">
                    <a:lumMod val="50000"/>
                    <a:lumOff val="50000"/>
                  </a:schemeClr>
                </a:solidFill>
              </a:rPr>
              <a:t> </a:t>
            </a:r>
            <a:r>
              <a:rPr lang="en-US" sz="1000" dirty="0" err="1">
                <a:solidFill>
                  <a:schemeClr val="tx1">
                    <a:lumMod val="50000"/>
                    <a:lumOff val="50000"/>
                  </a:schemeClr>
                </a:solidFill>
              </a:rPr>
              <a:t>signaleren</a:t>
            </a:r>
            <a:r>
              <a:rPr lang="en-US" sz="1000" dirty="0">
                <a:solidFill>
                  <a:schemeClr val="tx1">
                    <a:lumMod val="50000"/>
                    <a:lumOff val="50000"/>
                  </a:schemeClr>
                </a:solidFill>
              </a:rPr>
              <a:t> en </a:t>
            </a:r>
            <a:r>
              <a:rPr lang="en-US" sz="1000" dirty="0" err="1">
                <a:solidFill>
                  <a:schemeClr val="tx1">
                    <a:lumMod val="50000"/>
                    <a:lumOff val="50000"/>
                  </a:schemeClr>
                </a:solidFill>
              </a:rPr>
              <a:t>herkennen</a:t>
            </a:r>
            <a:r>
              <a:rPr lang="en-US" sz="1000" dirty="0">
                <a:solidFill>
                  <a:schemeClr val="tx1">
                    <a:lumMod val="50000"/>
                    <a:lumOff val="50000"/>
                  </a:schemeClr>
                </a:solidFill>
              </a:rPr>
              <a:t> van </a:t>
            </a:r>
            <a:r>
              <a:rPr lang="en-US" sz="1000" dirty="0" err="1">
                <a:solidFill>
                  <a:schemeClr val="tx1">
                    <a:lumMod val="50000"/>
                    <a:lumOff val="50000"/>
                  </a:schemeClr>
                </a:solidFill>
              </a:rPr>
              <a:t>signalen</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Inzetten</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sluitende</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veiligheidsketen</a:t>
            </a:r>
            <a:r>
              <a:rPr lang="en-US" sz="1000" dirty="0">
                <a:solidFill>
                  <a:schemeClr val="tx1">
                    <a:lumMod val="50000"/>
                    <a:lumOff val="50000"/>
                  </a:schemeClr>
                </a:solidFill>
              </a:rPr>
              <a:t> </a:t>
            </a:r>
            <a:r>
              <a:rPr lang="en-US" sz="1000" dirty="0" err="1">
                <a:solidFill>
                  <a:schemeClr val="tx1">
                    <a:lumMod val="50000"/>
                    <a:lumOff val="50000"/>
                  </a:schemeClr>
                </a:solidFill>
              </a:rPr>
              <a:t>alsmede</a:t>
            </a:r>
            <a:r>
              <a:rPr lang="en-US" sz="1000" dirty="0">
                <a:solidFill>
                  <a:schemeClr val="tx1">
                    <a:lumMod val="50000"/>
                    <a:lumOff val="50000"/>
                  </a:schemeClr>
                </a:solidFill>
              </a:rPr>
              <a:t> op de </a:t>
            </a:r>
            <a:r>
              <a:rPr lang="en-US" sz="1000" dirty="0" err="1">
                <a:solidFill>
                  <a:schemeClr val="tx1">
                    <a:lumMod val="50000"/>
                    <a:lumOff val="50000"/>
                  </a:schemeClr>
                </a:solidFill>
              </a:rPr>
              <a:t>netwerken</a:t>
            </a:r>
            <a:r>
              <a:rPr lang="en-US" sz="1000" dirty="0">
                <a:solidFill>
                  <a:schemeClr val="tx1">
                    <a:lumMod val="50000"/>
                    <a:lumOff val="50000"/>
                  </a:schemeClr>
                </a:solidFill>
              </a:rPr>
              <a:t> </a:t>
            </a:r>
            <a:r>
              <a:rPr lang="en-US" sz="1000" dirty="0" err="1">
                <a:solidFill>
                  <a:schemeClr val="tx1">
                    <a:lumMod val="50000"/>
                    <a:lumOff val="50000"/>
                  </a:schemeClr>
                </a:solidFill>
              </a:rPr>
              <a:t>rondom</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en/of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Oriënteren</a:t>
            </a:r>
            <a:r>
              <a:rPr lang="en-US" sz="1000" dirty="0">
                <a:solidFill>
                  <a:schemeClr val="tx1">
                    <a:lumMod val="50000"/>
                    <a:lumOff val="50000"/>
                  </a:schemeClr>
                </a:solidFill>
              </a:rPr>
              <a:t> op </a:t>
            </a:r>
            <a:r>
              <a:rPr lang="en-US" sz="1000" dirty="0" err="1">
                <a:solidFill>
                  <a:schemeClr val="tx1">
                    <a:lumMod val="50000"/>
                    <a:lumOff val="50000"/>
                  </a:schemeClr>
                </a:solidFill>
              </a:rPr>
              <a:t>outreachende</a:t>
            </a:r>
            <a:r>
              <a:rPr lang="en-US" sz="1000" dirty="0">
                <a:solidFill>
                  <a:schemeClr val="tx1">
                    <a:lumMod val="50000"/>
                    <a:lumOff val="50000"/>
                  </a:schemeClr>
                </a:solidFill>
              </a:rPr>
              <a:t> </a:t>
            </a:r>
            <a:r>
              <a:rPr lang="en-US" sz="1000" dirty="0" err="1">
                <a:solidFill>
                  <a:schemeClr val="tx1">
                    <a:lumMod val="50000"/>
                    <a:lumOff val="50000"/>
                  </a:schemeClr>
                </a:solidFill>
              </a:rPr>
              <a:t>inzet</a:t>
            </a:r>
            <a:r>
              <a:rPr lang="en-US" sz="1000" dirty="0">
                <a:solidFill>
                  <a:schemeClr val="tx1">
                    <a:lumMod val="50000"/>
                    <a:lumOff val="50000"/>
                  </a:schemeClr>
                </a:solidFill>
              </a:rPr>
              <a:t> door </a:t>
            </a:r>
            <a:r>
              <a:rPr lang="en-US" sz="1000" dirty="0" err="1">
                <a:solidFill>
                  <a:schemeClr val="tx1">
                    <a:lumMod val="50000"/>
                    <a:lumOff val="50000"/>
                  </a:schemeClr>
                </a:solidFill>
              </a:rPr>
              <a:t>een</a:t>
            </a:r>
            <a:r>
              <a:rPr lang="en-US" sz="1000" dirty="0">
                <a:solidFill>
                  <a:schemeClr val="tx1">
                    <a:lumMod val="50000"/>
                    <a:lumOff val="50000"/>
                  </a:schemeClr>
                </a:solidFill>
              </a:rPr>
              <a:t> pro-</a:t>
            </a:r>
            <a:r>
              <a:rPr lang="en-US" sz="1000" dirty="0" err="1">
                <a:solidFill>
                  <a:schemeClr val="tx1">
                    <a:lumMod val="50000"/>
                    <a:lumOff val="50000"/>
                  </a:schemeClr>
                </a:solidFill>
              </a:rPr>
              <a:t>actieve</a:t>
            </a:r>
            <a:r>
              <a:rPr lang="en-US" sz="1000" dirty="0">
                <a:solidFill>
                  <a:schemeClr val="tx1">
                    <a:lumMod val="50000"/>
                    <a:lumOff val="50000"/>
                  </a:schemeClr>
                </a:solidFill>
              </a:rPr>
              <a:t> </a:t>
            </a:r>
            <a:r>
              <a:rPr lang="en-US" sz="1000" dirty="0" err="1">
                <a:solidFill>
                  <a:schemeClr val="tx1">
                    <a:lumMod val="50000"/>
                    <a:lumOff val="50000"/>
                  </a:schemeClr>
                </a:solidFill>
              </a:rPr>
              <a:t>benadering</a:t>
            </a:r>
            <a:r>
              <a:rPr lang="en-US" sz="1000" dirty="0">
                <a:solidFill>
                  <a:schemeClr val="tx1">
                    <a:lumMod val="50000"/>
                    <a:lumOff val="50000"/>
                  </a:schemeClr>
                </a:solidFill>
              </a:rPr>
              <a:t> van de </a:t>
            </a:r>
            <a:r>
              <a:rPr lang="en-US" sz="1000" dirty="0" err="1">
                <a:solidFill>
                  <a:schemeClr val="tx1">
                    <a:lumMod val="50000"/>
                    <a:lumOff val="50000"/>
                  </a:schemeClr>
                </a:solidFill>
              </a:rPr>
              <a:t>doelgroep</a:t>
            </a:r>
            <a:r>
              <a:rPr lang="en-US" sz="1000" dirty="0">
                <a:solidFill>
                  <a:schemeClr val="tx1">
                    <a:lumMod val="50000"/>
                    <a:lumOff val="50000"/>
                  </a:schemeClr>
                </a:solidFill>
              </a:rPr>
              <a:t>(en).</a:t>
            </a:r>
          </a:p>
          <a:p>
            <a:pPr marL="171450" indent="-171450">
              <a:buFont typeface="Arial" charset="0"/>
              <a:buChar char="•"/>
            </a:pPr>
            <a:r>
              <a:rPr lang="en-US" sz="1000" dirty="0" err="1">
                <a:solidFill>
                  <a:schemeClr val="tx1">
                    <a:lumMod val="50000"/>
                    <a:lumOff val="50000"/>
                  </a:schemeClr>
                </a:solidFill>
              </a:rPr>
              <a:t>Versterken</a:t>
            </a:r>
            <a:r>
              <a:rPr lang="en-US" sz="1000" dirty="0">
                <a:solidFill>
                  <a:schemeClr val="tx1">
                    <a:lumMod val="50000"/>
                    <a:lumOff val="50000"/>
                  </a:schemeClr>
                </a:solidFill>
              </a:rPr>
              <a:t> van de </a:t>
            </a:r>
            <a:r>
              <a:rPr lang="en-US" sz="1000" dirty="0" err="1">
                <a:solidFill>
                  <a:schemeClr val="tx1">
                    <a:lumMod val="50000"/>
                    <a:lumOff val="50000"/>
                  </a:schemeClr>
                </a:solidFill>
              </a:rPr>
              <a:t>doorzettingskracht</a:t>
            </a:r>
            <a:r>
              <a:rPr lang="en-US" sz="1000" dirty="0">
                <a:solidFill>
                  <a:schemeClr val="tx1">
                    <a:lumMod val="50000"/>
                    <a:lumOff val="50000"/>
                  </a:schemeClr>
                </a:solidFill>
              </a:rPr>
              <a:t> en het </a:t>
            </a:r>
            <a:r>
              <a:rPr lang="en-US" sz="1000" dirty="0" err="1">
                <a:solidFill>
                  <a:schemeClr val="tx1">
                    <a:lumMod val="50000"/>
                    <a:lumOff val="50000"/>
                  </a:schemeClr>
                </a:solidFill>
              </a:rPr>
              <a:t>inrichten</a:t>
            </a:r>
            <a:r>
              <a:rPr lang="en-US" sz="1000" dirty="0">
                <a:solidFill>
                  <a:schemeClr val="tx1">
                    <a:lumMod val="50000"/>
                    <a:lumOff val="50000"/>
                  </a:schemeClr>
                </a:solidFill>
              </a:rPr>
              <a:t> van </a:t>
            </a:r>
            <a:r>
              <a:rPr lang="en-US" sz="1000" dirty="0" err="1">
                <a:solidFill>
                  <a:schemeClr val="tx1">
                    <a:lumMod val="50000"/>
                    <a:lumOff val="50000"/>
                  </a:schemeClr>
                </a:solidFill>
              </a:rPr>
              <a:t>procesregie</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complexe</a:t>
            </a:r>
            <a:r>
              <a:rPr lang="en-US" sz="1000" dirty="0">
                <a:solidFill>
                  <a:schemeClr val="tx1">
                    <a:lumMod val="50000"/>
                    <a:lumOff val="50000"/>
                  </a:schemeClr>
                </a:solidFill>
              </a:rPr>
              <a:t> </a:t>
            </a:r>
            <a:r>
              <a:rPr lang="en-US" sz="1000" dirty="0" err="1">
                <a:solidFill>
                  <a:schemeClr val="tx1">
                    <a:lumMod val="50000"/>
                    <a:lumOff val="50000"/>
                  </a:schemeClr>
                </a:solidFill>
              </a:rPr>
              <a:t>casuïstiek</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Tijdige</a:t>
            </a:r>
            <a:r>
              <a:rPr lang="en-US" sz="1000" dirty="0">
                <a:solidFill>
                  <a:schemeClr val="tx1">
                    <a:lumMod val="50000"/>
                    <a:lumOff val="50000"/>
                  </a:schemeClr>
                </a:solidFill>
              </a:rPr>
              <a:t> </a:t>
            </a:r>
            <a:r>
              <a:rPr lang="en-US" sz="1000" dirty="0" err="1">
                <a:solidFill>
                  <a:schemeClr val="tx1">
                    <a:lumMod val="50000"/>
                    <a:lumOff val="50000"/>
                  </a:schemeClr>
                </a:solidFill>
              </a:rPr>
              <a:t>opschaling</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PGA of </a:t>
            </a:r>
            <a:r>
              <a:rPr lang="en-US" sz="1000" dirty="0" err="1">
                <a:solidFill>
                  <a:schemeClr val="tx1">
                    <a:lumMod val="50000"/>
                    <a:lumOff val="50000"/>
                  </a:schemeClr>
                </a:solidFill>
              </a:rPr>
              <a:t>inzet</a:t>
            </a:r>
            <a:r>
              <a:rPr lang="en-US" sz="1000" dirty="0">
                <a:solidFill>
                  <a:schemeClr val="tx1">
                    <a:lumMod val="50000"/>
                    <a:lumOff val="50000"/>
                  </a:schemeClr>
                </a:solidFill>
              </a:rPr>
              <a:t> </a:t>
            </a:r>
            <a:r>
              <a:rPr lang="en-US" sz="1000" dirty="0" err="1">
                <a:solidFill>
                  <a:schemeClr val="tx1">
                    <a:lumMod val="50000"/>
                    <a:lumOff val="50000"/>
                  </a:schemeClr>
                </a:solidFill>
              </a:rPr>
              <a:t>groepsscan</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cxnSp>
        <p:nvCxnSpPr>
          <p:cNvPr id="13" name="Straight Line buttom">
            <a:extLst>
              <a:ext uri="{FF2B5EF4-FFF2-40B4-BE49-F238E27FC236}">
                <a16:creationId xmlns:a16="http://schemas.microsoft.com/office/drawing/2014/main" id="{48996E86-1680-9C47-9BE0-E5D4238E510F}"/>
              </a:ext>
            </a:extLst>
          </p:cNvPr>
          <p:cNvCxnSpPr/>
          <p:nvPr/>
        </p:nvCxnSpPr>
        <p:spPr>
          <a:xfrm>
            <a:off x="1094838" y="1765252"/>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Line buttom">
            <a:extLst>
              <a:ext uri="{FF2B5EF4-FFF2-40B4-BE49-F238E27FC236}">
                <a16:creationId xmlns:a16="http://schemas.microsoft.com/office/drawing/2014/main" id="{27A1565B-113A-9545-A086-BD1FDD4BD6C8}"/>
              </a:ext>
            </a:extLst>
          </p:cNvPr>
          <p:cNvCxnSpPr/>
          <p:nvPr/>
        </p:nvCxnSpPr>
        <p:spPr>
          <a:xfrm>
            <a:off x="1114296" y="2658169"/>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14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(10)</a:t>
            </a:r>
          </a:p>
        </p:txBody>
      </p:sp>
      <p:sp>
        <p:nvSpPr>
          <p:cNvPr id="12" name="Down Arrow 33"/>
          <p:cNvSpPr>
            <a:spLocks noChangeAspect="1"/>
          </p:cNvSpPr>
          <p:nvPr/>
        </p:nvSpPr>
        <p:spPr>
          <a:xfrm>
            <a:off x="139659" y="4011925"/>
            <a:ext cx="878362" cy="864105"/>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4104682"/>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124790" y="4137359"/>
            <a:ext cx="8046559" cy="615553"/>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Jeugdoverlast en –criminaliteit hebben een negatieve invloed op het woongenot en de veiligheidsbeleving in de wijken;</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gebruik</a:t>
            </a:r>
            <a:r>
              <a:rPr lang="en-US" sz="1000" dirty="0">
                <a:solidFill>
                  <a:schemeClr val="tx1">
                    <a:lumMod val="50000"/>
                    <a:lumOff val="50000"/>
                  </a:schemeClr>
                </a:solidFill>
              </a:rPr>
              <a:t> van </a:t>
            </a:r>
            <a:r>
              <a:rPr lang="en-US" sz="1000" dirty="0" err="1">
                <a:solidFill>
                  <a:schemeClr val="tx1">
                    <a:lumMod val="50000"/>
                    <a:lumOff val="50000"/>
                  </a:schemeClr>
                </a:solidFill>
              </a:rPr>
              <a:t>zowel</a:t>
            </a:r>
            <a:r>
              <a:rPr lang="en-US" sz="1000" dirty="0">
                <a:solidFill>
                  <a:schemeClr val="tx1">
                    <a:lumMod val="50000"/>
                    <a:lumOff val="50000"/>
                  </a:schemeClr>
                </a:solidFill>
              </a:rPr>
              <a:t> alcohol </a:t>
            </a:r>
            <a:r>
              <a:rPr lang="en-US" sz="1000" dirty="0" err="1">
                <a:solidFill>
                  <a:schemeClr val="tx1">
                    <a:lumMod val="50000"/>
                    <a:lumOff val="50000"/>
                  </a:schemeClr>
                </a:solidFill>
              </a:rPr>
              <a:t>als</a:t>
            </a:r>
            <a:r>
              <a:rPr lang="en-US" sz="1000" dirty="0">
                <a:solidFill>
                  <a:schemeClr val="tx1">
                    <a:lumMod val="50000"/>
                    <a:lumOff val="50000"/>
                  </a:schemeClr>
                </a:solidFill>
              </a:rPr>
              <a:t> drugs </a:t>
            </a:r>
            <a:r>
              <a:rPr lang="en-US" sz="1000" dirty="0" err="1">
                <a:solidFill>
                  <a:schemeClr val="tx1">
                    <a:lumMod val="50000"/>
                    <a:lumOff val="50000"/>
                  </a:schemeClr>
                </a:solidFill>
              </a:rPr>
              <a:t>gaat</a:t>
            </a:r>
            <a:r>
              <a:rPr lang="en-US" sz="1000" dirty="0">
                <a:solidFill>
                  <a:schemeClr val="tx1">
                    <a:lumMod val="50000"/>
                    <a:lumOff val="50000"/>
                  </a:schemeClr>
                </a:solidFill>
              </a:rPr>
              <a:t> ten </a:t>
            </a:r>
            <a:r>
              <a:rPr lang="en-US" sz="1000" dirty="0" err="1">
                <a:solidFill>
                  <a:schemeClr val="tx1">
                    <a:lumMod val="50000"/>
                    <a:lumOff val="50000"/>
                  </a:schemeClr>
                </a:solidFill>
              </a:rPr>
              <a:t>koste</a:t>
            </a:r>
            <a:r>
              <a:rPr lang="en-US" sz="1000" dirty="0">
                <a:solidFill>
                  <a:schemeClr val="tx1">
                    <a:lumMod val="50000"/>
                    <a:lumOff val="50000"/>
                  </a:schemeClr>
                </a:solidFill>
              </a:rPr>
              <a:t> van de </a:t>
            </a:r>
            <a:r>
              <a:rPr lang="en-US" sz="1000" dirty="0" err="1">
                <a:solidFill>
                  <a:schemeClr val="tx1">
                    <a:lumMod val="50000"/>
                    <a:lumOff val="50000"/>
                  </a:schemeClr>
                </a:solidFill>
              </a:rPr>
              <a:t>gezondheid</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uitval</a:t>
            </a:r>
            <a:r>
              <a:rPr lang="en-US" sz="1000" dirty="0">
                <a:solidFill>
                  <a:schemeClr val="tx1">
                    <a:lumMod val="50000"/>
                    <a:lumOff val="50000"/>
                  </a:schemeClr>
                </a:solidFill>
              </a:rPr>
              <a:t> op school of in de </a:t>
            </a:r>
            <a:r>
              <a:rPr lang="en-US" sz="1000" dirty="0" err="1">
                <a:solidFill>
                  <a:schemeClr val="tx1">
                    <a:lumMod val="50000"/>
                    <a:lumOff val="50000"/>
                  </a:schemeClr>
                </a:solidFill>
              </a:rPr>
              <a:t>maatschappij</a:t>
            </a:r>
            <a:r>
              <a:rPr lang="en-US" sz="1000" dirty="0">
                <a:solidFill>
                  <a:schemeClr val="tx1">
                    <a:lumMod val="50000"/>
                    <a:lumOff val="50000"/>
                  </a:schemeClr>
                </a:solidFill>
              </a:rPr>
              <a:t> en </a:t>
            </a:r>
            <a:r>
              <a:rPr lang="en-US" sz="1000" dirty="0" err="1">
                <a:solidFill>
                  <a:schemeClr val="tx1">
                    <a:lumMod val="50000"/>
                    <a:lumOff val="50000"/>
                  </a:schemeClr>
                </a:solidFill>
              </a:rPr>
              <a:t>belemmert</a:t>
            </a:r>
            <a:r>
              <a:rPr lang="en-US" sz="1000" dirty="0">
                <a:solidFill>
                  <a:schemeClr val="tx1">
                    <a:lumMod val="50000"/>
                    <a:lumOff val="50000"/>
                  </a:schemeClr>
                </a:solidFill>
              </a:rPr>
              <a:t> de </a:t>
            </a:r>
            <a:r>
              <a:rPr lang="en-US" sz="1000" dirty="0" err="1">
                <a:solidFill>
                  <a:schemeClr val="tx1">
                    <a:lumMod val="50000"/>
                    <a:lumOff val="50000"/>
                  </a:schemeClr>
                </a:solidFill>
              </a:rPr>
              <a:t>sociale</a:t>
            </a:r>
            <a:r>
              <a:rPr lang="en-US" sz="1000" dirty="0">
                <a:solidFill>
                  <a:schemeClr val="tx1">
                    <a:lumMod val="50000"/>
                    <a:lumOff val="50000"/>
                  </a:schemeClr>
                </a:solidFill>
              </a:rPr>
              <a:t> en </a:t>
            </a:r>
            <a:r>
              <a:rPr lang="en-US" sz="1000" dirty="0" err="1">
                <a:solidFill>
                  <a:schemeClr val="tx1">
                    <a:lumMod val="50000"/>
                    <a:lumOff val="50000"/>
                  </a:schemeClr>
                </a:solidFill>
              </a:rPr>
              <a:t>fysieke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Alcohol- en drugsgebruik vormt vaker een opstap naar criminaliteit. </a:t>
            </a:r>
          </a:p>
        </p:txBody>
      </p:sp>
      <p:sp>
        <p:nvSpPr>
          <p:cNvPr id="14" name="Down Arrow 33"/>
          <p:cNvSpPr>
            <a:spLocks noChangeAspect="1"/>
          </p:cNvSpPr>
          <p:nvPr/>
        </p:nvSpPr>
        <p:spPr>
          <a:xfrm>
            <a:off x="143507" y="670719"/>
            <a:ext cx="878362" cy="110548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TextBox 39"/>
          <p:cNvSpPr txBox="1"/>
          <p:nvPr/>
        </p:nvSpPr>
        <p:spPr>
          <a:xfrm>
            <a:off x="42599" y="697746"/>
            <a:ext cx="1054842" cy="978729"/>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Jeugd</a:t>
            </a:r>
            <a:r>
              <a:rPr lang="en-US" sz="900" b="1" dirty="0">
                <a:solidFill>
                  <a:schemeClr val="bg1"/>
                </a:solidFill>
              </a:rPr>
              <a:t> in </a:t>
            </a:r>
            <a:r>
              <a:rPr lang="en-US" sz="900" b="1" dirty="0" err="1">
                <a:solidFill>
                  <a:schemeClr val="bg1"/>
                </a:solidFill>
              </a:rPr>
              <a:t>relatie</a:t>
            </a:r>
            <a:r>
              <a:rPr lang="en-US" sz="900" b="1" dirty="0">
                <a:solidFill>
                  <a:schemeClr val="bg1"/>
                </a:solidFill>
              </a:rPr>
              <a:t> tot </a:t>
            </a:r>
            <a:r>
              <a:rPr lang="en-US" sz="900" b="1" dirty="0" err="1">
                <a:solidFill>
                  <a:schemeClr val="bg1"/>
                </a:solidFill>
              </a:rPr>
              <a:t>overlast</a:t>
            </a:r>
            <a:r>
              <a:rPr lang="en-US" sz="900" b="1" dirty="0">
                <a:solidFill>
                  <a:schemeClr val="bg1"/>
                </a:solidFill>
              </a:rPr>
              <a:t>, </a:t>
            </a:r>
            <a:r>
              <a:rPr lang="en-US" sz="900" b="1" dirty="0" err="1">
                <a:solidFill>
                  <a:schemeClr val="bg1"/>
                </a:solidFill>
              </a:rPr>
              <a:t>criminaliteit</a:t>
            </a:r>
            <a:r>
              <a:rPr lang="en-US" sz="900" b="1" dirty="0">
                <a:solidFill>
                  <a:schemeClr val="bg1"/>
                </a:solidFill>
              </a:rPr>
              <a:t> en </a:t>
            </a:r>
            <a:r>
              <a:rPr lang="en-US" sz="900" b="1" dirty="0" err="1">
                <a:solidFill>
                  <a:schemeClr val="bg1"/>
                </a:solidFill>
              </a:rPr>
              <a:t>middelen</a:t>
            </a:r>
            <a:endParaRPr lang="en-US" sz="900" b="1" dirty="0">
              <a:solidFill>
                <a:schemeClr val="bg1"/>
              </a:solidFill>
            </a:endParaRPr>
          </a:p>
          <a:p>
            <a:pPr algn="ctr" defTabSz="914400">
              <a:spcBef>
                <a:spcPct val="20000"/>
              </a:spcBef>
              <a:defRPr/>
            </a:pPr>
            <a:r>
              <a:rPr lang="en-US" sz="900" b="1" dirty="0" err="1">
                <a:solidFill>
                  <a:schemeClr val="bg1"/>
                </a:solidFill>
              </a:rPr>
              <a:t>gebruik</a:t>
            </a:r>
            <a:endParaRPr lang="en-US" sz="900" b="1" dirty="0">
              <a:solidFill>
                <a:schemeClr val="bg1"/>
              </a:solidFill>
            </a:endParaRPr>
          </a:p>
          <a:p>
            <a:pPr algn="ctr" defTabSz="914400">
              <a:spcBef>
                <a:spcPct val="20000"/>
              </a:spcBef>
              <a:defRPr/>
            </a:pPr>
            <a:r>
              <a:rPr lang="en-US" sz="900" b="1" dirty="0">
                <a:solidFill>
                  <a:schemeClr val="bg1"/>
                </a:solidFill>
              </a:rPr>
              <a:t>§ 3.5.2</a:t>
            </a:r>
          </a:p>
        </p:txBody>
      </p:sp>
      <p:sp>
        <p:nvSpPr>
          <p:cNvPr id="16" name="Footer Text"/>
          <p:cNvSpPr txBox="1"/>
          <p:nvPr/>
        </p:nvSpPr>
        <p:spPr>
          <a:xfrm>
            <a:off x="1122777" y="670719"/>
            <a:ext cx="8005778" cy="3077766"/>
          </a:xfrm>
          <a:prstGeom prst="rect">
            <a:avLst/>
          </a:prstGeom>
          <a:noFill/>
        </p:spPr>
        <p:txBody>
          <a:bodyPr wrap="square" lIns="0" tIns="0" rIns="0" bIns="0" rtlCol="0">
            <a:spAutoFit/>
          </a:bodyPr>
          <a:lstStyle/>
          <a:p>
            <a:r>
              <a:rPr lang="en-US" sz="1000" b="1" dirty="0" err="1">
                <a:solidFill>
                  <a:schemeClr val="tx1">
                    <a:lumMod val="50000"/>
                    <a:lumOff val="50000"/>
                  </a:schemeClr>
                </a:solidFill>
              </a:rPr>
              <a:t>Overlast</a:t>
            </a:r>
            <a:r>
              <a:rPr lang="en-US" sz="1000" b="1" dirty="0">
                <a:solidFill>
                  <a:schemeClr val="tx1">
                    <a:lumMod val="50000"/>
                    <a:lumOff val="50000"/>
                  </a:schemeClr>
                </a:solidFill>
              </a:rPr>
              <a:t> en </a:t>
            </a:r>
            <a:r>
              <a:rPr lang="en-US" sz="1000" b="1" dirty="0" err="1">
                <a:solidFill>
                  <a:schemeClr val="tx1">
                    <a:lumMod val="50000"/>
                    <a:lumOff val="50000"/>
                  </a:schemeClr>
                </a:solidFill>
              </a:rPr>
              <a:t>criminaliteit</a:t>
            </a:r>
            <a:endParaRPr lang="en-US" sz="1000" b="1" dirty="0">
              <a:solidFill>
                <a:schemeClr val="tx1">
                  <a:lumMod val="50000"/>
                  <a:lumOff val="50000"/>
                </a:schemeClr>
              </a:solidFill>
            </a:endParaRPr>
          </a:p>
          <a:p>
            <a:r>
              <a:rPr lang="en-US" sz="1000" dirty="0" err="1">
                <a:solidFill>
                  <a:schemeClr val="tx1">
                    <a:lumMod val="50000"/>
                    <a:lumOff val="50000"/>
                  </a:schemeClr>
                </a:solidFill>
              </a:rPr>
              <a:t>Gelukkig</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het </a:t>
            </a:r>
            <a:r>
              <a:rPr lang="en-US" sz="1000" dirty="0" err="1">
                <a:solidFill>
                  <a:schemeClr val="tx1">
                    <a:lumMod val="50000"/>
                    <a:lumOff val="50000"/>
                  </a:schemeClr>
                </a:solidFill>
              </a:rPr>
              <a:t>goed</a:t>
            </a:r>
            <a:r>
              <a:rPr lang="en-US" sz="1000" dirty="0">
                <a:solidFill>
                  <a:schemeClr val="tx1">
                    <a:lumMod val="50000"/>
                    <a:lumOff val="50000"/>
                  </a:schemeClr>
                </a:solidFill>
              </a:rPr>
              <a:t> met de </a:t>
            </a:r>
            <a:r>
              <a:rPr lang="en-US" sz="1000" dirty="0" err="1">
                <a:solidFill>
                  <a:schemeClr val="tx1">
                    <a:lumMod val="50000"/>
                    <a:lumOff val="50000"/>
                  </a:schemeClr>
                </a:solidFill>
              </a:rPr>
              <a:t>meeste</a:t>
            </a:r>
            <a:r>
              <a:rPr lang="en-US" sz="1000" dirty="0">
                <a:solidFill>
                  <a:schemeClr val="tx1">
                    <a:lumMod val="50000"/>
                    <a:lumOff val="50000"/>
                  </a:schemeClr>
                </a:solidFill>
              </a:rPr>
              <a:t> </a:t>
            </a:r>
            <a:r>
              <a:rPr lang="en-US" sz="1000" dirty="0" err="1">
                <a:solidFill>
                  <a:schemeClr val="tx1">
                    <a:lumMod val="50000"/>
                    <a:lumOff val="50000"/>
                  </a:schemeClr>
                </a:solidFill>
              </a:rPr>
              <a:t>jongeren</a:t>
            </a:r>
            <a:r>
              <a:rPr lang="en-US" sz="1000" dirty="0">
                <a:solidFill>
                  <a:schemeClr val="tx1">
                    <a:lumMod val="50000"/>
                    <a:lumOff val="50000"/>
                  </a:schemeClr>
                </a:solidFill>
              </a:rPr>
              <a:t> in de </a:t>
            </a:r>
            <a:r>
              <a:rPr lang="en-US" sz="1000" dirty="0" err="1">
                <a:solidFill>
                  <a:schemeClr val="tx1">
                    <a:lumMod val="50000"/>
                    <a:lumOff val="50000"/>
                  </a:schemeClr>
                </a:solidFill>
              </a:rPr>
              <a:t>Kempen</a:t>
            </a:r>
            <a:r>
              <a:rPr lang="en-US" sz="1000" dirty="0">
                <a:solidFill>
                  <a:schemeClr val="tx1">
                    <a:lumMod val="50000"/>
                    <a:lumOff val="50000"/>
                  </a:schemeClr>
                </a:solidFill>
              </a:rPr>
              <a:t>. Maar de </a:t>
            </a:r>
            <a:r>
              <a:rPr lang="en-US" sz="1000" dirty="0" err="1">
                <a:solidFill>
                  <a:schemeClr val="tx1">
                    <a:lumMod val="50000"/>
                    <a:lumOff val="50000"/>
                  </a:schemeClr>
                </a:solidFill>
              </a:rPr>
              <a:t>ervaring</a:t>
            </a:r>
            <a:r>
              <a:rPr lang="en-US" sz="1000" dirty="0">
                <a:solidFill>
                  <a:schemeClr val="tx1">
                    <a:lumMod val="50000"/>
                    <a:lumOff val="50000"/>
                  </a:schemeClr>
                </a:solidFill>
              </a:rPr>
              <a:t> </a:t>
            </a:r>
            <a:r>
              <a:rPr lang="en-US" sz="1000" dirty="0" err="1">
                <a:solidFill>
                  <a:schemeClr val="tx1">
                    <a:lumMod val="50000"/>
                    <a:lumOff val="50000"/>
                  </a:schemeClr>
                </a:solidFill>
              </a:rPr>
              <a:t>leert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van de </a:t>
            </a:r>
            <a:r>
              <a:rPr lang="en-US" sz="1000" dirty="0" err="1">
                <a:solidFill>
                  <a:schemeClr val="tx1">
                    <a:lumMod val="50000"/>
                    <a:lumOff val="50000"/>
                  </a:schemeClr>
                </a:solidFill>
              </a:rPr>
              <a:t>ene</a:t>
            </a:r>
            <a:r>
              <a:rPr lang="en-US" sz="1000" dirty="0">
                <a:solidFill>
                  <a:schemeClr val="tx1">
                    <a:lumMod val="50000"/>
                    <a:lumOff val="50000"/>
                  </a:schemeClr>
                </a:solidFill>
              </a:rPr>
              <a:t> op de </a:t>
            </a:r>
            <a:r>
              <a:rPr lang="en-US" sz="1000" dirty="0" err="1">
                <a:solidFill>
                  <a:schemeClr val="tx1">
                    <a:lumMod val="50000"/>
                    <a:lumOff val="50000"/>
                  </a:schemeClr>
                </a:solidFill>
              </a:rPr>
              <a:t>andere</a:t>
            </a:r>
            <a:r>
              <a:rPr lang="en-US" sz="1000" dirty="0">
                <a:solidFill>
                  <a:schemeClr val="tx1">
                    <a:lumMod val="50000"/>
                    <a:lumOff val="50000"/>
                  </a:schemeClr>
                </a:solidFill>
              </a:rPr>
              <a:t> dag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veranderen</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actieve</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gevende</a:t>
            </a:r>
            <a:r>
              <a:rPr lang="en-US" sz="1000" dirty="0">
                <a:solidFill>
                  <a:schemeClr val="tx1">
                    <a:lumMod val="50000"/>
                    <a:lumOff val="50000"/>
                  </a:schemeClr>
                </a:solidFill>
              </a:rPr>
              <a:t> </a:t>
            </a:r>
            <a:r>
              <a:rPr lang="en-US" sz="1000" dirty="0" err="1">
                <a:solidFill>
                  <a:schemeClr val="tx1">
                    <a:lumMod val="50000"/>
                    <a:lumOff val="50000"/>
                  </a:schemeClr>
                </a:solidFill>
              </a:rPr>
              <a:t>jeugdgroepen</a:t>
            </a:r>
            <a:r>
              <a:rPr lang="en-US" sz="1000" dirty="0">
                <a:solidFill>
                  <a:schemeClr val="tx1">
                    <a:lumMod val="50000"/>
                    <a:lumOff val="50000"/>
                  </a:schemeClr>
                </a:solidFill>
              </a:rPr>
              <a:t> of </a:t>
            </a:r>
            <a:r>
              <a:rPr lang="en-US" sz="1000" dirty="0" err="1">
                <a:solidFill>
                  <a:schemeClr val="tx1">
                    <a:lumMod val="50000"/>
                    <a:lumOff val="50000"/>
                  </a:schemeClr>
                </a:solidFill>
              </a:rPr>
              <a:t>jongeren</a:t>
            </a:r>
            <a:r>
              <a:rPr lang="en-US" sz="1000" dirty="0">
                <a:solidFill>
                  <a:schemeClr val="tx1">
                    <a:lumMod val="50000"/>
                    <a:lumOff val="50000"/>
                  </a:schemeClr>
                </a:solidFill>
              </a:rPr>
              <a:t> die </a:t>
            </a:r>
            <a:r>
              <a:rPr lang="en-US" sz="1000" dirty="0" err="1">
                <a:solidFill>
                  <a:schemeClr val="tx1">
                    <a:lumMod val="50000"/>
                    <a:lumOff val="50000"/>
                  </a:schemeClr>
                </a:solidFill>
              </a:rPr>
              <a:t>dreigen</a:t>
            </a:r>
            <a:r>
              <a:rPr lang="en-US" sz="1000" dirty="0">
                <a:solidFill>
                  <a:schemeClr val="tx1">
                    <a:lumMod val="50000"/>
                    <a:lumOff val="50000"/>
                  </a:schemeClr>
                </a:solidFill>
              </a:rPr>
              <a:t> </a:t>
            </a:r>
            <a:r>
              <a:rPr lang="en-US" sz="1000" dirty="0" err="1">
                <a:solidFill>
                  <a:schemeClr val="tx1">
                    <a:lumMod val="50000"/>
                    <a:lumOff val="50000"/>
                  </a:schemeClr>
                </a:solidFill>
              </a:rPr>
              <a:t>af</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glijden</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Vroegtijdig</a:t>
            </a:r>
            <a:r>
              <a:rPr lang="en-US" sz="1000" dirty="0">
                <a:solidFill>
                  <a:schemeClr val="tx1">
                    <a:lumMod val="50000"/>
                    <a:lumOff val="50000"/>
                  </a:schemeClr>
                </a:solidFill>
              </a:rPr>
              <a:t> </a:t>
            </a:r>
            <a:r>
              <a:rPr lang="en-US" sz="1000" dirty="0" err="1">
                <a:solidFill>
                  <a:schemeClr val="tx1">
                    <a:lumMod val="50000"/>
                    <a:lumOff val="50000"/>
                  </a:schemeClr>
                </a:solidFill>
              </a:rPr>
              <a:t>signaleren</a:t>
            </a:r>
            <a:r>
              <a:rPr lang="en-US" sz="1000" dirty="0">
                <a:solidFill>
                  <a:schemeClr val="tx1">
                    <a:lumMod val="50000"/>
                    <a:lumOff val="50000"/>
                  </a:schemeClr>
                </a:solidFill>
              </a:rPr>
              <a:t> en </a:t>
            </a:r>
            <a:r>
              <a:rPr lang="en-US" sz="1000" dirty="0" err="1">
                <a:solidFill>
                  <a:schemeClr val="tx1">
                    <a:lumMod val="50000"/>
                    <a:lumOff val="50000"/>
                  </a:schemeClr>
                </a:solidFill>
              </a:rPr>
              <a:t>acteren</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van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belang</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alleen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jongere</a:t>
            </a:r>
            <a:r>
              <a:rPr lang="en-US" sz="1000" dirty="0">
                <a:solidFill>
                  <a:schemeClr val="tx1">
                    <a:lumMod val="50000"/>
                    <a:lumOff val="50000"/>
                  </a:schemeClr>
                </a:solidFill>
              </a:rPr>
              <a:t> </a:t>
            </a:r>
            <a:r>
              <a:rPr lang="en-US" sz="1000" dirty="0" err="1">
                <a:solidFill>
                  <a:schemeClr val="tx1">
                    <a:lumMod val="50000"/>
                    <a:lumOff val="50000"/>
                  </a:schemeClr>
                </a:solidFill>
              </a:rPr>
              <a:t>zelf</a:t>
            </a:r>
            <a:r>
              <a:rPr lang="en-US" sz="1000" dirty="0">
                <a:solidFill>
                  <a:schemeClr val="tx1">
                    <a:lumMod val="50000"/>
                    <a:lumOff val="50000"/>
                  </a:schemeClr>
                </a:solidFill>
              </a:rPr>
              <a:t>, maar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a:t>
            </a:r>
            <a:r>
              <a:rPr lang="en-US" sz="1000" dirty="0" err="1">
                <a:solidFill>
                  <a:schemeClr val="tx1">
                    <a:lumMod val="50000"/>
                    <a:lumOff val="50000"/>
                  </a:schemeClr>
                </a:solidFill>
              </a:rPr>
              <a:t>Jeugdcriminaliteit</a:t>
            </a:r>
            <a:r>
              <a:rPr lang="en-US" sz="1000" dirty="0">
                <a:solidFill>
                  <a:schemeClr val="tx1">
                    <a:lumMod val="50000"/>
                    <a:lumOff val="50000"/>
                  </a:schemeClr>
                </a:solidFill>
              </a:rPr>
              <a:t> en </a:t>
            </a:r>
            <a:r>
              <a:rPr lang="en-US" sz="1000" dirty="0" err="1">
                <a:solidFill>
                  <a:schemeClr val="tx1">
                    <a:lumMod val="50000"/>
                    <a:lumOff val="50000"/>
                  </a:schemeClr>
                </a:solidFill>
              </a:rPr>
              <a:t>overlast</a:t>
            </a:r>
            <a:r>
              <a:rPr lang="en-US" sz="1000" dirty="0">
                <a:solidFill>
                  <a:schemeClr val="tx1">
                    <a:lumMod val="50000"/>
                    <a:lumOff val="50000"/>
                  </a:schemeClr>
                </a:solidFill>
              </a:rPr>
              <a:t> van </a:t>
            </a:r>
            <a:r>
              <a:rPr lang="en-US" sz="1000" dirty="0" err="1">
                <a:solidFill>
                  <a:schemeClr val="tx1">
                    <a:lumMod val="50000"/>
                    <a:lumOff val="50000"/>
                  </a:schemeClr>
                </a:solidFill>
              </a:rPr>
              <a:t>jongeren</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a:t>
            </a:r>
            <a:r>
              <a:rPr lang="en-US" sz="1000" dirty="0" err="1">
                <a:solidFill>
                  <a:schemeClr val="tx1">
                    <a:lumMod val="50000"/>
                    <a:lumOff val="50000"/>
                  </a:schemeClr>
                </a:solidFill>
              </a:rPr>
              <a:t>immers</a:t>
            </a:r>
            <a:r>
              <a:rPr lang="en-US" sz="1000" dirty="0">
                <a:solidFill>
                  <a:schemeClr val="tx1">
                    <a:lumMod val="50000"/>
                    <a:lumOff val="50000"/>
                  </a:schemeClr>
                </a:solidFill>
              </a:rPr>
              <a:t> tot </a:t>
            </a:r>
            <a:r>
              <a:rPr lang="en-US" sz="1000" dirty="0" err="1">
                <a:solidFill>
                  <a:schemeClr val="tx1">
                    <a:lumMod val="50000"/>
                    <a:lumOff val="50000"/>
                  </a:schemeClr>
                </a:solidFill>
              </a:rPr>
              <a:t>onveiligheid</a:t>
            </a:r>
            <a:r>
              <a:rPr lang="en-US" sz="1000" dirty="0">
                <a:solidFill>
                  <a:schemeClr val="tx1">
                    <a:lumMod val="50000"/>
                    <a:lumOff val="50000"/>
                  </a:schemeClr>
                </a:solidFill>
              </a:rPr>
              <a:t> in </a:t>
            </a:r>
            <a:r>
              <a:rPr lang="en-US" sz="1000" dirty="0" err="1">
                <a:solidFill>
                  <a:schemeClr val="tx1">
                    <a:lumMod val="50000"/>
                    <a:lumOff val="50000"/>
                  </a:schemeClr>
                </a:solidFill>
              </a:rPr>
              <a:t>wijken</a:t>
            </a:r>
            <a:r>
              <a:rPr lang="en-US" sz="1000" dirty="0">
                <a:solidFill>
                  <a:schemeClr val="tx1">
                    <a:lumMod val="50000"/>
                    <a:lumOff val="50000"/>
                  </a:schemeClr>
                </a:solidFill>
              </a:rPr>
              <a:t> en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gevoel</a:t>
            </a:r>
            <a:r>
              <a:rPr lang="en-US" sz="1000" dirty="0">
                <a:solidFill>
                  <a:schemeClr val="tx1">
                    <a:lumMod val="50000"/>
                    <a:lumOff val="50000"/>
                  </a:schemeClr>
                </a:solidFill>
              </a:rPr>
              <a:t> van </a:t>
            </a:r>
            <a:r>
              <a:rPr lang="en-US" sz="1000" dirty="0" err="1">
                <a:solidFill>
                  <a:schemeClr val="tx1">
                    <a:lumMod val="50000"/>
                    <a:lumOff val="50000"/>
                  </a:schemeClr>
                </a:solidFill>
              </a:rPr>
              <a:t>onveiligheid</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jeugdoverlast</a:t>
            </a:r>
            <a:r>
              <a:rPr lang="en-US" sz="1000" dirty="0">
                <a:solidFill>
                  <a:schemeClr val="tx1">
                    <a:lumMod val="50000"/>
                    <a:lumOff val="50000"/>
                  </a:schemeClr>
                </a:solidFill>
              </a:rPr>
              <a:t> en </a:t>
            </a:r>
            <a:r>
              <a:rPr lang="en-US" sz="1000" dirty="0" err="1">
                <a:solidFill>
                  <a:schemeClr val="tx1">
                    <a:lumMod val="50000"/>
                    <a:lumOff val="50000"/>
                  </a:schemeClr>
                </a:solidFill>
              </a:rPr>
              <a:t>jeugdcriminaliteit</a:t>
            </a:r>
            <a:r>
              <a:rPr lang="en-US" sz="1000" dirty="0">
                <a:solidFill>
                  <a:schemeClr val="tx1">
                    <a:lumMod val="50000"/>
                    <a:lumOff val="50000"/>
                  </a:schemeClr>
                </a:solidFill>
              </a:rPr>
              <a:t> is complex </a:t>
            </a:r>
            <a:r>
              <a:rPr lang="en-US" sz="1000" dirty="0" err="1">
                <a:solidFill>
                  <a:schemeClr val="tx1">
                    <a:lumMod val="50000"/>
                    <a:lumOff val="50000"/>
                  </a:schemeClr>
                </a:solidFill>
              </a:rPr>
              <a:t>doordat</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oorzaken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ten </a:t>
            </a:r>
            <a:r>
              <a:rPr lang="en-US" sz="1000" dirty="0" err="1">
                <a:solidFill>
                  <a:schemeClr val="tx1">
                    <a:lumMod val="50000"/>
                    <a:lumOff val="50000"/>
                  </a:schemeClr>
                </a:solidFill>
              </a:rPr>
              <a:t>grondslag</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liggen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integrale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en </a:t>
            </a:r>
            <a:r>
              <a:rPr lang="en-US" sz="1000" dirty="0" err="1">
                <a:solidFill>
                  <a:schemeClr val="tx1">
                    <a:lumMod val="50000"/>
                    <a:lumOff val="50000"/>
                  </a:schemeClr>
                </a:solidFill>
              </a:rPr>
              <a:t>soms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lange</a:t>
            </a:r>
            <a:r>
              <a:rPr lang="en-US" sz="1000" dirty="0">
                <a:solidFill>
                  <a:schemeClr val="tx1">
                    <a:lumMod val="50000"/>
                    <a:lumOff val="50000"/>
                  </a:schemeClr>
                </a:solidFill>
              </a:rPr>
              <a:t> </a:t>
            </a:r>
            <a:r>
              <a:rPr lang="en-US" sz="1000" dirty="0" err="1">
                <a:solidFill>
                  <a:schemeClr val="tx1">
                    <a:lumMod val="50000"/>
                    <a:lumOff val="50000"/>
                  </a:schemeClr>
                </a:solidFill>
              </a:rPr>
              <a:t>adem</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daarom</a:t>
            </a:r>
            <a:r>
              <a:rPr lang="en-US" sz="1000" dirty="0">
                <a:solidFill>
                  <a:schemeClr val="tx1">
                    <a:lumMod val="50000"/>
                    <a:lumOff val="50000"/>
                  </a:schemeClr>
                </a:solidFill>
              </a:rPr>
              <a:t> </a:t>
            </a:r>
            <a:r>
              <a:rPr lang="en-US" sz="1000" dirty="0" err="1">
                <a:solidFill>
                  <a:schemeClr val="tx1">
                    <a:lumMod val="50000"/>
                    <a:lumOff val="50000"/>
                  </a:schemeClr>
                </a:solidFill>
              </a:rPr>
              <a:t>noodzakelijk</a:t>
            </a:r>
            <a:r>
              <a:rPr lang="en-US" sz="1000" dirty="0">
                <a:solidFill>
                  <a:schemeClr val="tx1">
                    <a:lumMod val="50000"/>
                    <a:lumOff val="50000"/>
                  </a:schemeClr>
                </a:solidFill>
              </a:rPr>
              <a:t>.</a:t>
            </a:r>
          </a:p>
          <a:p>
            <a:endParaRPr lang="en-US" sz="1000" dirty="0">
              <a:solidFill>
                <a:schemeClr val="tx1">
                  <a:lumMod val="50000"/>
                  <a:lumOff val="50000"/>
                </a:schemeClr>
              </a:solidFill>
            </a:endParaRPr>
          </a:p>
          <a:p>
            <a:r>
              <a:rPr lang="en-US" sz="1000" b="1" dirty="0" err="1">
                <a:solidFill>
                  <a:schemeClr val="tx1">
                    <a:lumMod val="50000"/>
                    <a:lumOff val="50000"/>
                  </a:schemeClr>
                </a:solidFill>
              </a:rPr>
              <a:t>Alcoholgebruik</a:t>
            </a:r>
            <a:endParaRPr lang="en-US" sz="1000" b="1" dirty="0">
              <a:solidFill>
                <a:schemeClr val="tx1">
                  <a:lumMod val="50000"/>
                  <a:lumOff val="50000"/>
                </a:schemeClr>
              </a:solidFill>
            </a:endParaRPr>
          </a:p>
          <a:p>
            <a:r>
              <a:rPr lang="en-US" sz="1000" dirty="0">
                <a:solidFill>
                  <a:schemeClr val="tx1">
                    <a:lumMod val="50000"/>
                    <a:lumOff val="50000"/>
                  </a:schemeClr>
                </a:solidFill>
              </a:rPr>
              <a:t>Het </a:t>
            </a:r>
            <a:r>
              <a:rPr lang="en-US" sz="1000" dirty="0" err="1">
                <a:solidFill>
                  <a:schemeClr val="tx1">
                    <a:lumMod val="50000"/>
                    <a:lumOff val="50000"/>
                  </a:schemeClr>
                </a:solidFill>
              </a:rPr>
              <a:t>alcoholgebruik</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jongeren</a:t>
            </a:r>
            <a:r>
              <a:rPr lang="en-US" sz="1000" dirty="0">
                <a:solidFill>
                  <a:schemeClr val="tx1">
                    <a:lumMod val="50000"/>
                    <a:lumOff val="50000"/>
                  </a:schemeClr>
                </a:solidFill>
              </a:rPr>
              <a:t> is in de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a:t>
            </a:r>
            <a:r>
              <a:rPr lang="en-US" sz="1000" dirty="0" err="1">
                <a:solidFill>
                  <a:schemeClr val="tx1">
                    <a:lumMod val="50000"/>
                    <a:lumOff val="50000"/>
                  </a:schemeClr>
                </a:solidFill>
              </a:rPr>
              <a:t>substantieel</a:t>
            </a:r>
            <a:r>
              <a:rPr lang="en-US" sz="1000" dirty="0">
                <a:solidFill>
                  <a:schemeClr val="tx1">
                    <a:lumMod val="50000"/>
                    <a:lumOff val="50000"/>
                  </a:schemeClr>
                </a:solidFill>
              </a:rPr>
              <a:t> </a:t>
            </a:r>
            <a:r>
              <a:rPr lang="en-US" sz="1000" dirty="0" err="1">
                <a:solidFill>
                  <a:schemeClr val="tx1">
                    <a:lumMod val="50000"/>
                    <a:lumOff val="50000"/>
                  </a:schemeClr>
                </a:solidFill>
              </a:rPr>
              <a:t>hoger</a:t>
            </a:r>
            <a:r>
              <a:rPr lang="en-US" sz="1000" dirty="0">
                <a:solidFill>
                  <a:schemeClr val="tx1">
                    <a:lumMod val="50000"/>
                    <a:lumOff val="50000"/>
                  </a:schemeClr>
                </a:solidFill>
              </a:rPr>
              <a:t> </a:t>
            </a:r>
            <a:r>
              <a:rPr lang="en-US" sz="1000" dirty="0" err="1">
                <a:solidFill>
                  <a:schemeClr val="tx1">
                    <a:lumMod val="50000"/>
                    <a:lumOff val="50000"/>
                  </a:schemeClr>
                </a:solidFill>
              </a:rPr>
              <a:t>dan</a:t>
            </a:r>
            <a:r>
              <a:rPr lang="en-US" sz="1000" dirty="0">
                <a:solidFill>
                  <a:schemeClr val="tx1">
                    <a:lumMod val="50000"/>
                    <a:lumOff val="50000"/>
                  </a:schemeClr>
                </a:solidFill>
              </a:rPr>
              <a:t> in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regio’s</a:t>
            </a:r>
            <a:r>
              <a:rPr lang="en-US" sz="1000" dirty="0">
                <a:solidFill>
                  <a:schemeClr val="tx1">
                    <a:lumMod val="50000"/>
                    <a:lumOff val="50000"/>
                  </a:schemeClr>
                </a:solidFill>
              </a:rPr>
              <a:t> </a:t>
            </a:r>
            <a:r>
              <a:rPr lang="en-US" sz="1000" dirty="0" err="1">
                <a:solidFill>
                  <a:schemeClr val="tx1">
                    <a:lumMod val="50000"/>
                    <a:lumOff val="50000"/>
                  </a:schemeClr>
                </a:solidFill>
              </a:rPr>
              <a:t>blijkt</a:t>
            </a:r>
            <a:r>
              <a:rPr lang="en-US" sz="1000" dirty="0">
                <a:solidFill>
                  <a:schemeClr val="tx1">
                    <a:lumMod val="50000"/>
                    <a:lumOff val="50000"/>
                  </a:schemeClr>
                </a:solidFill>
              </a:rPr>
              <a:t> </a:t>
            </a:r>
            <a:r>
              <a:rPr lang="en-US" sz="1000" dirty="0" err="1">
                <a:solidFill>
                  <a:schemeClr val="tx1">
                    <a:lumMod val="50000"/>
                    <a:lumOff val="50000"/>
                  </a:schemeClr>
                </a:solidFill>
              </a:rPr>
              <a:t>uit</a:t>
            </a:r>
            <a:r>
              <a:rPr lang="en-US" sz="1000" dirty="0">
                <a:solidFill>
                  <a:schemeClr val="tx1">
                    <a:lumMod val="50000"/>
                    <a:lumOff val="50000"/>
                  </a:schemeClr>
                </a:solidFill>
              </a:rPr>
              <a:t> de GGD-monitor.  Nog steeds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alcoholgebruik</a:t>
            </a:r>
            <a:r>
              <a:rPr lang="en-US" sz="1000" dirty="0">
                <a:solidFill>
                  <a:schemeClr val="tx1">
                    <a:lumMod val="50000"/>
                    <a:lumOff val="50000"/>
                  </a:schemeClr>
                </a:solidFill>
              </a:rPr>
              <a:t> en –</a:t>
            </a:r>
            <a:r>
              <a:rPr lang="en-US" sz="1000" dirty="0" err="1">
                <a:solidFill>
                  <a:schemeClr val="tx1">
                    <a:lumMod val="50000"/>
                    <a:lumOff val="50000"/>
                  </a:schemeClr>
                </a:solidFill>
              </a:rPr>
              <a:t>misbruik</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de 18 </a:t>
            </a:r>
            <a:r>
              <a:rPr lang="en-US" sz="1000" dirty="0" err="1">
                <a:solidFill>
                  <a:schemeClr val="tx1">
                    <a:lumMod val="50000"/>
                    <a:lumOff val="50000"/>
                  </a:schemeClr>
                </a:solidFill>
              </a:rPr>
              <a:t>jaar</a:t>
            </a:r>
            <a:r>
              <a:rPr lang="en-US" sz="1000" dirty="0">
                <a:solidFill>
                  <a:schemeClr val="tx1">
                    <a:lumMod val="50000"/>
                    <a:lumOff val="50000"/>
                  </a:schemeClr>
                </a:solidFill>
              </a:rPr>
              <a:t>, </a:t>
            </a:r>
            <a:r>
              <a:rPr lang="en-US" sz="1000" dirty="0" err="1">
                <a:solidFill>
                  <a:schemeClr val="tx1">
                    <a:lumMod val="50000"/>
                    <a:lumOff val="50000"/>
                  </a:schemeClr>
                </a:solidFill>
              </a:rPr>
              <a:t>volstrekt</a:t>
            </a:r>
            <a:r>
              <a:rPr lang="en-US" sz="1000" dirty="0">
                <a:solidFill>
                  <a:schemeClr val="tx1">
                    <a:lumMod val="50000"/>
                    <a:lumOff val="50000"/>
                  </a:schemeClr>
                </a:solidFill>
              </a:rPr>
              <a:t> </a:t>
            </a:r>
            <a:r>
              <a:rPr lang="en-US" sz="1000" dirty="0" err="1">
                <a:solidFill>
                  <a:schemeClr val="tx1">
                    <a:lumMod val="50000"/>
                    <a:lumOff val="50000"/>
                  </a:schemeClr>
                </a:solidFill>
              </a:rPr>
              <a:t>normaal</a:t>
            </a:r>
            <a:r>
              <a:rPr lang="en-US" sz="1000" dirty="0">
                <a:solidFill>
                  <a:schemeClr val="tx1">
                    <a:lumMod val="50000"/>
                    <a:lumOff val="50000"/>
                  </a:schemeClr>
                </a:solidFill>
              </a:rPr>
              <a:t> </a:t>
            </a:r>
            <a:r>
              <a:rPr lang="en-US" sz="1000" dirty="0" err="1">
                <a:solidFill>
                  <a:schemeClr val="tx1">
                    <a:lumMod val="50000"/>
                    <a:lumOff val="50000"/>
                  </a:schemeClr>
                </a:solidFill>
              </a:rPr>
              <a:t>gevonden</a:t>
            </a:r>
            <a:r>
              <a:rPr lang="en-US" sz="1000" dirty="0">
                <a:solidFill>
                  <a:schemeClr val="tx1">
                    <a:lumMod val="50000"/>
                    <a:lumOff val="50000"/>
                  </a:schemeClr>
                </a:solidFill>
              </a:rPr>
              <a:t>. Het is hard </a:t>
            </a:r>
            <a:r>
              <a:rPr lang="en-US" sz="1000" dirty="0" err="1">
                <a:solidFill>
                  <a:schemeClr val="tx1">
                    <a:lumMod val="50000"/>
                    <a:lumOff val="50000"/>
                  </a:schemeClr>
                </a:solidFill>
              </a:rPr>
              <a:t>nodig</a:t>
            </a:r>
            <a:r>
              <a:rPr lang="en-US" sz="1000" dirty="0">
                <a:solidFill>
                  <a:schemeClr val="tx1">
                    <a:lumMod val="50000"/>
                    <a:lumOff val="50000"/>
                  </a:schemeClr>
                </a:solidFill>
              </a:rPr>
              <a:t>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cultuuromslag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bewerkstelligen</a:t>
            </a:r>
            <a:r>
              <a:rPr lang="en-US" sz="1000" dirty="0">
                <a:solidFill>
                  <a:schemeClr val="tx1">
                    <a:lumMod val="50000"/>
                    <a:lumOff val="50000"/>
                  </a:schemeClr>
                </a:solidFill>
              </a:rPr>
              <a:t>. </a:t>
            </a:r>
            <a:r>
              <a:rPr lang="en-US" sz="1000" dirty="0" err="1">
                <a:solidFill>
                  <a:schemeClr val="tx1">
                    <a:lumMod val="50000"/>
                    <a:lumOff val="50000"/>
                  </a:schemeClr>
                </a:solidFill>
              </a:rPr>
              <a:t>Belangrijk</a:t>
            </a:r>
            <a:r>
              <a:rPr lang="en-US" sz="1000" dirty="0">
                <a:solidFill>
                  <a:schemeClr val="tx1">
                    <a:lumMod val="50000"/>
                    <a:lumOff val="50000"/>
                  </a:schemeClr>
                </a:solidFill>
              </a:rPr>
              <a:t> </a:t>
            </a:r>
            <a:r>
              <a:rPr lang="en-US" sz="1000" dirty="0" err="1">
                <a:solidFill>
                  <a:schemeClr val="tx1">
                    <a:lumMod val="50000"/>
                    <a:lumOff val="50000"/>
                  </a:schemeClr>
                </a:solidFill>
              </a:rPr>
              <a:t>aandachtspunt</a:t>
            </a:r>
            <a:r>
              <a:rPr lang="en-US" sz="1000" dirty="0">
                <a:solidFill>
                  <a:schemeClr val="tx1">
                    <a:lumMod val="50000"/>
                    <a:lumOff val="50000"/>
                  </a:schemeClr>
                </a:solidFill>
              </a:rPr>
              <a:t> in het </a:t>
            </a:r>
            <a:r>
              <a:rPr lang="en-US" sz="1000" dirty="0" err="1">
                <a:solidFill>
                  <a:schemeClr val="tx1">
                    <a:lumMod val="50000"/>
                    <a:lumOff val="50000"/>
                  </a:schemeClr>
                </a:solidFill>
              </a:rPr>
              <a:t>preventiebeleid</a:t>
            </a:r>
            <a:r>
              <a:rPr lang="en-US" sz="1000" dirty="0">
                <a:solidFill>
                  <a:schemeClr val="tx1">
                    <a:lumMod val="50000"/>
                    <a:lumOff val="50000"/>
                  </a:schemeClr>
                </a:solidFill>
              </a:rPr>
              <a:t> is de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de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Jongeren</a:t>
            </a:r>
            <a:r>
              <a:rPr lang="en-US" sz="1000" dirty="0">
                <a:solidFill>
                  <a:schemeClr val="tx1">
                    <a:lumMod val="50000"/>
                    <a:lumOff val="50000"/>
                  </a:schemeClr>
                </a:solidFill>
              </a:rPr>
              <a:t> </a:t>
            </a:r>
            <a:r>
              <a:rPr lang="en-US" sz="1000" dirty="0" err="1">
                <a:solidFill>
                  <a:schemeClr val="tx1">
                    <a:lumMod val="50000"/>
                    <a:lumOff val="50000"/>
                  </a:schemeClr>
                </a:solidFill>
              </a:rPr>
              <a:t>woonachtig</a:t>
            </a:r>
            <a:r>
              <a:rPr lang="en-US" sz="1000" dirty="0">
                <a:solidFill>
                  <a:schemeClr val="tx1">
                    <a:lumMod val="50000"/>
                    <a:lumOff val="50000"/>
                  </a:schemeClr>
                </a:solidFill>
              </a:rPr>
              <a:t> in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gebonden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gemeentegrenzen</a:t>
            </a:r>
            <a:r>
              <a:rPr lang="en-US" sz="1000" dirty="0">
                <a:solidFill>
                  <a:schemeClr val="tx1">
                    <a:lumMod val="50000"/>
                    <a:lumOff val="50000"/>
                  </a:schemeClr>
                </a:solidFill>
              </a:rPr>
              <a:t> en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andere</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onderwijs</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sporten</a:t>
            </a:r>
            <a:r>
              <a:rPr lang="en-US" sz="1000" dirty="0">
                <a:solidFill>
                  <a:schemeClr val="tx1">
                    <a:lumMod val="50000"/>
                    <a:lumOff val="50000"/>
                  </a:schemeClr>
                </a:solidFill>
              </a:rPr>
              <a:t> of om </a:t>
            </a:r>
            <a:r>
              <a:rPr lang="en-US" sz="1000" dirty="0" err="1">
                <a:solidFill>
                  <a:schemeClr val="tx1">
                    <a:lumMod val="50000"/>
                    <a:lumOff val="50000"/>
                  </a:schemeClr>
                </a:solidFill>
              </a:rPr>
              <a:t>uit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gaan</a:t>
            </a:r>
            <a:r>
              <a:rPr lang="en-US" sz="1000" dirty="0">
                <a:solidFill>
                  <a:schemeClr val="tx1">
                    <a:lumMod val="50000"/>
                    <a:lumOff val="50000"/>
                  </a:schemeClr>
                </a:solidFill>
              </a:rPr>
              <a:t>. </a:t>
            </a:r>
          </a:p>
          <a:p>
            <a:endParaRPr lang="en-US" sz="1000" dirty="0">
              <a:solidFill>
                <a:schemeClr val="tx1">
                  <a:lumMod val="50000"/>
                  <a:lumOff val="50000"/>
                </a:schemeClr>
              </a:solidFill>
            </a:endParaRPr>
          </a:p>
          <a:p>
            <a:r>
              <a:rPr lang="en-US" sz="1000" b="1" dirty="0" err="1">
                <a:solidFill>
                  <a:schemeClr val="tx1">
                    <a:lumMod val="50000"/>
                    <a:lumOff val="50000"/>
                  </a:schemeClr>
                </a:solidFill>
              </a:rPr>
              <a:t>Drugsgebruik</a:t>
            </a:r>
            <a:endParaRPr lang="en-US" sz="1000" b="1" dirty="0">
              <a:solidFill>
                <a:schemeClr val="tx1">
                  <a:lumMod val="50000"/>
                  <a:lumOff val="50000"/>
                </a:schemeClr>
              </a:solidFill>
            </a:endParaRPr>
          </a:p>
          <a:p>
            <a:r>
              <a:rPr lang="en-US" sz="1000" dirty="0" err="1">
                <a:solidFill>
                  <a:schemeClr val="tx1">
                    <a:lumMod val="50000"/>
                    <a:lumOff val="50000"/>
                  </a:schemeClr>
                </a:solidFill>
              </a:rPr>
              <a:t>Naast</a:t>
            </a:r>
            <a:r>
              <a:rPr lang="en-US" sz="1000" dirty="0">
                <a:solidFill>
                  <a:schemeClr val="tx1">
                    <a:lumMod val="50000"/>
                    <a:lumOff val="50000"/>
                  </a:schemeClr>
                </a:solidFill>
              </a:rPr>
              <a:t> </a:t>
            </a:r>
            <a:r>
              <a:rPr lang="en-US" sz="1000" dirty="0" err="1">
                <a:solidFill>
                  <a:schemeClr val="tx1">
                    <a:lumMod val="50000"/>
                    <a:lumOff val="50000"/>
                  </a:schemeClr>
                </a:solidFill>
              </a:rPr>
              <a:t>alcoholgebruik</a:t>
            </a:r>
            <a:r>
              <a:rPr lang="en-US" sz="1000" dirty="0">
                <a:solidFill>
                  <a:schemeClr val="tx1">
                    <a:lumMod val="50000"/>
                    <a:lumOff val="50000"/>
                  </a:schemeClr>
                </a:solidFill>
              </a:rPr>
              <a:t> is </a:t>
            </a:r>
            <a:r>
              <a:rPr lang="en-US" sz="1000" dirty="0" err="1">
                <a:solidFill>
                  <a:schemeClr val="tx1">
                    <a:lumMod val="50000"/>
                    <a:lumOff val="50000"/>
                  </a:schemeClr>
                </a:solidFill>
              </a:rPr>
              <a:t>ook</a:t>
            </a:r>
            <a:r>
              <a:rPr lang="en-US" sz="1000" dirty="0">
                <a:solidFill>
                  <a:schemeClr val="tx1">
                    <a:lumMod val="50000"/>
                    <a:lumOff val="50000"/>
                  </a:schemeClr>
                </a:solidFill>
              </a:rPr>
              <a:t> het </a:t>
            </a:r>
            <a:r>
              <a:rPr lang="en-US" sz="1000" dirty="0" err="1">
                <a:solidFill>
                  <a:schemeClr val="tx1">
                    <a:lumMod val="50000"/>
                    <a:lumOff val="50000"/>
                  </a:schemeClr>
                </a:solidFill>
              </a:rPr>
              <a:t>gebruik</a:t>
            </a:r>
            <a:r>
              <a:rPr lang="en-US" sz="1000" dirty="0">
                <a:solidFill>
                  <a:schemeClr val="tx1">
                    <a:lumMod val="50000"/>
                    <a:lumOff val="50000"/>
                  </a:schemeClr>
                </a:solidFill>
              </a:rPr>
              <a:t> van drugs door 16-35 </a:t>
            </a:r>
            <a:r>
              <a:rPr lang="en-US" sz="1000" dirty="0" err="1">
                <a:solidFill>
                  <a:schemeClr val="tx1">
                    <a:lumMod val="50000"/>
                    <a:lumOff val="50000"/>
                  </a:schemeClr>
                </a:solidFill>
              </a:rPr>
              <a:t>jarigen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toenemend</a:t>
            </a:r>
            <a:r>
              <a:rPr lang="en-US" sz="1000" dirty="0">
                <a:solidFill>
                  <a:schemeClr val="tx1">
                    <a:lumMod val="50000"/>
                    <a:lumOff val="50000"/>
                  </a:schemeClr>
                </a:solidFill>
              </a:rPr>
              <a:t> </a:t>
            </a:r>
            <a:r>
              <a:rPr lang="en-US" sz="1000" dirty="0" err="1">
                <a:solidFill>
                  <a:schemeClr val="tx1">
                    <a:lumMod val="50000"/>
                    <a:lumOff val="50000"/>
                  </a:schemeClr>
                </a:solidFill>
              </a:rPr>
              <a:t>probleem</a:t>
            </a:r>
            <a:r>
              <a:rPr lang="en-US" sz="1000" dirty="0">
                <a:solidFill>
                  <a:schemeClr val="tx1">
                    <a:lumMod val="50000"/>
                    <a:lumOff val="50000"/>
                  </a:schemeClr>
                </a:solidFill>
              </a:rPr>
              <a:t> en </a:t>
            </a:r>
            <a:r>
              <a:rPr lang="en-US" sz="1000" dirty="0" err="1">
                <a:solidFill>
                  <a:schemeClr val="tx1">
                    <a:lumMod val="50000"/>
                    <a:lumOff val="50000"/>
                  </a:schemeClr>
                </a:solidFill>
              </a:rPr>
              <a:t>daarmee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a:t>
            </a:r>
            <a:r>
              <a:rPr lang="en-US" sz="1000" dirty="0">
                <a:solidFill>
                  <a:schemeClr val="tx1">
                    <a:lumMod val="50000"/>
                    <a:lumOff val="50000"/>
                  </a:schemeClr>
                </a:solidFill>
              </a:rPr>
              <a:t> punt van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Drugsgebruik</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a:t>
            </a:r>
            <a:r>
              <a:rPr lang="en-US" sz="1000" dirty="0" err="1">
                <a:solidFill>
                  <a:schemeClr val="tx1">
                    <a:lumMod val="50000"/>
                    <a:lumOff val="50000"/>
                  </a:schemeClr>
                </a:solidFill>
              </a:rPr>
              <a:t>spelen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het </a:t>
            </a:r>
            <a:r>
              <a:rPr lang="en-US" sz="1000" dirty="0" err="1">
                <a:solidFill>
                  <a:schemeClr val="tx1">
                    <a:lumMod val="50000"/>
                    <a:lumOff val="50000"/>
                  </a:schemeClr>
                </a:solidFill>
              </a:rPr>
              <a:t>ontstaan</a:t>
            </a:r>
            <a:r>
              <a:rPr lang="en-US" sz="1000" dirty="0">
                <a:solidFill>
                  <a:schemeClr val="tx1">
                    <a:lumMod val="50000"/>
                    <a:lumOff val="50000"/>
                  </a:schemeClr>
                </a:solidFill>
              </a:rPr>
              <a:t> van </a:t>
            </a:r>
            <a:r>
              <a:rPr lang="en-US" sz="1000" dirty="0" err="1">
                <a:solidFill>
                  <a:schemeClr val="tx1">
                    <a:lumMod val="50000"/>
                    <a:lumOff val="50000"/>
                  </a:schemeClr>
                </a:solidFill>
              </a:rPr>
              <a:t>crimineel</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a:t>
            </a:r>
            <a:r>
              <a:rPr lang="en-US" sz="1000" dirty="0" err="1">
                <a:solidFill>
                  <a:schemeClr val="tx1">
                    <a:lumMod val="50000"/>
                    <a:lumOff val="50000"/>
                  </a:schemeClr>
                </a:solidFill>
              </a:rPr>
              <a:t>Regelmatig</a:t>
            </a:r>
            <a:r>
              <a:rPr lang="en-US" sz="1000" dirty="0">
                <a:solidFill>
                  <a:schemeClr val="tx1">
                    <a:lumMod val="50000"/>
                    <a:lumOff val="50000"/>
                  </a:schemeClr>
                </a:solidFill>
              </a:rPr>
              <a:t> </a:t>
            </a:r>
            <a:r>
              <a:rPr lang="en-US" sz="1000" dirty="0" err="1">
                <a:solidFill>
                  <a:schemeClr val="tx1">
                    <a:lumMod val="50000"/>
                    <a:lumOff val="50000"/>
                  </a:schemeClr>
                </a:solidFill>
              </a:rPr>
              <a:t>gebruik</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o.a</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verminderde</a:t>
            </a:r>
            <a:r>
              <a:rPr lang="en-US" sz="1000" dirty="0">
                <a:solidFill>
                  <a:schemeClr val="tx1">
                    <a:lumMod val="50000"/>
                    <a:lumOff val="50000"/>
                  </a:schemeClr>
                </a:solidFill>
              </a:rPr>
              <a:t> </a:t>
            </a:r>
            <a:r>
              <a:rPr lang="en-US" sz="1000" dirty="0" err="1">
                <a:solidFill>
                  <a:schemeClr val="tx1">
                    <a:lumMod val="50000"/>
                    <a:lumOff val="50000"/>
                  </a:schemeClr>
                </a:solidFill>
              </a:rPr>
              <a:t>schoolprestaties</a:t>
            </a:r>
            <a:r>
              <a:rPr lang="en-US" sz="1000" dirty="0">
                <a:solidFill>
                  <a:schemeClr val="tx1">
                    <a:lumMod val="50000"/>
                    <a:lumOff val="50000"/>
                  </a:schemeClr>
                </a:solidFill>
              </a:rPr>
              <a:t>, </a:t>
            </a:r>
            <a:r>
              <a:rPr lang="en-US" sz="1000" dirty="0" err="1">
                <a:solidFill>
                  <a:schemeClr val="tx1">
                    <a:lumMod val="50000"/>
                    <a:lumOff val="50000"/>
                  </a:schemeClr>
                </a:solidFill>
              </a:rPr>
              <a:t>geheugen</a:t>
            </a:r>
            <a:r>
              <a:rPr lang="en-US" sz="1000" dirty="0">
                <a:solidFill>
                  <a:schemeClr val="tx1">
                    <a:lumMod val="50000"/>
                    <a:lumOff val="50000"/>
                  </a:schemeClr>
                </a:solidFill>
              </a:rPr>
              <a:t> en </a:t>
            </a:r>
            <a:r>
              <a:rPr lang="en-US" sz="1000" dirty="0" err="1">
                <a:solidFill>
                  <a:schemeClr val="tx1">
                    <a:lumMod val="50000"/>
                    <a:lumOff val="50000"/>
                  </a:schemeClr>
                </a:solidFill>
              </a:rPr>
              <a:t>zelfbeheersing</a:t>
            </a:r>
            <a:r>
              <a:rPr lang="en-US" sz="1000" dirty="0">
                <a:solidFill>
                  <a:schemeClr val="tx1">
                    <a:lumMod val="50000"/>
                    <a:lumOff val="50000"/>
                  </a:schemeClr>
                </a:solidFill>
              </a:rPr>
              <a:t>. </a:t>
            </a:r>
            <a:r>
              <a:rPr lang="en-US" sz="1000" dirty="0" err="1">
                <a:solidFill>
                  <a:schemeClr val="tx1">
                    <a:lumMod val="50000"/>
                    <a:lumOff val="50000"/>
                  </a:schemeClr>
                </a:solidFill>
              </a:rPr>
              <a:t>Daarmee</a:t>
            </a:r>
            <a:r>
              <a:rPr lang="en-US" sz="1000" dirty="0">
                <a:solidFill>
                  <a:schemeClr val="tx1">
                    <a:lumMod val="50000"/>
                    <a:lumOff val="50000"/>
                  </a:schemeClr>
                </a:solidFill>
              </a:rPr>
              <a:t> </a:t>
            </a:r>
            <a:r>
              <a:rPr lang="en-US" sz="1000" dirty="0" err="1">
                <a:solidFill>
                  <a:schemeClr val="tx1">
                    <a:lumMod val="50000"/>
                    <a:lumOff val="50000"/>
                  </a:schemeClr>
                </a:solidFill>
              </a:rPr>
              <a:t>vormt</a:t>
            </a:r>
            <a:r>
              <a:rPr lang="en-US" sz="1000" dirty="0">
                <a:solidFill>
                  <a:schemeClr val="tx1">
                    <a:lumMod val="50000"/>
                    <a:lumOff val="50000"/>
                  </a:schemeClr>
                </a:solidFill>
              </a:rPr>
              <a:t> drugs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risicofactor</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ongewenst</a:t>
            </a:r>
            <a:r>
              <a:rPr lang="en-US" sz="1000" dirty="0">
                <a:solidFill>
                  <a:schemeClr val="tx1">
                    <a:lumMod val="50000"/>
                    <a:lumOff val="50000"/>
                  </a:schemeClr>
                </a:solidFill>
              </a:rPr>
              <a:t> </a:t>
            </a:r>
            <a:r>
              <a:rPr lang="en-US" sz="1000" dirty="0" err="1">
                <a:solidFill>
                  <a:schemeClr val="tx1">
                    <a:lumMod val="50000"/>
                    <a:lumOff val="50000"/>
                  </a:schemeClr>
                </a:solidFill>
              </a:rPr>
              <a:t>seksueel</a:t>
            </a:r>
            <a:r>
              <a:rPr lang="en-US" sz="1000" dirty="0">
                <a:solidFill>
                  <a:schemeClr val="tx1">
                    <a:lumMod val="50000"/>
                    <a:lumOff val="50000"/>
                  </a:schemeClr>
                </a:solidFill>
              </a:rPr>
              <a:t> en </a:t>
            </a:r>
            <a:r>
              <a:rPr lang="en-US" sz="1000" dirty="0" err="1">
                <a:solidFill>
                  <a:schemeClr val="tx1">
                    <a:lumMod val="50000"/>
                    <a:lumOff val="50000"/>
                  </a:schemeClr>
                </a:solidFill>
              </a:rPr>
              <a:t>agressief</a:t>
            </a:r>
            <a:r>
              <a:rPr lang="en-US" sz="1000" dirty="0">
                <a:solidFill>
                  <a:schemeClr val="tx1">
                    <a:lumMod val="50000"/>
                    <a:lumOff val="50000"/>
                  </a:schemeClr>
                </a:solidFill>
              </a:rPr>
              <a:t> </a:t>
            </a:r>
            <a:r>
              <a:rPr lang="en-US" sz="1000" dirty="0" err="1">
                <a:solidFill>
                  <a:schemeClr val="tx1">
                    <a:lumMod val="50000"/>
                    <a:lumOff val="50000"/>
                  </a:schemeClr>
                </a:solidFill>
              </a:rPr>
              <a:t>gedrag</a:t>
            </a:r>
            <a:r>
              <a:rPr lang="en-US" sz="1000" dirty="0">
                <a:solidFill>
                  <a:schemeClr val="tx1">
                    <a:lumMod val="50000"/>
                    <a:lumOff val="50000"/>
                  </a:schemeClr>
                </a:solidFill>
              </a:rPr>
              <a:t> en </a:t>
            </a:r>
            <a:r>
              <a:rPr lang="en-US" sz="1000" dirty="0" err="1">
                <a:solidFill>
                  <a:schemeClr val="tx1">
                    <a:lumMod val="50000"/>
                    <a:lumOff val="50000"/>
                  </a:schemeClr>
                </a:solidFill>
              </a:rPr>
              <a:t>ongevallen</a:t>
            </a:r>
            <a:r>
              <a:rPr lang="en-US" sz="1000" dirty="0">
                <a:solidFill>
                  <a:schemeClr val="tx1">
                    <a:lumMod val="50000"/>
                    <a:lumOff val="50000"/>
                  </a:schemeClr>
                </a:solidFill>
              </a:rPr>
              <a:t>.</a:t>
            </a:r>
          </a:p>
        </p:txBody>
      </p:sp>
      <p:cxnSp>
        <p:nvCxnSpPr>
          <p:cNvPr id="10" name="Straight Line buttom">
            <a:extLst>
              <a:ext uri="{FF2B5EF4-FFF2-40B4-BE49-F238E27FC236}">
                <a16:creationId xmlns:a16="http://schemas.microsoft.com/office/drawing/2014/main" id="{EC081E85-736D-914C-A126-4D3941A67543}"/>
              </a:ext>
            </a:extLst>
          </p:cNvPr>
          <p:cNvCxnSpPr/>
          <p:nvPr/>
        </p:nvCxnSpPr>
        <p:spPr>
          <a:xfrm>
            <a:off x="1097441" y="4011925"/>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44349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(11)</a:t>
            </a:r>
          </a:p>
        </p:txBody>
      </p:sp>
      <p:sp>
        <p:nvSpPr>
          <p:cNvPr id="18" name="Down Arrow 33"/>
          <p:cNvSpPr>
            <a:spLocks noChangeAspect="1"/>
          </p:cNvSpPr>
          <p:nvPr/>
        </p:nvSpPr>
        <p:spPr>
          <a:xfrm>
            <a:off x="156698" y="1813795"/>
            <a:ext cx="878362" cy="79627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33784" y="2011957"/>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2782893"/>
            <a:ext cx="878362" cy="864105"/>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3019144"/>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3" name="Footer Text"/>
          <p:cNvSpPr txBox="1"/>
          <p:nvPr/>
        </p:nvSpPr>
        <p:spPr>
          <a:xfrm>
            <a:off x="1120963" y="670719"/>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Door de </a:t>
            </a:r>
            <a:r>
              <a:rPr lang="en-US" sz="1000" dirty="0" err="1">
                <a:solidFill>
                  <a:schemeClr val="tx1">
                    <a:lumMod val="50000"/>
                    <a:lumOff val="50000"/>
                  </a:schemeClr>
                </a:solidFill>
              </a:rPr>
              <a:t>decentralisatie</a:t>
            </a:r>
            <a:r>
              <a:rPr lang="en-US" sz="1000" dirty="0">
                <a:solidFill>
                  <a:schemeClr val="tx1">
                    <a:lumMod val="50000"/>
                    <a:lumOff val="50000"/>
                  </a:schemeClr>
                </a:solidFill>
              </a:rPr>
              <a:t> van de </a:t>
            </a:r>
            <a:r>
              <a:rPr lang="en-US" sz="1000" dirty="0" err="1">
                <a:solidFill>
                  <a:schemeClr val="tx1">
                    <a:lumMod val="50000"/>
                    <a:lumOff val="50000"/>
                  </a:schemeClr>
                </a:solidFill>
              </a:rPr>
              <a:t>jeugdzorg</a:t>
            </a:r>
            <a:r>
              <a:rPr lang="en-US" sz="1000" dirty="0">
                <a:solidFill>
                  <a:schemeClr val="tx1">
                    <a:lumMod val="50000"/>
                    <a:lumOff val="50000"/>
                  </a:schemeClr>
                </a:solidFill>
              </a:rPr>
              <a:t> is de </a:t>
            </a:r>
            <a:r>
              <a:rPr lang="en-US" sz="1000" dirty="0" err="1">
                <a:solidFill>
                  <a:schemeClr val="tx1">
                    <a:lumMod val="50000"/>
                    <a:lumOff val="50000"/>
                  </a:schemeClr>
                </a:solidFill>
              </a:rPr>
              <a:t>gemeente</a:t>
            </a:r>
            <a:r>
              <a:rPr lang="en-US" sz="1000" dirty="0">
                <a:solidFill>
                  <a:schemeClr val="tx1">
                    <a:lumMod val="50000"/>
                    <a:lumOff val="50000"/>
                  </a:schemeClr>
                </a:solidFill>
              </a:rPr>
              <a:t>               per 1 </a:t>
            </a:r>
            <a:r>
              <a:rPr lang="en-US" sz="1000" dirty="0" err="1">
                <a:solidFill>
                  <a:schemeClr val="tx1">
                    <a:lumMod val="50000"/>
                    <a:lumOff val="50000"/>
                  </a:schemeClr>
                </a:solidFill>
              </a:rPr>
              <a:t>januari</a:t>
            </a:r>
            <a:r>
              <a:rPr lang="en-US" sz="1000" dirty="0">
                <a:solidFill>
                  <a:schemeClr val="tx1">
                    <a:lumMod val="50000"/>
                    <a:lumOff val="50000"/>
                  </a:schemeClr>
                </a:solidFill>
              </a:rPr>
              <a:t> 2015 </a:t>
            </a:r>
            <a:r>
              <a:rPr lang="en-US" sz="1000" dirty="0" err="1">
                <a:solidFill>
                  <a:schemeClr val="tx1">
                    <a:lumMod val="50000"/>
                    <a:lumOff val="50000"/>
                  </a:schemeClr>
                </a:solidFill>
              </a:rPr>
              <a:t>verantwoordelijk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uitvoering</a:t>
            </a:r>
            <a:r>
              <a:rPr lang="en-US" sz="1000" dirty="0">
                <a:solidFill>
                  <a:schemeClr val="tx1">
                    <a:lumMod val="50000"/>
                    <a:lumOff val="50000"/>
                  </a:schemeClr>
                </a:solidFill>
              </a:rPr>
              <a:t> van de </a:t>
            </a:r>
            <a:r>
              <a:rPr lang="en-US" sz="1000" dirty="0" err="1">
                <a:solidFill>
                  <a:schemeClr val="tx1">
                    <a:lumMod val="50000"/>
                    <a:lumOff val="50000"/>
                  </a:schemeClr>
                </a:solidFill>
              </a:rPr>
              <a:t>jeugdwet</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betekent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draagt</a:t>
            </a:r>
            <a:r>
              <a:rPr lang="en-US" sz="1000" dirty="0">
                <a:solidFill>
                  <a:schemeClr val="tx1">
                    <a:lumMod val="50000"/>
                    <a:lumOff val="50000"/>
                  </a:schemeClr>
                </a:solidFill>
              </a:rPr>
              <a:t> en </a:t>
            </a:r>
            <a:r>
              <a:rPr lang="en-US" sz="1000" dirty="0" err="1">
                <a:solidFill>
                  <a:schemeClr val="tx1">
                    <a:lumMod val="50000"/>
                    <a:lumOff val="50000"/>
                  </a:schemeClr>
                </a:solidFill>
              </a:rPr>
              <a:t>gedeeltelijk</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a:t>
            </a:r>
            <a:r>
              <a:rPr lang="en-US" sz="1000" dirty="0">
                <a:solidFill>
                  <a:schemeClr val="tx1">
                    <a:lumMod val="50000"/>
                    <a:lumOff val="50000"/>
                  </a:schemeClr>
                </a:solidFill>
              </a:rPr>
              <a:t> is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jeugdigen</a:t>
            </a:r>
            <a:r>
              <a:rPr lang="en-US" sz="1000" dirty="0">
                <a:solidFill>
                  <a:schemeClr val="tx1">
                    <a:lumMod val="50000"/>
                    <a:lumOff val="50000"/>
                  </a:schemeClr>
                </a:solidFill>
              </a:rPr>
              <a:t> met </a:t>
            </a:r>
            <a:r>
              <a:rPr lang="en-US" sz="1000" dirty="0" err="1">
                <a:solidFill>
                  <a:schemeClr val="tx1">
                    <a:lumMod val="50000"/>
                    <a:lumOff val="50000"/>
                  </a:schemeClr>
                </a:solidFill>
              </a:rPr>
              <a:t>problemen</a:t>
            </a:r>
            <a:r>
              <a:rPr lang="en-US" sz="1000" dirty="0">
                <a:solidFill>
                  <a:schemeClr val="tx1">
                    <a:lumMod val="50000"/>
                    <a:lumOff val="50000"/>
                  </a:schemeClr>
                </a:solidFill>
              </a:rPr>
              <a:t> die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veroorzaken</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verantwoordelijkheid</a:t>
            </a:r>
            <a:r>
              <a:rPr lang="en-US" sz="1000" dirty="0">
                <a:solidFill>
                  <a:schemeClr val="tx1">
                    <a:lumMod val="50000"/>
                    <a:lumOff val="50000"/>
                  </a:schemeClr>
                </a:solidFill>
              </a:rPr>
              <a:t> </a:t>
            </a:r>
            <a:r>
              <a:rPr lang="en-US" sz="1000" dirty="0" err="1">
                <a:solidFill>
                  <a:schemeClr val="tx1">
                    <a:lumMod val="50000"/>
                    <a:lumOff val="50000"/>
                  </a:schemeClr>
                </a:solidFill>
              </a:rPr>
              <a:t>vertaalt</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de </a:t>
            </a:r>
            <a:r>
              <a:rPr lang="en-US" sz="1000" dirty="0" err="1">
                <a:solidFill>
                  <a:schemeClr val="tx1">
                    <a:lumMod val="50000"/>
                    <a:lumOff val="50000"/>
                  </a:schemeClr>
                </a:solidFill>
              </a:rPr>
              <a:t>inkoop</a:t>
            </a:r>
            <a:r>
              <a:rPr lang="en-US" sz="1000" dirty="0">
                <a:solidFill>
                  <a:schemeClr val="tx1">
                    <a:lumMod val="50000"/>
                    <a:lumOff val="50000"/>
                  </a:schemeClr>
                </a:solidFill>
              </a:rPr>
              <a:t> van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begeleiding</a:t>
            </a:r>
            <a:r>
              <a:rPr lang="en-US" sz="1000" dirty="0">
                <a:solidFill>
                  <a:schemeClr val="tx1">
                    <a:lumMod val="50000"/>
                    <a:lumOff val="50000"/>
                  </a:schemeClr>
                </a:solidFill>
              </a:rPr>
              <a:t>. </a:t>
            </a:r>
            <a:r>
              <a:rPr lang="en-US" sz="1000" dirty="0" err="1">
                <a:solidFill>
                  <a:schemeClr val="tx1">
                    <a:lumMod val="50000"/>
                    <a:lumOff val="50000"/>
                  </a:schemeClr>
                </a:solidFill>
              </a:rPr>
              <a:t>Daarnaast</a:t>
            </a:r>
            <a:r>
              <a:rPr lang="en-US" sz="1000" dirty="0">
                <a:solidFill>
                  <a:schemeClr val="tx1">
                    <a:lumMod val="50000"/>
                    <a:lumOff val="50000"/>
                  </a:schemeClr>
                </a:solidFill>
              </a:rPr>
              <a:t> </a:t>
            </a:r>
            <a:r>
              <a:rPr lang="en-US" sz="1000" dirty="0" err="1">
                <a:solidFill>
                  <a:schemeClr val="tx1">
                    <a:lumMod val="50000"/>
                    <a:lumOff val="50000"/>
                  </a:schemeClr>
                </a:solidFill>
              </a:rPr>
              <a:t>speelt</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verbinder</a:t>
            </a:r>
            <a:r>
              <a:rPr lang="en-US" sz="1000" dirty="0">
                <a:solidFill>
                  <a:schemeClr val="tx1">
                    <a:lumMod val="50000"/>
                    <a:lumOff val="50000"/>
                  </a:schemeClr>
                </a:solidFill>
              </a:rPr>
              <a:t> en (</a:t>
            </a:r>
            <a:r>
              <a:rPr lang="en-US" sz="1000" dirty="0" err="1">
                <a:solidFill>
                  <a:schemeClr val="tx1">
                    <a:lumMod val="50000"/>
                    <a:lumOff val="50000"/>
                  </a:schemeClr>
                </a:solidFill>
              </a:rPr>
              <a:t>keten</a:t>
            </a:r>
            <a:r>
              <a:rPr lang="en-US" sz="1000" dirty="0">
                <a:solidFill>
                  <a:schemeClr val="tx1">
                    <a:lumMod val="50000"/>
                    <a:lumOff val="50000"/>
                  </a:schemeClr>
                </a:solidFill>
              </a:rPr>
              <a:t>)</a:t>
            </a:r>
            <a:r>
              <a:rPr lang="en-US" sz="1000" dirty="0" err="1">
                <a:solidFill>
                  <a:schemeClr val="tx1">
                    <a:lumMod val="50000"/>
                    <a:lumOff val="50000"/>
                  </a:schemeClr>
                </a:solidFill>
              </a:rPr>
              <a:t>regisseur</a:t>
            </a:r>
            <a:r>
              <a:rPr lang="en-US" sz="1000" dirty="0">
                <a:solidFill>
                  <a:schemeClr val="tx1">
                    <a:lumMod val="50000"/>
                    <a:lumOff val="50000"/>
                  </a:schemeClr>
                </a:solidFill>
              </a:rPr>
              <a:t>, </a:t>
            </a:r>
            <a:r>
              <a:rPr lang="en-US" sz="1000" dirty="0" err="1">
                <a:solidFill>
                  <a:schemeClr val="tx1">
                    <a:lumMod val="50000"/>
                    <a:lumOff val="50000"/>
                  </a:schemeClr>
                </a:solidFill>
              </a:rPr>
              <a:t>vanwege</a:t>
            </a:r>
            <a:r>
              <a:rPr lang="en-US" sz="1000" dirty="0">
                <a:solidFill>
                  <a:schemeClr val="tx1">
                    <a:lumMod val="50000"/>
                    <a:lumOff val="50000"/>
                  </a:schemeClr>
                </a:solidFill>
              </a:rPr>
              <a:t> het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aantal</a:t>
            </a:r>
            <a:r>
              <a:rPr lang="en-US" sz="1000" dirty="0">
                <a:solidFill>
                  <a:schemeClr val="tx1">
                    <a:lumMod val="50000"/>
                    <a:lumOff val="50000"/>
                  </a:schemeClr>
                </a:solidFill>
              </a:rPr>
              <a:t> partners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op het </a:t>
            </a:r>
            <a:r>
              <a:rPr lang="en-US" sz="1000" dirty="0" err="1">
                <a:solidFill>
                  <a:schemeClr val="tx1">
                    <a:lumMod val="50000"/>
                    <a:lumOff val="50000"/>
                  </a:schemeClr>
                </a:solidFill>
              </a:rPr>
              <a:t>terrein</a:t>
            </a:r>
            <a:r>
              <a:rPr lang="en-US" sz="1000" dirty="0">
                <a:solidFill>
                  <a:schemeClr val="tx1">
                    <a:lumMod val="50000"/>
                    <a:lumOff val="50000"/>
                  </a:schemeClr>
                </a:solidFill>
              </a:rPr>
              <a:t> van </a:t>
            </a:r>
            <a:r>
              <a:rPr lang="en-US" sz="1000" dirty="0" err="1">
                <a:solidFill>
                  <a:schemeClr val="tx1">
                    <a:lumMod val="50000"/>
                    <a:lumOff val="50000"/>
                  </a:schemeClr>
                </a:solidFill>
              </a:rPr>
              <a:t>jeugd, veiligheid</a:t>
            </a:r>
            <a:r>
              <a:rPr lang="en-US" sz="1000" dirty="0">
                <a:solidFill>
                  <a:schemeClr val="tx1">
                    <a:lumMod val="50000"/>
                    <a:lumOff val="50000"/>
                  </a:schemeClr>
                </a:solidFill>
              </a:rPr>
              <a:t> en </a:t>
            </a:r>
            <a:r>
              <a:rPr lang="en-US" sz="1000" dirty="0" err="1">
                <a:solidFill>
                  <a:schemeClr val="tx1">
                    <a:lumMod val="50000"/>
                    <a:lumOff val="50000"/>
                  </a:schemeClr>
                </a:solidFill>
              </a:rPr>
              <a:t>zorg</a:t>
            </a:r>
            <a:r>
              <a:rPr lang="en-US" sz="1000" dirty="0">
                <a:solidFill>
                  <a:schemeClr val="tx1">
                    <a:lumMod val="50000"/>
                    <a:lumOff val="50000"/>
                  </a:schemeClr>
                </a:solidFill>
              </a:rPr>
              <a:t>. </a:t>
            </a:r>
            <a:r>
              <a:rPr lang="en-US" sz="1000" dirty="0" err="1">
                <a:solidFill>
                  <a:schemeClr val="tx1">
                    <a:lumMod val="50000"/>
                    <a:lumOff val="50000"/>
                  </a:schemeClr>
                </a:solidFill>
              </a:rPr>
              <a:t>Lokaal</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al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acties</a:t>
            </a:r>
            <a:r>
              <a:rPr lang="en-US" sz="1000" dirty="0">
                <a:solidFill>
                  <a:schemeClr val="tx1">
                    <a:lumMod val="50000"/>
                    <a:lumOff val="50000"/>
                  </a:schemeClr>
                </a:solidFill>
              </a:rPr>
              <a:t> in gang </a:t>
            </a:r>
            <a:r>
              <a:rPr lang="en-US" sz="1000" dirty="0" err="1">
                <a:solidFill>
                  <a:schemeClr val="tx1">
                    <a:lumMod val="50000"/>
                    <a:lumOff val="50000"/>
                  </a:schemeClr>
                </a:solidFill>
              </a:rPr>
              <a:t>gezet</a:t>
            </a:r>
            <a:r>
              <a:rPr lang="en-US" sz="1000" dirty="0">
                <a:solidFill>
                  <a:schemeClr val="tx1">
                    <a:lumMod val="50000"/>
                    <a:lumOff val="50000"/>
                  </a:schemeClr>
                </a:solidFill>
              </a:rPr>
              <a:t> om het </a:t>
            </a:r>
            <a:r>
              <a:rPr lang="en-US" sz="1000" dirty="0" err="1">
                <a:solidFill>
                  <a:schemeClr val="tx1">
                    <a:lumMod val="50000"/>
                    <a:lumOff val="50000"/>
                  </a:schemeClr>
                </a:solidFill>
              </a:rPr>
              <a:t>alcoholgebruik</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jongeren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verminderen</a:t>
            </a:r>
            <a:r>
              <a:rPr lang="en-US" sz="1000" dirty="0">
                <a:solidFill>
                  <a:schemeClr val="tx1">
                    <a:lumMod val="50000"/>
                    <a:lumOff val="50000"/>
                  </a:schemeClr>
                </a:solidFill>
              </a:rPr>
              <a:t> en de </a:t>
            </a:r>
            <a:r>
              <a:rPr lang="en-US" sz="1000" dirty="0" err="1">
                <a:solidFill>
                  <a:schemeClr val="tx1">
                    <a:lumMod val="50000"/>
                    <a:lumOff val="50000"/>
                  </a:schemeClr>
                </a:solidFill>
              </a:rPr>
              <a:t>negatieve</a:t>
            </a:r>
            <a:r>
              <a:rPr lang="en-US" sz="1000" dirty="0">
                <a:solidFill>
                  <a:schemeClr val="tx1">
                    <a:lumMod val="50000"/>
                    <a:lumOff val="50000"/>
                  </a:schemeClr>
                </a:solidFill>
              </a:rPr>
              <a:t> </a:t>
            </a:r>
            <a:r>
              <a:rPr lang="en-US" sz="1000" dirty="0" err="1">
                <a:solidFill>
                  <a:schemeClr val="tx1">
                    <a:lumMod val="50000"/>
                    <a:lumOff val="50000"/>
                  </a:schemeClr>
                </a:solidFill>
              </a:rPr>
              <a:t>effecten</a:t>
            </a:r>
            <a:r>
              <a:rPr lang="en-US" sz="1000" dirty="0">
                <a:solidFill>
                  <a:schemeClr val="tx1">
                    <a:lumMod val="50000"/>
                    <a:lumOff val="50000"/>
                  </a:schemeClr>
                </a:solidFill>
              </a:rPr>
              <a:t> van alcohol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pakken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drugs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acties</a:t>
            </a:r>
            <a:r>
              <a:rPr lang="en-US" sz="1000" dirty="0">
                <a:solidFill>
                  <a:schemeClr val="tx1">
                    <a:lumMod val="50000"/>
                    <a:lumOff val="50000"/>
                  </a:schemeClr>
                </a:solidFill>
              </a:rPr>
              <a:t>/</a:t>
            </a:r>
            <a:r>
              <a:rPr lang="en-US" sz="1000" dirty="0" err="1">
                <a:solidFill>
                  <a:schemeClr val="tx1">
                    <a:lumMod val="50000"/>
                    <a:lumOff val="50000"/>
                  </a:schemeClr>
                </a:solidFill>
              </a:rPr>
              <a:t>initiatieven</a:t>
            </a:r>
            <a:r>
              <a:rPr lang="en-US" sz="1000" dirty="0">
                <a:solidFill>
                  <a:schemeClr val="tx1">
                    <a:lumMod val="50000"/>
                    <a:lumOff val="50000"/>
                  </a:schemeClr>
                </a:solidFill>
              </a:rPr>
              <a:t> </a:t>
            </a:r>
            <a:r>
              <a:rPr lang="en-US" sz="1000" dirty="0" err="1">
                <a:solidFill>
                  <a:schemeClr val="tx1">
                    <a:lumMod val="50000"/>
                    <a:lumOff val="50000"/>
                  </a:schemeClr>
                </a:solidFill>
              </a:rPr>
              <a:t>genomen</a:t>
            </a:r>
            <a:r>
              <a:rPr lang="en-US" sz="1000" dirty="0">
                <a:solidFill>
                  <a:schemeClr val="tx1">
                    <a:lumMod val="50000"/>
                    <a:lumOff val="50000"/>
                  </a:schemeClr>
                </a:solidFill>
              </a:rPr>
              <a:t> om het </a:t>
            </a:r>
            <a:r>
              <a:rPr lang="en-US" sz="1000" dirty="0" err="1">
                <a:solidFill>
                  <a:schemeClr val="tx1">
                    <a:lumMod val="50000"/>
                    <a:lumOff val="50000"/>
                  </a:schemeClr>
                </a:solidFill>
              </a:rPr>
              <a:t>gebruik</a:t>
            </a:r>
            <a:r>
              <a:rPr lang="en-US" sz="1000" dirty="0">
                <a:solidFill>
                  <a:schemeClr val="tx1">
                    <a:lumMod val="50000"/>
                    <a:lumOff val="50000"/>
                  </a:schemeClr>
                </a:solidFill>
              </a:rPr>
              <a:t> </a:t>
            </a:r>
            <a:r>
              <a:rPr lang="en-US" sz="1000" dirty="0" err="1">
                <a:solidFill>
                  <a:schemeClr val="tx1">
                    <a:lumMod val="50000"/>
                    <a:lumOff val="50000"/>
                  </a:schemeClr>
                </a:solidFill>
              </a:rPr>
              <a:t>daarvan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ontmoedigen</a:t>
            </a:r>
            <a:r>
              <a:rPr lang="en-US" sz="1000" dirty="0">
                <a:solidFill>
                  <a:schemeClr val="tx1">
                    <a:lumMod val="50000"/>
                    <a:lumOff val="50000"/>
                  </a:schemeClr>
                </a:solidFill>
              </a:rPr>
              <a:t>.</a:t>
            </a:r>
          </a:p>
        </p:txBody>
      </p:sp>
      <p:sp>
        <p:nvSpPr>
          <p:cNvPr id="27" name="Footer Text"/>
          <p:cNvSpPr txBox="1"/>
          <p:nvPr/>
        </p:nvSpPr>
        <p:spPr>
          <a:xfrm>
            <a:off x="1120963" y="1871401"/>
            <a:ext cx="8002025" cy="615553"/>
          </a:xfrm>
          <a:prstGeom prst="rect">
            <a:avLst/>
          </a:prstGeom>
          <a:noFill/>
        </p:spPr>
        <p:txBody>
          <a:bodyPr wrap="square" lIns="0" tIns="0" rIns="0" bIns="0" rtlCol="0">
            <a:spAutoFit/>
          </a:bodyPr>
          <a:lstStyle/>
          <a:p>
            <a:r>
              <a:rPr lang="en-US" sz="1000" dirty="0" err="1">
                <a:solidFill>
                  <a:schemeClr val="tx1">
                    <a:lumMod val="50000"/>
                    <a:lumOff val="50000"/>
                  </a:schemeClr>
                </a:solidFill>
              </a:rPr>
              <a:t>Kinderen</a:t>
            </a:r>
            <a:r>
              <a:rPr lang="en-US" sz="1000" dirty="0">
                <a:solidFill>
                  <a:schemeClr val="tx1">
                    <a:lumMod val="50000"/>
                    <a:lumOff val="50000"/>
                  </a:schemeClr>
                </a:solidFill>
              </a:rPr>
              <a:t> </a:t>
            </a:r>
            <a:r>
              <a:rPr lang="en-US" sz="1000" dirty="0" err="1">
                <a:solidFill>
                  <a:schemeClr val="tx1">
                    <a:lumMod val="50000"/>
                    <a:lumOff val="50000"/>
                  </a:schemeClr>
                </a:solidFill>
              </a:rPr>
              <a:t>moeten</a:t>
            </a:r>
            <a:r>
              <a:rPr lang="en-US" sz="1000" dirty="0">
                <a:solidFill>
                  <a:schemeClr val="tx1">
                    <a:lumMod val="50000"/>
                    <a:lumOff val="50000"/>
                  </a:schemeClr>
                </a:solidFill>
              </a:rPr>
              <a:t> </a:t>
            </a:r>
            <a:r>
              <a:rPr lang="en-US" sz="1000" dirty="0" err="1">
                <a:solidFill>
                  <a:schemeClr val="tx1">
                    <a:lumMod val="50000"/>
                    <a:lumOff val="50000"/>
                  </a:schemeClr>
                </a:solidFill>
              </a:rPr>
              <a:t>veilig</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opgroeien</a:t>
            </a:r>
            <a:r>
              <a:rPr lang="en-US" sz="1000" dirty="0">
                <a:solidFill>
                  <a:schemeClr val="tx1">
                    <a:lumMod val="50000"/>
                    <a:lumOff val="50000"/>
                  </a:schemeClr>
                </a:solidFill>
              </a:rPr>
              <a:t> in de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en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nodig</a:t>
            </a:r>
            <a:r>
              <a:rPr lang="en-US" sz="1000" dirty="0">
                <a:solidFill>
                  <a:schemeClr val="tx1">
                    <a:lumMod val="50000"/>
                    <a:lumOff val="50000"/>
                  </a:schemeClr>
                </a:solidFill>
              </a:rPr>
              <a:t> </a:t>
            </a:r>
            <a:r>
              <a:rPr lang="en-US" sz="1000" dirty="0" err="1">
                <a:solidFill>
                  <a:schemeClr val="tx1">
                    <a:lumMod val="50000"/>
                    <a:lumOff val="50000"/>
                  </a:schemeClr>
                </a:solidFill>
              </a:rPr>
              <a:t>ondersteuning</a:t>
            </a:r>
            <a:r>
              <a:rPr lang="en-US" sz="1000" dirty="0">
                <a:solidFill>
                  <a:schemeClr val="tx1">
                    <a:lumMod val="50000"/>
                    <a:lumOff val="50000"/>
                  </a:schemeClr>
                </a:solidFill>
              </a:rPr>
              <a:t> </a:t>
            </a:r>
            <a:r>
              <a:rPr lang="en-US" sz="1000" dirty="0" err="1">
                <a:solidFill>
                  <a:schemeClr val="tx1">
                    <a:lumMod val="50000"/>
                    <a:lumOff val="50000"/>
                  </a:schemeClr>
                </a:solidFill>
              </a:rPr>
              <a:t>krijgen</a:t>
            </a:r>
            <a:r>
              <a:rPr lang="en-US" sz="1000" dirty="0">
                <a:solidFill>
                  <a:schemeClr val="tx1">
                    <a:lumMod val="50000"/>
                    <a:lumOff val="50000"/>
                  </a:schemeClr>
                </a:solidFill>
              </a:rPr>
              <a:t>.  </a:t>
            </a:r>
            <a:r>
              <a:rPr lang="en-US" sz="1000" dirty="0" err="1">
                <a:solidFill>
                  <a:schemeClr val="tx1">
                    <a:lumMod val="50000"/>
                    <a:lumOff val="50000"/>
                  </a:schemeClr>
                </a:solidFill>
              </a:rPr>
              <a:t>Jeugdoverlast</a:t>
            </a:r>
            <a:r>
              <a:rPr lang="en-US" sz="1000" dirty="0">
                <a:solidFill>
                  <a:schemeClr val="tx1">
                    <a:lumMod val="50000"/>
                    <a:lumOff val="50000"/>
                  </a:schemeClr>
                </a:solidFill>
              </a:rPr>
              <a:t> en </a:t>
            </a:r>
            <a:r>
              <a:rPr lang="en-US" sz="1000" dirty="0" err="1">
                <a:solidFill>
                  <a:schemeClr val="tx1">
                    <a:lumMod val="50000"/>
                    <a:lumOff val="50000"/>
                  </a:schemeClr>
                </a:solidFill>
              </a:rPr>
              <a:t>jeugdcriminaliteit</a:t>
            </a:r>
            <a:r>
              <a:rPr lang="en-US" sz="1000" dirty="0">
                <a:solidFill>
                  <a:schemeClr val="tx1">
                    <a:lumMod val="50000"/>
                    <a:lumOff val="50000"/>
                  </a:schemeClr>
                </a:solidFill>
              </a:rPr>
              <a:t> </a:t>
            </a:r>
            <a:r>
              <a:rPr lang="en-US" sz="1000" dirty="0" err="1">
                <a:solidFill>
                  <a:schemeClr val="tx1">
                    <a:lumMod val="50000"/>
                    <a:lumOff val="50000"/>
                  </a:schemeClr>
                </a:solidFill>
              </a:rPr>
              <a:t>moeten</a:t>
            </a:r>
            <a:r>
              <a:rPr lang="en-US" sz="1000" dirty="0">
                <a:solidFill>
                  <a:schemeClr val="tx1">
                    <a:lumMod val="50000"/>
                    <a:lumOff val="50000"/>
                  </a:schemeClr>
                </a:solidFill>
              </a:rPr>
              <a: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mogelijk</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voorkomen en adequaat aangepakt</a:t>
            </a:r>
            <a:r>
              <a:rPr lang="en-US" sz="1000" dirty="0">
                <a:solidFill>
                  <a:schemeClr val="tx1">
                    <a:lumMod val="50000"/>
                    <a:lumOff val="50000"/>
                  </a:schemeClr>
                </a:solidFill>
              </a:rPr>
              <a:t>. Met </a:t>
            </a:r>
            <a:r>
              <a:rPr lang="en-US" sz="1000" dirty="0" err="1">
                <a:solidFill>
                  <a:schemeClr val="tx1">
                    <a:lumMod val="50000"/>
                    <a:lumOff val="50000"/>
                  </a:schemeClr>
                </a:solidFill>
              </a:rPr>
              <a:t>betrekking</a:t>
            </a:r>
            <a:r>
              <a:rPr lang="en-US" sz="1000" dirty="0">
                <a:solidFill>
                  <a:schemeClr val="tx1">
                    <a:lumMod val="50000"/>
                    <a:lumOff val="50000"/>
                  </a:schemeClr>
                </a:solidFill>
              </a:rPr>
              <a:t> tot </a:t>
            </a:r>
            <a:r>
              <a:rPr lang="en-US" sz="1000" dirty="0" err="1">
                <a:solidFill>
                  <a:schemeClr val="tx1">
                    <a:lumMod val="50000"/>
                    <a:lumOff val="50000"/>
                  </a:schemeClr>
                </a:solidFill>
              </a:rPr>
              <a:t>alcoholgebruik</a:t>
            </a:r>
            <a:r>
              <a:rPr lang="en-US" sz="1000" dirty="0">
                <a:solidFill>
                  <a:schemeClr val="tx1">
                    <a:lumMod val="50000"/>
                    <a:lumOff val="50000"/>
                  </a:schemeClr>
                </a:solidFill>
              </a:rPr>
              <a:t> </a:t>
            </a:r>
            <a:r>
              <a:rPr lang="en-US" sz="1000" dirty="0" err="1">
                <a:solidFill>
                  <a:schemeClr val="tx1">
                    <a:lumMod val="50000"/>
                    <a:lumOff val="50000"/>
                  </a:schemeClr>
                </a:solidFill>
              </a:rPr>
              <a:t>willen</a:t>
            </a:r>
            <a:r>
              <a:rPr lang="en-US" sz="1000" dirty="0">
                <a:solidFill>
                  <a:schemeClr val="tx1">
                    <a:lumMod val="50000"/>
                    <a:lumOff val="50000"/>
                  </a:schemeClr>
                </a:solidFill>
              </a:rPr>
              <a:t> we door </a:t>
            </a:r>
            <a:r>
              <a:rPr lang="en-US" sz="1000" dirty="0" err="1">
                <a:solidFill>
                  <a:schemeClr val="tx1">
                    <a:lumMod val="50000"/>
                    <a:lumOff val="50000"/>
                  </a:schemeClr>
                </a:solidFill>
              </a:rPr>
              <a:t>beleidsmaatregelen</a:t>
            </a:r>
            <a:r>
              <a:rPr lang="en-US" sz="1000" dirty="0">
                <a:solidFill>
                  <a:schemeClr val="tx1">
                    <a:lumMod val="50000"/>
                    <a:lumOff val="50000"/>
                  </a:schemeClr>
                </a:solidFill>
              </a:rPr>
              <a:t> en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interventies</a:t>
            </a:r>
            <a:r>
              <a:rPr lang="en-US" sz="1000" dirty="0">
                <a:solidFill>
                  <a:schemeClr val="tx1">
                    <a:lumMod val="50000"/>
                    <a:lumOff val="50000"/>
                  </a:schemeClr>
                </a:solidFill>
              </a:rPr>
              <a:t> de </a:t>
            </a:r>
            <a:r>
              <a:rPr lang="en-US" sz="1000" dirty="0" err="1">
                <a:solidFill>
                  <a:schemeClr val="tx1">
                    <a:lumMod val="50000"/>
                    <a:lumOff val="50000"/>
                  </a:schemeClr>
                </a:solidFill>
              </a:rPr>
              <a:t>gewenste</a:t>
            </a:r>
            <a:r>
              <a:rPr lang="en-US" sz="1000" dirty="0">
                <a:solidFill>
                  <a:schemeClr val="tx1">
                    <a:lumMod val="50000"/>
                    <a:lumOff val="50000"/>
                  </a:schemeClr>
                </a:solidFill>
              </a:rPr>
              <a:t> </a:t>
            </a:r>
            <a:r>
              <a:rPr lang="en-US" sz="1000" dirty="0" err="1">
                <a:solidFill>
                  <a:schemeClr val="tx1">
                    <a:lumMod val="50000"/>
                    <a:lumOff val="50000"/>
                  </a:schemeClr>
                </a:solidFill>
              </a:rPr>
              <a:t>cultuurverandering</a:t>
            </a:r>
            <a:r>
              <a:rPr lang="en-US" sz="1000" dirty="0">
                <a:solidFill>
                  <a:schemeClr val="tx1">
                    <a:lumMod val="50000"/>
                    <a:lumOff val="50000"/>
                  </a:schemeClr>
                </a:solidFill>
              </a:rPr>
              <a:t> (op </a:t>
            </a:r>
            <a:r>
              <a:rPr lang="en-US" sz="1000" dirty="0" err="1">
                <a:solidFill>
                  <a:schemeClr val="tx1">
                    <a:lumMod val="50000"/>
                    <a:lumOff val="50000"/>
                  </a:schemeClr>
                </a:solidFill>
              </a:rPr>
              <a:t>lange</a:t>
            </a:r>
            <a:r>
              <a:rPr lang="en-US" sz="1000" dirty="0">
                <a:solidFill>
                  <a:schemeClr val="tx1">
                    <a:lumMod val="50000"/>
                    <a:lumOff val="50000"/>
                  </a:schemeClr>
                </a:solidFill>
              </a:rPr>
              <a:t> </a:t>
            </a:r>
            <a:r>
              <a:rPr lang="en-US" sz="1000" dirty="0" err="1">
                <a:solidFill>
                  <a:schemeClr val="tx1">
                    <a:lumMod val="50000"/>
                    <a:lumOff val="50000"/>
                  </a:schemeClr>
                </a:solidFill>
              </a:rPr>
              <a:t>termijn</a:t>
            </a:r>
            <a:r>
              <a:rPr lang="en-US" sz="1000" dirty="0">
                <a:solidFill>
                  <a:schemeClr val="tx1">
                    <a:lumMod val="50000"/>
                    <a:lumOff val="50000"/>
                  </a:schemeClr>
                </a:solidFill>
              </a:rPr>
              <a:t>) </a:t>
            </a:r>
            <a:r>
              <a:rPr lang="en-US" sz="1000" dirty="0" err="1">
                <a:solidFill>
                  <a:schemeClr val="tx1">
                    <a:lumMod val="50000"/>
                    <a:lumOff val="50000"/>
                  </a:schemeClr>
                </a:solidFill>
              </a:rPr>
              <a:t>teweeg</a:t>
            </a:r>
            <a:r>
              <a:rPr lang="en-US" sz="1000" dirty="0">
                <a:solidFill>
                  <a:schemeClr val="tx1">
                    <a:lumMod val="50000"/>
                    <a:lumOff val="50000"/>
                  </a:schemeClr>
                </a:solidFill>
              </a:rPr>
              <a:t> </a:t>
            </a:r>
            <a:r>
              <a:rPr lang="en-US" sz="1000" dirty="0" err="1">
                <a:solidFill>
                  <a:schemeClr val="tx1">
                    <a:lumMod val="50000"/>
                    <a:lumOff val="50000"/>
                  </a:schemeClr>
                </a:solidFill>
              </a:rPr>
              <a:t>brengen</a:t>
            </a:r>
            <a:r>
              <a:rPr lang="en-US" sz="1000" dirty="0">
                <a:solidFill>
                  <a:schemeClr val="tx1">
                    <a:lumMod val="50000"/>
                    <a:lumOff val="50000"/>
                  </a:schemeClr>
                </a:solidFill>
              </a:rPr>
              <a:t>. We </a:t>
            </a:r>
            <a:r>
              <a:rPr lang="en-US" sz="1000" dirty="0" err="1">
                <a:solidFill>
                  <a:schemeClr val="tx1">
                    <a:lumMod val="50000"/>
                    <a:lumOff val="50000"/>
                  </a:schemeClr>
                </a:solidFill>
              </a:rPr>
              <a:t>gaan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a:t>
            </a:r>
            <a:r>
              <a:rPr lang="en-US" sz="1000" dirty="0" err="1">
                <a:solidFill>
                  <a:schemeClr val="tx1">
                    <a:lumMod val="50000"/>
                    <a:lumOff val="50000"/>
                  </a:schemeClr>
                </a:solidFill>
              </a:rPr>
              <a:t>normalisatie</a:t>
            </a:r>
            <a:r>
              <a:rPr lang="en-US" sz="1000" dirty="0">
                <a:solidFill>
                  <a:schemeClr val="tx1">
                    <a:lumMod val="50000"/>
                    <a:lumOff val="50000"/>
                  </a:schemeClr>
                </a:solidFill>
              </a:rPr>
              <a:t> van </a:t>
            </a:r>
            <a:r>
              <a:rPr lang="en-US" sz="1000" dirty="0" err="1">
                <a:solidFill>
                  <a:schemeClr val="tx1">
                    <a:lumMod val="50000"/>
                    <a:lumOff val="50000"/>
                  </a:schemeClr>
                </a:solidFill>
              </a:rPr>
              <a:t>drugsgebruik</a:t>
            </a:r>
            <a:r>
              <a:rPr lang="en-US" sz="1000" dirty="0">
                <a:solidFill>
                  <a:schemeClr val="tx1">
                    <a:lumMod val="50000"/>
                    <a:lumOff val="50000"/>
                  </a:schemeClr>
                </a:solidFill>
              </a:rPr>
              <a:t> en </a:t>
            </a:r>
            <a:r>
              <a:rPr lang="en-US" sz="1000" dirty="0" err="1">
                <a:solidFill>
                  <a:schemeClr val="tx1">
                    <a:lumMod val="50000"/>
                    <a:lumOff val="50000"/>
                  </a:schemeClr>
                </a:solidFill>
              </a:rPr>
              <a:t>willen</a:t>
            </a:r>
            <a:r>
              <a:rPr lang="en-US" sz="1000" dirty="0">
                <a:solidFill>
                  <a:schemeClr val="tx1">
                    <a:lumMod val="50000"/>
                    <a:lumOff val="50000"/>
                  </a:schemeClr>
                </a:solidFill>
              </a:rPr>
              <a:t> </a:t>
            </a:r>
            <a:r>
              <a:rPr lang="en-US" sz="1000" dirty="0" err="1">
                <a:solidFill>
                  <a:schemeClr val="tx1">
                    <a:lumMod val="50000"/>
                    <a:lumOff val="50000"/>
                  </a:schemeClr>
                </a:solidFill>
              </a:rPr>
              <a:t>daarmee</a:t>
            </a:r>
            <a:r>
              <a:rPr lang="en-US" sz="1000" dirty="0">
                <a:solidFill>
                  <a:schemeClr val="tx1">
                    <a:lumMod val="50000"/>
                    <a:lumOff val="50000"/>
                  </a:schemeClr>
                </a:solidFill>
              </a:rPr>
              <a:t> het </a:t>
            </a:r>
            <a:r>
              <a:rPr lang="en-US" sz="1000" dirty="0" err="1">
                <a:solidFill>
                  <a:schemeClr val="tx1">
                    <a:lumMod val="50000"/>
                    <a:lumOff val="50000"/>
                  </a:schemeClr>
                </a:solidFill>
              </a:rPr>
              <a:t>gebruik</a:t>
            </a:r>
            <a:r>
              <a:rPr lang="en-US" sz="1000" dirty="0">
                <a:solidFill>
                  <a:schemeClr val="tx1">
                    <a:lumMod val="50000"/>
                    <a:lumOff val="50000"/>
                  </a:schemeClr>
                </a:solidFill>
              </a:rPr>
              <a:t> van </a:t>
            </a:r>
            <a:r>
              <a:rPr lang="en-US" sz="1000" dirty="0" err="1">
                <a:solidFill>
                  <a:schemeClr val="tx1">
                    <a:lumMod val="50000"/>
                    <a:lumOff val="50000"/>
                  </a:schemeClr>
                </a:solidFill>
              </a:rPr>
              <a:t>zowel</a:t>
            </a:r>
            <a:r>
              <a:rPr lang="en-US" sz="1000" dirty="0">
                <a:solidFill>
                  <a:schemeClr val="tx1">
                    <a:lumMod val="50000"/>
                    <a:lumOff val="50000"/>
                  </a:schemeClr>
                </a:solidFill>
              </a:rPr>
              <a:t> soft-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harddrugs</a:t>
            </a:r>
            <a:r>
              <a:rPr lang="en-US" sz="1000" dirty="0">
                <a:solidFill>
                  <a:schemeClr val="tx1">
                    <a:lumMod val="50000"/>
                    <a:lumOff val="50000"/>
                  </a:schemeClr>
                </a:solidFill>
              </a:rPr>
              <a:t> </a:t>
            </a:r>
            <a:r>
              <a:rPr lang="en-US" sz="1000" dirty="0" err="1">
                <a:solidFill>
                  <a:schemeClr val="tx1">
                    <a:lumMod val="50000"/>
                    <a:lumOff val="50000"/>
                  </a:schemeClr>
                </a:solidFill>
              </a:rPr>
              <a:t>terugdringen</a:t>
            </a:r>
            <a:r>
              <a:rPr lang="en-US" sz="1000" dirty="0">
                <a:solidFill>
                  <a:schemeClr val="tx1">
                    <a:lumMod val="50000"/>
                    <a:lumOff val="50000"/>
                  </a:schemeClr>
                </a:solidFill>
              </a:rPr>
              <a:t>. </a:t>
            </a:r>
          </a:p>
        </p:txBody>
      </p:sp>
      <p:sp>
        <p:nvSpPr>
          <p:cNvPr id="10" name="Down Arrow 33"/>
          <p:cNvSpPr>
            <a:spLocks noChangeAspect="1"/>
          </p:cNvSpPr>
          <p:nvPr/>
        </p:nvSpPr>
        <p:spPr>
          <a:xfrm>
            <a:off x="139958" y="670719"/>
            <a:ext cx="878362" cy="73867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9"/>
          <p:cNvSpPr txBox="1"/>
          <p:nvPr/>
        </p:nvSpPr>
        <p:spPr>
          <a:xfrm>
            <a:off x="116745" y="772782"/>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2" name="Footer Text"/>
          <p:cNvSpPr txBox="1"/>
          <p:nvPr/>
        </p:nvSpPr>
        <p:spPr>
          <a:xfrm>
            <a:off x="1101505" y="2896033"/>
            <a:ext cx="8002025" cy="1231106"/>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Investeren in vroegsignalering en herkennen van signalen</a:t>
            </a:r>
          </a:p>
          <a:p>
            <a:pPr marL="171450" indent="-171450">
              <a:buFont typeface="Arial" charset="0"/>
              <a:buChar char="•"/>
            </a:pPr>
            <a:r>
              <a:rPr lang="en-US" sz="1000" dirty="0" err="1">
                <a:solidFill>
                  <a:schemeClr val="tx1">
                    <a:lumMod val="50000"/>
                    <a:lumOff val="50000"/>
                  </a:schemeClr>
                </a:solidFill>
              </a:rPr>
              <a:t>Inzetten</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sluitende</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veiligheidsketen</a:t>
            </a:r>
            <a:r>
              <a:rPr lang="en-US" sz="1000" dirty="0">
                <a:solidFill>
                  <a:schemeClr val="tx1">
                    <a:lumMod val="50000"/>
                    <a:lumOff val="50000"/>
                  </a:schemeClr>
                </a:solidFill>
              </a:rPr>
              <a:t> </a:t>
            </a:r>
            <a:r>
              <a:rPr lang="en-US" sz="1000" dirty="0" err="1">
                <a:solidFill>
                  <a:schemeClr val="tx1">
                    <a:lumMod val="50000"/>
                    <a:lumOff val="50000"/>
                  </a:schemeClr>
                </a:solidFill>
              </a:rPr>
              <a:t>alsmede</a:t>
            </a:r>
            <a:r>
              <a:rPr lang="en-US" sz="1000" dirty="0">
                <a:solidFill>
                  <a:schemeClr val="tx1">
                    <a:lumMod val="50000"/>
                    <a:lumOff val="50000"/>
                  </a:schemeClr>
                </a:solidFill>
              </a:rPr>
              <a:t> op de </a:t>
            </a:r>
            <a:r>
              <a:rPr lang="en-US" sz="1000" dirty="0" err="1">
                <a:solidFill>
                  <a:schemeClr val="tx1">
                    <a:lumMod val="50000"/>
                    <a:lumOff val="50000"/>
                  </a:schemeClr>
                </a:solidFill>
              </a:rPr>
              <a:t>netwerken</a:t>
            </a:r>
            <a:r>
              <a:rPr lang="en-US" sz="1000" dirty="0">
                <a:solidFill>
                  <a:schemeClr val="tx1">
                    <a:lumMod val="50000"/>
                    <a:lumOff val="50000"/>
                  </a:schemeClr>
                </a:solidFill>
              </a:rPr>
              <a:t> </a:t>
            </a:r>
            <a:r>
              <a:rPr lang="en-US" sz="1000" dirty="0" err="1">
                <a:solidFill>
                  <a:schemeClr val="tx1">
                    <a:lumMod val="50000"/>
                    <a:lumOff val="50000"/>
                  </a:schemeClr>
                </a:solidFill>
              </a:rPr>
              <a:t>rondom</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en/of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Oriënteren</a:t>
            </a:r>
            <a:r>
              <a:rPr lang="en-US" sz="1000" dirty="0">
                <a:solidFill>
                  <a:schemeClr val="tx1">
                    <a:lumMod val="50000"/>
                    <a:lumOff val="50000"/>
                  </a:schemeClr>
                </a:solidFill>
              </a:rPr>
              <a:t> op </a:t>
            </a:r>
            <a:r>
              <a:rPr lang="en-US" sz="1000" dirty="0" err="1">
                <a:solidFill>
                  <a:schemeClr val="tx1">
                    <a:lumMod val="50000"/>
                    <a:lumOff val="50000"/>
                  </a:schemeClr>
                </a:solidFill>
              </a:rPr>
              <a:t>outreachende</a:t>
            </a:r>
            <a:r>
              <a:rPr lang="en-US" sz="1000" dirty="0">
                <a:solidFill>
                  <a:schemeClr val="tx1">
                    <a:lumMod val="50000"/>
                    <a:lumOff val="50000"/>
                  </a:schemeClr>
                </a:solidFill>
              </a:rPr>
              <a:t> </a:t>
            </a:r>
            <a:r>
              <a:rPr lang="en-US" sz="1000" dirty="0" err="1">
                <a:solidFill>
                  <a:schemeClr val="tx1">
                    <a:lumMod val="50000"/>
                    <a:lumOff val="50000"/>
                  </a:schemeClr>
                </a:solidFill>
              </a:rPr>
              <a:t>inzet</a:t>
            </a:r>
            <a:r>
              <a:rPr lang="en-US" sz="1000" dirty="0">
                <a:solidFill>
                  <a:schemeClr val="tx1">
                    <a:lumMod val="50000"/>
                    <a:lumOff val="50000"/>
                  </a:schemeClr>
                </a:solidFill>
              </a:rPr>
              <a:t> door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proactieve</a:t>
            </a:r>
            <a:r>
              <a:rPr lang="en-US" sz="1000" dirty="0">
                <a:solidFill>
                  <a:schemeClr val="tx1">
                    <a:lumMod val="50000"/>
                    <a:lumOff val="50000"/>
                  </a:schemeClr>
                </a:solidFill>
              </a:rPr>
              <a:t> </a:t>
            </a:r>
            <a:r>
              <a:rPr lang="en-US" sz="1000" dirty="0" err="1">
                <a:solidFill>
                  <a:schemeClr val="tx1">
                    <a:lumMod val="50000"/>
                    <a:lumOff val="50000"/>
                  </a:schemeClr>
                </a:solidFill>
              </a:rPr>
              <a:t>benadering</a:t>
            </a:r>
            <a:r>
              <a:rPr lang="en-US" sz="1000" dirty="0">
                <a:solidFill>
                  <a:schemeClr val="tx1">
                    <a:lumMod val="50000"/>
                    <a:lumOff val="50000"/>
                  </a:schemeClr>
                </a:solidFill>
              </a:rPr>
              <a:t> van de </a:t>
            </a:r>
            <a:r>
              <a:rPr lang="en-US" sz="1000" dirty="0" err="1">
                <a:solidFill>
                  <a:schemeClr val="tx1">
                    <a:lumMod val="50000"/>
                    <a:lumOff val="50000"/>
                  </a:schemeClr>
                </a:solidFill>
              </a:rPr>
              <a:t>doelgroep</a:t>
            </a:r>
            <a:r>
              <a:rPr lang="en-US" sz="1000" dirty="0">
                <a:solidFill>
                  <a:schemeClr val="tx1">
                    <a:lumMod val="50000"/>
                    <a:lumOff val="50000"/>
                  </a:schemeClr>
                </a:solidFill>
              </a:rPr>
              <a:t>(en).</a:t>
            </a:r>
          </a:p>
          <a:p>
            <a:pPr marL="171450" indent="-171450">
              <a:buFont typeface="Arial" charset="0"/>
              <a:buChar char="•"/>
            </a:pPr>
            <a:r>
              <a:rPr lang="en-US" sz="1000" dirty="0" err="1">
                <a:solidFill>
                  <a:schemeClr val="tx1">
                    <a:lumMod val="50000"/>
                    <a:lumOff val="50000"/>
                  </a:schemeClr>
                </a:solidFill>
              </a:rPr>
              <a:t>Versterken</a:t>
            </a:r>
            <a:r>
              <a:rPr lang="en-US" sz="1000" dirty="0">
                <a:solidFill>
                  <a:schemeClr val="tx1">
                    <a:lumMod val="50000"/>
                    <a:lumOff val="50000"/>
                  </a:schemeClr>
                </a:solidFill>
              </a:rPr>
              <a:t> van de </a:t>
            </a:r>
            <a:r>
              <a:rPr lang="en-US" sz="1000" dirty="0" err="1">
                <a:solidFill>
                  <a:schemeClr val="tx1">
                    <a:lumMod val="50000"/>
                    <a:lumOff val="50000"/>
                  </a:schemeClr>
                </a:solidFill>
              </a:rPr>
              <a:t>doorzettingskracht</a:t>
            </a:r>
            <a:r>
              <a:rPr lang="en-US" sz="1000" dirty="0">
                <a:solidFill>
                  <a:schemeClr val="tx1">
                    <a:lumMod val="50000"/>
                    <a:lumOff val="50000"/>
                  </a:schemeClr>
                </a:solidFill>
              </a:rPr>
              <a:t> en het </a:t>
            </a:r>
            <a:r>
              <a:rPr lang="en-US" sz="1000" dirty="0" err="1">
                <a:solidFill>
                  <a:schemeClr val="tx1">
                    <a:lumMod val="50000"/>
                    <a:lumOff val="50000"/>
                  </a:schemeClr>
                </a:solidFill>
              </a:rPr>
              <a:t>inrichten</a:t>
            </a:r>
            <a:r>
              <a:rPr lang="en-US" sz="1000" dirty="0">
                <a:solidFill>
                  <a:schemeClr val="tx1">
                    <a:lumMod val="50000"/>
                    <a:lumOff val="50000"/>
                  </a:schemeClr>
                </a:solidFill>
              </a:rPr>
              <a:t> van </a:t>
            </a:r>
            <a:r>
              <a:rPr lang="en-US" sz="1000" dirty="0" err="1">
                <a:solidFill>
                  <a:schemeClr val="tx1">
                    <a:lumMod val="50000"/>
                    <a:lumOff val="50000"/>
                  </a:schemeClr>
                </a:solidFill>
              </a:rPr>
              <a:t>procesregie</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complexe</a:t>
            </a:r>
            <a:r>
              <a:rPr lang="en-US" sz="1000" dirty="0">
                <a:solidFill>
                  <a:schemeClr val="tx1">
                    <a:lumMod val="50000"/>
                    <a:lumOff val="50000"/>
                  </a:schemeClr>
                </a:solidFill>
              </a:rPr>
              <a:t> </a:t>
            </a:r>
            <a:r>
              <a:rPr lang="en-US" sz="1000" dirty="0" err="1">
                <a:solidFill>
                  <a:schemeClr val="tx1">
                    <a:lumMod val="50000"/>
                    <a:lumOff val="50000"/>
                  </a:schemeClr>
                </a:solidFill>
              </a:rPr>
              <a:t>casuïstiek</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Tijdige</a:t>
            </a:r>
            <a:r>
              <a:rPr lang="en-US" sz="1000" dirty="0">
                <a:solidFill>
                  <a:schemeClr val="tx1">
                    <a:lumMod val="50000"/>
                    <a:lumOff val="50000"/>
                  </a:schemeClr>
                </a:solidFill>
              </a:rPr>
              <a:t> </a:t>
            </a:r>
            <a:r>
              <a:rPr lang="en-US" sz="1000" dirty="0" err="1">
                <a:solidFill>
                  <a:schemeClr val="tx1">
                    <a:lumMod val="50000"/>
                    <a:lumOff val="50000"/>
                  </a:schemeClr>
                </a:solidFill>
              </a:rPr>
              <a:t>opschaling</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Persoonsgerichte Aanpak of </a:t>
            </a:r>
            <a:r>
              <a:rPr lang="en-US" sz="1000" dirty="0" err="1">
                <a:solidFill>
                  <a:schemeClr val="tx1">
                    <a:lumMod val="50000"/>
                    <a:lumOff val="50000"/>
                  </a:schemeClr>
                </a:solidFill>
              </a:rPr>
              <a:t>inzet</a:t>
            </a:r>
            <a:r>
              <a:rPr lang="en-US" sz="1000" dirty="0">
                <a:solidFill>
                  <a:schemeClr val="tx1">
                    <a:lumMod val="50000"/>
                    <a:lumOff val="50000"/>
                  </a:schemeClr>
                </a:solidFill>
              </a:rPr>
              <a:t> </a:t>
            </a:r>
            <a:r>
              <a:rPr lang="en-US" sz="1000" dirty="0" err="1">
                <a:solidFill>
                  <a:schemeClr val="tx1">
                    <a:lumMod val="50000"/>
                    <a:lumOff val="50000"/>
                  </a:schemeClr>
                </a:solidFill>
              </a:rPr>
              <a:t>groepsscan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Uitvoering</a:t>
            </a:r>
            <a:r>
              <a:rPr lang="en-US" sz="1000" dirty="0">
                <a:solidFill>
                  <a:schemeClr val="tx1">
                    <a:lumMod val="50000"/>
                    <a:lumOff val="50000"/>
                  </a:schemeClr>
                </a:solidFill>
              </a:rPr>
              <a:t> </a:t>
            </a:r>
            <a:r>
              <a:rPr lang="en-US" sz="1000" dirty="0" err="1">
                <a:solidFill>
                  <a:schemeClr val="tx1">
                    <a:lumMod val="50000"/>
                    <a:lumOff val="50000"/>
                  </a:schemeClr>
                </a:solidFill>
              </a:rPr>
              <a:t>geven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in het </a:t>
            </a:r>
            <a:r>
              <a:rPr lang="en-US" sz="1000" dirty="0" err="1">
                <a:solidFill>
                  <a:schemeClr val="tx1">
                    <a:lumMod val="50000"/>
                    <a:lumOff val="50000"/>
                  </a:schemeClr>
                </a:solidFill>
              </a:rPr>
              <a:t>gemeentelijk</a:t>
            </a:r>
            <a:r>
              <a:rPr lang="en-US" sz="1000" dirty="0">
                <a:solidFill>
                  <a:schemeClr val="tx1">
                    <a:lumMod val="50000"/>
                    <a:lumOff val="50000"/>
                  </a:schemeClr>
                </a:solidFill>
              </a:rPr>
              <a:t> </a:t>
            </a:r>
            <a:r>
              <a:rPr lang="en-US" sz="1000" dirty="0" err="1">
                <a:solidFill>
                  <a:schemeClr val="tx1">
                    <a:lumMod val="50000"/>
                    <a:lumOff val="50000"/>
                  </a:schemeClr>
                </a:solidFill>
              </a:rPr>
              <a:t>preventie</a:t>
            </a:r>
            <a:r>
              <a:rPr lang="en-US" sz="1000" dirty="0">
                <a:solidFill>
                  <a:schemeClr val="tx1">
                    <a:lumMod val="50000"/>
                    <a:lumOff val="50000"/>
                  </a:schemeClr>
                </a:solidFill>
              </a:rPr>
              <a:t>- en </a:t>
            </a:r>
            <a:r>
              <a:rPr lang="en-US" sz="1000" dirty="0" err="1">
                <a:solidFill>
                  <a:schemeClr val="tx1">
                    <a:lumMod val="50000"/>
                    <a:lumOff val="50000"/>
                  </a:schemeClr>
                </a:solidFill>
              </a:rPr>
              <a:t>handhavingsplan</a:t>
            </a:r>
            <a:r>
              <a:rPr lang="en-US" sz="1000" dirty="0">
                <a:solidFill>
                  <a:schemeClr val="tx1">
                    <a:lumMod val="50000"/>
                    <a:lumOff val="50000"/>
                  </a:schemeClr>
                </a:solidFill>
              </a:rPr>
              <a:t> alcohol 2019-2022 </a:t>
            </a:r>
            <a:r>
              <a:rPr lang="en-US" sz="1000" dirty="0" err="1">
                <a:solidFill>
                  <a:schemeClr val="tx1">
                    <a:lumMod val="50000"/>
                    <a:lumOff val="50000"/>
                  </a:schemeClr>
                </a:solidFill>
              </a:rPr>
              <a:t>opgenomen</a:t>
            </a:r>
            <a:r>
              <a:rPr lang="en-US" sz="1000" dirty="0">
                <a:solidFill>
                  <a:schemeClr val="tx1">
                    <a:lumMod val="50000"/>
                    <a:lumOff val="50000"/>
                  </a:schemeClr>
                </a:solidFill>
              </a:rPr>
              <a:t> </a:t>
            </a:r>
            <a:r>
              <a:rPr lang="en-US" sz="1000" dirty="0" err="1">
                <a:solidFill>
                  <a:schemeClr val="tx1">
                    <a:lumMod val="50000"/>
                    <a:lumOff val="50000"/>
                  </a:schemeClr>
                </a:solidFill>
              </a:rPr>
              <a:t>maatregelen</a:t>
            </a:r>
            <a:r>
              <a:rPr lang="en-US" sz="1000" dirty="0">
                <a:solidFill>
                  <a:schemeClr val="tx1">
                    <a:lumMod val="50000"/>
                    <a:lumOff val="50000"/>
                  </a:schemeClr>
                </a:solidFill>
              </a:rPr>
              <a:t>/</a:t>
            </a:r>
            <a:r>
              <a:rPr lang="en-US" sz="1000" dirty="0" err="1">
                <a:solidFill>
                  <a:schemeClr val="tx1">
                    <a:lumMod val="50000"/>
                    <a:lumOff val="50000"/>
                  </a:schemeClr>
                </a:solidFill>
              </a:rPr>
              <a:t>acties</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Participatie</a:t>
            </a:r>
            <a:r>
              <a:rPr lang="en-US" sz="1000" dirty="0">
                <a:solidFill>
                  <a:schemeClr val="tx1">
                    <a:lumMod val="50000"/>
                    <a:lumOff val="50000"/>
                  </a:schemeClr>
                </a:solidFill>
              </a:rPr>
              <a:t> in het </a:t>
            </a:r>
            <a:r>
              <a:rPr lang="en-US" sz="1000" dirty="0" err="1">
                <a:solidFill>
                  <a:schemeClr val="tx1">
                    <a:lumMod val="50000"/>
                    <a:lumOff val="50000"/>
                  </a:schemeClr>
                </a:solidFill>
              </a:rPr>
              <a:t>regionaal</a:t>
            </a:r>
            <a:r>
              <a:rPr lang="en-US" sz="1000" dirty="0">
                <a:solidFill>
                  <a:schemeClr val="tx1">
                    <a:lumMod val="50000"/>
                    <a:lumOff val="50000"/>
                  </a:schemeClr>
                </a:solidFill>
              </a:rPr>
              <a:t> project “Drugs,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we </a:t>
            </a:r>
            <a:r>
              <a:rPr lang="en-US" sz="1000" dirty="0" err="1">
                <a:solidFill>
                  <a:schemeClr val="tx1">
                    <a:lumMod val="50000"/>
                    <a:lumOff val="50000"/>
                  </a:schemeClr>
                </a:solidFill>
              </a:rPr>
              <a:t>hier</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gebruiken</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komen</a:t>
            </a:r>
            <a:r>
              <a:rPr lang="en-US" sz="1000" dirty="0">
                <a:solidFill>
                  <a:schemeClr val="tx1">
                    <a:lumMod val="50000"/>
                    <a:lumOff val="50000"/>
                  </a:schemeClr>
                </a:solidFill>
              </a:rPr>
              <a:t> tot </a:t>
            </a:r>
            <a:r>
              <a:rPr lang="en-US" sz="1000" dirty="0" err="1">
                <a:solidFill>
                  <a:schemeClr val="tx1">
                    <a:lumMod val="50000"/>
                    <a:lumOff val="50000"/>
                  </a:schemeClr>
                </a:solidFill>
              </a:rPr>
              <a:t>een</a:t>
            </a:r>
            <a:r>
              <a:rPr lang="en-US" sz="1000" dirty="0">
                <a:solidFill>
                  <a:schemeClr val="tx1">
                    <a:lumMod val="50000"/>
                    <a:lumOff val="50000"/>
                  </a:schemeClr>
                </a:solidFill>
              </a:rPr>
              <a:t> de-</a:t>
            </a:r>
            <a:r>
              <a:rPr lang="en-US" sz="1000" dirty="0" err="1">
                <a:solidFill>
                  <a:schemeClr val="tx1">
                    <a:lumMod val="50000"/>
                    <a:lumOff val="50000"/>
                  </a:schemeClr>
                </a:solidFill>
              </a:rPr>
              <a:t>normalisatie</a:t>
            </a:r>
            <a:r>
              <a:rPr lang="en-US" sz="1000" dirty="0">
                <a:solidFill>
                  <a:schemeClr val="tx1">
                    <a:lumMod val="50000"/>
                    <a:lumOff val="50000"/>
                  </a:schemeClr>
                </a:solidFill>
              </a:rPr>
              <a:t> van het </a:t>
            </a:r>
            <a:r>
              <a:rPr lang="en-US" sz="1000" dirty="0" err="1">
                <a:solidFill>
                  <a:schemeClr val="tx1">
                    <a:lumMod val="50000"/>
                    <a:lumOff val="50000"/>
                  </a:schemeClr>
                </a:solidFill>
              </a:rPr>
              <a:t>drugsgebruik</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cxnSp>
        <p:nvCxnSpPr>
          <p:cNvPr id="13" name="Straight Line buttom">
            <a:extLst>
              <a:ext uri="{FF2B5EF4-FFF2-40B4-BE49-F238E27FC236}">
                <a16:creationId xmlns:a16="http://schemas.microsoft.com/office/drawing/2014/main" id="{CC12C931-ADF9-B144-A2AB-EB0B78A74D97}"/>
              </a:ext>
            </a:extLst>
          </p:cNvPr>
          <p:cNvCxnSpPr/>
          <p:nvPr/>
        </p:nvCxnSpPr>
        <p:spPr>
          <a:xfrm>
            <a:off x="1101505" y="2782893"/>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Line buttom">
            <a:extLst>
              <a:ext uri="{FF2B5EF4-FFF2-40B4-BE49-F238E27FC236}">
                <a16:creationId xmlns:a16="http://schemas.microsoft.com/office/drawing/2014/main" id="{C1C735CB-B886-614F-ABC5-A4D004B13BF5}"/>
              </a:ext>
            </a:extLst>
          </p:cNvPr>
          <p:cNvCxnSpPr/>
          <p:nvPr/>
        </p:nvCxnSpPr>
        <p:spPr>
          <a:xfrm>
            <a:off x="1101505" y="1813794"/>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752346"/>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(12)</a:t>
            </a:r>
          </a:p>
        </p:txBody>
      </p:sp>
      <p:sp>
        <p:nvSpPr>
          <p:cNvPr id="12" name="Down Arrow 33"/>
          <p:cNvSpPr>
            <a:spLocks noChangeAspect="1"/>
          </p:cNvSpPr>
          <p:nvPr/>
        </p:nvSpPr>
        <p:spPr>
          <a:xfrm>
            <a:off x="139659" y="2321227"/>
            <a:ext cx="878362" cy="801664"/>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2351542"/>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101239" y="2351542"/>
            <a:ext cx="8046559" cy="1231106"/>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Door de </a:t>
            </a:r>
            <a:r>
              <a:rPr lang="en-US" sz="1000" dirty="0" err="1">
                <a:solidFill>
                  <a:schemeClr val="tx1">
                    <a:lumMod val="50000"/>
                    <a:lumOff val="50000"/>
                  </a:schemeClr>
                </a:solidFill>
              </a:rPr>
              <a:t>komst</a:t>
            </a:r>
            <a:r>
              <a:rPr lang="en-US" sz="1000" dirty="0">
                <a:solidFill>
                  <a:schemeClr val="tx1">
                    <a:lumMod val="50000"/>
                    <a:lumOff val="50000"/>
                  </a:schemeClr>
                </a:solidFill>
              </a:rPr>
              <a:t> van social media </a:t>
            </a:r>
            <a:r>
              <a:rPr lang="en-US" sz="1000" dirty="0" err="1">
                <a:solidFill>
                  <a:schemeClr val="tx1">
                    <a:lumMod val="50000"/>
                    <a:lumOff val="50000"/>
                  </a:schemeClr>
                </a:solidFill>
              </a:rPr>
              <a:t>neemt</a:t>
            </a:r>
            <a:r>
              <a:rPr lang="en-US" sz="1000" dirty="0">
                <a:solidFill>
                  <a:schemeClr val="tx1">
                    <a:lumMod val="50000"/>
                    <a:lumOff val="50000"/>
                  </a:schemeClr>
                </a:solidFill>
              </a:rPr>
              <a:t>  de </a:t>
            </a:r>
            <a:r>
              <a:rPr lang="en-US" sz="1000" dirty="0" err="1">
                <a:solidFill>
                  <a:schemeClr val="tx1">
                    <a:lumMod val="50000"/>
                    <a:lumOff val="50000"/>
                  </a:schemeClr>
                </a:solidFill>
              </a:rPr>
              <a:t>kans</a:t>
            </a:r>
            <a:r>
              <a:rPr lang="en-US" sz="1000" dirty="0">
                <a:solidFill>
                  <a:schemeClr val="tx1">
                    <a:lumMod val="50000"/>
                    <a:lumOff val="50000"/>
                  </a:schemeClr>
                </a:solidFill>
              </a:rPr>
              <a:t> op </a:t>
            </a:r>
            <a:r>
              <a:rPr lang="en-US" sz="1000" dirty="0" err="1">
                <a:solidFill>
                  <a:schemeClr val="tx1">
                    <a:lumMod val="50000"/>
                    <a:lumOff val="50000"/>
                  </a:schemeClr>
                </a:solidFill>
              </a:rPr>
              <a:t>spanningen</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wijk</a:t>
            </a:r>
            <a:r>
              <a:rPr lang="en-US" sz="1000" dirty="0">
                <a:solidFill>
                  <a:schemeClr val="tx1">
                    <a:lumMod val="50000"/>
                    <a:lumOff val="50000"/>
                  </a:schemeClr>
                </a:solidFill>
              </a:rPr>
              <a:t> of </a:t>
            </a:r>
            <a:r>
              <a:rPr lang="en-US" sz="1000" dirty="0" err="1">
                <a:solidFill>
                  <a:schemeClr val="tx1">
                    <a:lumMod val="50000"/>
                    <a:lumOff val="50000"/>
                  </a:schemeClr>
                </a:solidFill>
              </a:rPr>
              <a:t>buurt</a:t>
            </a:r>
            <a:r>
              <a:rPr lang="en-US" sz="1000" dirty="0">
                <a:solidFill>
                  <a:schemeClr val="tx1">
                    <a:lumMod val="50000"/>
                    <a:lumOff val="50000"/>
                  </a:schemeClr>
                </a:solidFill>
              </a:rPr>
              <a:t> toe;</a:t>
            </a:r>
          </a:p>
          <a:p>
            <a:pPr marL="171450" indent="-171450">
              <a:buFont typeface="Arial" charset="0"/>
              <a:buChar char="•"/>
            </a:pPr>
            <a:r>
              <a:rPr lang="en-US" sz="1000" dirty="0" err="1">
                <a:solidFill>
                  <a:schemeClr val="tx1">
                    <a:lumMod val="50000"/>
                    <a:lumOff val="50000"/>
                  </a:schemeClr>
                </a:solidFill>
              </a:rPr>
              <a:t>Radicalisering</a:t>
            </a:r>
            <a:r>
              <a:rPr lang="en-US" sz="1000" dirty="0">
                <a:solidFill>
                  <a:schemeClr val="tx1">
                    <a:lumMod val="50000"/>
                    <a:lumOff val="50000"/>
                  </a:schemeClr>
                </a:solidFill>
              </a:rPr>
              <a:t> </a:t>
            </a:r>
            <a:r>
              <a:rPr lang="en-US" sz="1000" dirty="0" err="1">
                <a:solidFill>
                  <a:schemeClr val="tx1">
                    <a:lumMod val="50000"/>
                    <a:lumOff val="50000"/>
                  </a:schemeClr>
                </a:solidFill>
              </a:rPr>
              <a:t>komt</a:t>
            </a:r>
            <a:r>
              <a:rPr lang="en-US" sz="1000" dirty="0">
                <a:solidFill>
                  <a:schemeClr val="tx1">
                    <a:lumMod val="50000"/>
                    <a:lumOff val="50000"/>
                  </a:schemeClr>
                </a:solidFill>
              </a:rPr>
              <a:t> </a:t>
            </a:r>
            <a:r>
              <a:rPr lang="en-US" sz="1000" dirty="0" err="1">
                <a:solidFill>
                  <a:schemeClr val="tx1">
                    <a:lumMod val="50000"/>
                    <a:lumOff val="50000"/>
                  </a:schemeClr>
                </a:solidFill>
              </a:rPr>
              <a:t>overal</a:t>
            </a:r>
            <a:r>
              <a:rPr lang="en-US" sz="1000" dirty="0">
                <a:solidFill>
                  <a:schemeClr val="tx1">
                    <a:lumMod val="50000"/>
                    <a:lumOff val="50000"/>
                  </a:schemeClr>
                </a:solidFill>
              </a:rPr>
              <a:t> in Nederland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wat</a:t>
            </a:r>
            <a:r>
              <a:rPr lang="en-US" sz="1000" dirty="0">
                <a:solidFill>
                  <a:schemeClr val="tx1">
                    <a:lumMod val="50000"/>
                    <a:lumOff val="50000"/>
                  </a:schemeClr>
                </a:solidFill>
              </a:rPr>
              <a:t> </a:t>
            </a:r>
            <a:r>
              <a:rPr lang="en-US" sz="1000" dirty="0" err="1">
                <a:solidFill>
                  <a:schemeClr val="tx1">
                    <a:lumMod val="50000"/>
                    <a:lumOff val="50000"/>
                  </a:schemeClr>
                </a:solidFill>
              </a:rPr>
              <a:t>veel</a:t>
            </a:r>
            <a:r>
              <a:rPr lang="en-US" sz="1000" dirty="0">
                <a:solidFill>
                  <a:schemeClr val="tx1">
                    <a:lumMod val="50000"/>
                    <a:lumOff val="50000"/>
                  </a:schemeClr>
                </a:solidFill>
              </a:rPr>
              <a:t>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onrust</a:t>
            </a:r>
            <a:r>
              <a:rPr lang="en-US" sz="1000" dirty="0">
                <a:solidFill>
                  <a:schemeClr val="tx1">
                    <a:lumMod val="50000"/>
                    <a:lumOff val="50000"/>
                  </a:schemeClr>
                </a:solidFill>
              </a:rPr>
              <a:t> met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mee</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brengen</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én</a:t>
            </a:r>
            <a:r>
              <a:rPr lang="en-US" sz="1000" dirty="0">
                <a:solidFill>
                  <a:schemeClr val="tx1">
                    <a:lumMod val="50000"/>
                    <a:lumOff val="50000"/>
                  </a:schemeClr>
                </a:solidFill>
              </a:rPr>
              <a:t> </a:t>
            </a:r>
            <a:r>
              <a:rPr lang="en-US" sz="1000" dirty="0" err="1">
                <a:solidFill>
                  <a:schemeClr val="tx1">
                    <a:lumMod val="50000"/>
                    <a:lumOff val="50000"/>
                  </a:schemeClr>
                </a:solidFill>
              </a:rPr>
              <a:t>klein</a:t>
            </a:r>
            <a:r>
              <a:rPr lang="en-US" sz="1000" dirty="0">
                <a:solidFill>
                  <a:schemeClr val="tx1">
                    <a:lumMod val="50000"/>
                    <a:lumOff val="50000"/>
                  </a:schemeClr>
                </a:solidFill>
              </a:rPr>
              <a:t> –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ermee</a:t>
            </a:r>
            <a:r>
              <a:rPr lang="en-US" sz="1000" dirty="0">
                <a:solidFill>
                  <a:schemeClr val="tx1">
                    <a:lumMod val="50000"/>
                    <a:lumOff val="50000"/>
                  </a:schemeClr>
                </a:solidFill>
              </a:rPr>
              <a:t> </a:t>
            </a:r>
            <a:r>
              <a:rPr lang="en-US" sz="1000" dirty="0" err="1">
                <a:solidFill>
                  <a:schemeClr val="tx1">
                    <a:lumMod val="50000"/>
                    <a:lumOff val="50000"/>
                  </a:schemeClr>
                </a:solidFill>
              </a:rPr>
              <a:t>geconfronteerd</a:t>
            </a:r>
            <a:r>
              <a:rPr lang="en-US" sz="1000" dirty="0">
                <a:solidFill>
                  <a:schemeClr val="tx1">
                    <a:lumMod val="50000"/>
                    <a:lumOff val="50000"/>
                  </a:schemeClr>
                </a:solidFill>
              </a:rPr>
              <a:t> en </a:t>
            </a:r>
            <a:r>
              <a:rPr lang="en-US" sz="1000" dirty="0" err="1">
                <a:solidFill>
                  <a:schemeClr val="tx1">
                    <a:lumMod val="50000"/>
                    <a:lumOff val="50000"/>
                  </a:schemeClr>
                </a:solidFill>
              </a:rPr>
              <a:t>moeten</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op </a:t>
            </a:r>
            <a:r>
              <a:rPr lang="en-US" sz="1000" dirty="0" err="1">
                <a:solidFill>
                  <a:schemeClr val="tx1">
                    <a:lumMod val="50000"/>
                    <a:lumOff val="50000"/>
                  </a:schemeClr>
                </a:solidFill>
              </a:rPr>
              <a:t>voorbereid</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effectieve</a:t>
            </a:r>
            <a:r>
              <a:rPr lang="en-US" sz="1000" dirty="0">
                <a:solidFill>
                  <a:schemeClr val="tx1">
                    <a:lumMod val="50000"/>
                    <a:lumOff val="50000"/>
                  </a:schemeClr>
                </a:solidFill>
              </a:rPr>
              <a:t> en </a:t>
            </a:r>
            <a:r>
              <a:rPr lang="en-US" sz="1000" dirty="0" err="1">
                <a:solidFill>
                  <a:schemeClr val="tx1">
                    <a:lumMod val="50000"/>
                    <a:lumOff val="50000"/>
                  </a:schemeClr>
                </a:solidFill>
              </a:rPr>
              <a:t>integrale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is </a:t>
            </a:r>
            <a:r>
              <a:rPr lang="en-US" sz="1000" dirty="0" err="1">
                <a:solidFill>
                  <a:schemeClr val="tx1">
                    <a:lumMod val="50000"/>
                    <a:lumOff val="50000"/>
                  </a:schemeClr>
                </a:solidFill>
              </a:rPr>
              <a:t>essentieel</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Wanneer</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in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tegenover</a:t>
            </a:r>
            <a:r>
              <a:rPr lang="en-US" sz="1000" dirty="0">
                <a:solidFill>
                  <a:schemeClr val="tx1">
                    <a:lumMod val="50000"/>
                    <a:lumOff val="50000"/>
                  </a:schemeClr>
                </a:solidFill>
              </a:rPr>
              <a:t> </a:t>
            </a:r>
            <a:r>
              <a:rPr lang="en-US" sz="1000" dirty="0" err="1">
                <a:solidFill>
                  <a:schemeClr val="tx1">
                    <a:lumMod val="50000"/>
                    <a:lumOff val="50000"/>
                  </a:schemeClr>
                </a:solidFill>
              </a:rPr>
              <a:t>elkaar</a:t>
            </a:r>
            <a:r>
              <a:rPr lang="en-US" sz="1000" dirty="0">
                <a:solidFill>
                  <a:schemeClr val="tx1">
                    <a:lumMod val="50000"/>
                    <a:lumOff val="50000"/>
                  </a:schemeClr>
                </a:solidFill>
              </a:rPr>
              <a:t> </a:t>
            </a:r>
            <a:r>
              <a:rPr lang="en-US" sz="1000" dirty="0" err="1">
                <a:solidFill>
                  <a:schemeClr val="tx1">
                    <a:lumMod val="50000"/>
                    <a:lumOff val="50000"/>
                  </a:schemeClr>
                </a:solidFill>
              </a:rPr>
              <a:t>komen</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staan</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discriminatie</a:t>
            </a:r>
            <a:r>
              <a:rPr lang="en-US" sz="1000" dirty="0">
                <a:solidFill>
                  <a:schemeClr val="tx1">
                    <a:lumMod val="50000"/>
                    <a:lumOff val="50000"/>
                  </a:schemeClr>
                </a:solidFill>
              </a:rPr>
              <a:t>, </a:t>
            </a:r>
            <a:r>
              <a:rPr lang="en-US" sz="1000" dirty="0" err="1">
                <a:solidFill>
                  <a:schemeClr val="tx1">
                    <a:lumMod val="50000"/>
                    <a:lumOff val="50000"/>
                  </a:schemeClr>
                </a:solidFill>
              </a:rPr>
              <a:t>onrust</a:t>
            </a:r>
            <a:r>
              <a:rPr lang="en-US" sz="1000" dirty="0">
                <a:solidFill>
                  <a:schemeClr val="tx1">
                    <a:lumMod val="50000"/>
                    <a:lumOff val="50000"/>
                  </a:schemeClr>
                </a:solidFill>
              </a:rPr>
              <a:t> en </a:t>
            </a:r>
            <a:r>
              <a:rPr lang="en-US" sz="1000" dirty="0" err="1">
                <a:solidFill>
                  <a:schemeClr val="tx1">
                    <a:lumMod val="50000"/>
                    <a:lumOff val="50000"/>
                  </a:schemeClr>
                </a:solidFill>
              </a:rPr>
              <a:t>sociale</a:t>
            </a:r>
            <a:r>
              <a:rPr lang="en-US" sz="1000" dirty="0">
                <a:solidFill>
                  <a:schemeClr val="tx1">
                    <a:lumMod val="50000"/>
                    <a:lumOff val="50000"/>
                  </a:schemeClr>
                </a:solidFill>
              </a:rPr>
              <a:t> </a:t>
            </a:r>
            <a:r>
              <a:rPr lang="en-US" sz="1000" dirty="0" err="1">
                <a:solidFill>
                  <a:schemeClr val="tx1">
                    <a:lumMod val="50000"/>
                    <a:lumOff val="50000"/>
                  </a:schemeClr>
                </a:solidFill>
              </a:rPr>
              <a:t>spanningen</a:t>
            </a:r>
            <a:r>
              <a:rPr lang="en-US" sz="1000" dirty="0">
                <a:solidFill>
                  <a:schemeClr val="tx1">
                    <a:lumMod val="50000"/>
                    <a:lumOff val="50000"/>
                  </a:schemeClr>
                </a:solidFill>
              </a:rPr>
              <a:t> in de </a:t>
            </a:r>
            <a:r>
              <a:rPr lang="en-US" sz="1000" dirty="0" err="1">
                <a:solidFill>
                  <a:schemeClr val="tx1">
                    <a:lumMod val="50000"/>
                    <a:lumOff val="50000"/>
                  </a:schemeClr>
                </a:solidFill>
              </a:rPr>
              <a:t>wijk</a:t>
            </a:r>
            <a:r>
              <a:rPr lang="en-US" sz="1000" dirty="0">
                <a:solidFill>
                  <a:schemeClr val="tx1">
                    <a:lumMod val="50000"/>
                    <a:lumOff val="50000"/>
                  </a:schemeClr>
                </a:solidFill>
              </a:rPr>
              <a:t> en/of op school, </a:t>
            </a:r>
            <a:r>
              <a:rPr lang="en-US" sz="1000" dirty="0" err="1">
                <a:solidFill>
                  <a:schemeClr val="tx1">
                    <a:lumMod val="50000"/>
                    <a:lumOff val="50000"/>
                  </a:schemeClr>
                </a:solidFill>
              </a:rPr>
              <a:t>hetgeen</a:t>
            </a:r>
            <a:r>
              <a:rPr lang="en-US" sz="1000" dirty="0">
                <a:solidFill>
                  <a:schemeClr val="tx1">
                    <a:lumMod val="50000"/>
                    <a:lumOff val="50000"/>
                  </a:schemeClr>
                </a:solidFill>
              </a:rPr>
              <a:t> </a:t>
            </a:r>
            <a:r>
              <a:rPr lang="en-US" sz="1000" dirty="0" err="1">
                <a:solidFill>
                  <a:schemeClr val="tx1">
                    <a:lumMod val="50000"/>
                    <a:lumOff val="50000"/>
                  </a:schemeClr>
                </a:solidFill>
              </a:rPr>
              <a:t>weer</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vervreemding</a:t>
            </a:r>
            <a:r>
              <a:rPr lang="en-US" sz="1000" dirty="0">
                <a:solidFill>
                  <a:schemeClr val="tx1">
                    <a:lumMod val="50000"/>
                    <a:lumOff val="50000"/>
                  </a:schemeClr>
                </a:solidFill>
              </a:rPr>
              <a:t> en </a:t>
            </a:r>
            <a:r>
              <a:rPr lang="en-US" sz="1000" dirty="0" err="1">
                <a:solidFill>
                  <a:schemeClr val="tx1">
                    <a:lumMod val="50000"/>
                    <a:lumOff val="50000"/>
                  </a:schemeClr>
                </a:solidFill>
              </a:rPr>
              <a:t>uitsluiting</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Polarisatie</a:t>
            </a:r>
            <a:r>
              <a:rPr lang="en-US" sz="1000" dirty="0">
                <a:solidFill>
                  <a:schemeClr val="tx1">
                    <a:lumMod val="50000"/>
                    <a:lumOff val="50000"/>
                  </a:schemeClr>
                </a:solidFill>
              </a:rPr>
              <a:t> </a:t>
            </a:r>
            <a:r>
              <a:rPr lang="en-US" sz="1000" dirty="0" err="1">
                <a:solidFill>
                  <a:schemeClr val="tx1">
                    <a:lumMod val="50000"/>
                    <a:lumOff val="50000"/>
                  </a:schemeClr>
                </a:solidFill>
              </a:rPr>
              <a:t>bevordert</a:t>
            </a:r>
            <a:r>
              <a:rPr lang="en-US" sz="1000" dirty="0">
                <a:solidFill>
                  <a:schemeClr val="tx1">
                    <a:lumMod val="50000"/>
                    <a:lumOff val="50000"/>
                  </a:schemeClr>
                </a:solidFill>
              </a:rPr>
              <a:t> </a:t>
            </a:r>
            <a:r>
              <a:rPr lang="en-US" sz="1000" dirty="0" err="1">
                <a:solidFill>
                  <a:schemeClr val="tx1">
                    <a:lumMod val="50000"/>
                    <a:lumOff val="50000"/>
                  </a:schemeClr>
                </a:solidFill>
              </a:rPr>
              <a:t>wantrouwen</a:t>
            </a:r>
            <a:r>
              <a:rPr lang="en-US" sz="1000" dirty="0">
                <a:solidFill>
                  <a:schemeClr val="tx1">
                    <a:lumMod val="50000"/>
                    <a:lumOff val="50000"/>
                  </a:schemeClr>
                </a:solidFill>
              </a:rPr>
              <a:t>, </a:t>
            </a:r>
            <a:r>
              <a:rPr lang="en-US" sz="1000" dirty="0" err="1">
                <a:solidFill>
                  <a:schemeClr val="tx1">
                    <a:lumMod val="50000"/>
                    <a:lumOff val="50000"/>
                  </a:schemeClr>
                </a:solidFill>
              </a:rPr>
              <a:t>terwijl</a:t>
            </a:r>
            <a:r>
              <a:rPr lang="en-US" sz="1000" dirty="0">
                <a:solidFill>
                  <a:schemeClr val="tx1">
                    <a:lumMod val="50000"/>
                    <a:lumOff val="50000"/>
                  </a:schemeClr>
                </a:solidFill>
              </a:rPr>
              <a:t> </a:t>
            </a:r>
            <a:r>
              <a:rPr lang="en-US" sz="1000" dirty="0" err="1">
                <a:solidFill>
                  <a:schemeClr val="tx1">
                    <a:lumMod val="50000"/>
                    <a:lumOff val="50000"/>
                  </a:schemeClr>
                </a:solidFill>
              </a:rPr>
              <a:t>vertrouwen</a:t>
            </a:r>
            <a:r>
              <a:rPr lang="en-US" sz="1000" dirty="0">
                <a:solidFill>
                  <a:schemeClr val="tx1">
                    <a:lumMod val="50000"/>
                    <a:lumOff val="50000"/>
                  </a:schemeClr>
                </a:solidFill>
              </a:rPr>
              <a:t> </a:t>
            </a:r>
            <a:r>
              <a:rPr lang="en-US" sz="1000" dirty="0" err="1">
                <a:solidFill>
                  <a:schemeClr val="tx1">
                    <a:lumMod val="50000"/>
                    <a:lumOff val="50000"/>
                  </a:schemeClr>
                </a:solidFill>
              </a:rPr>
              <a:t>juist</a:t>
            </a:r>
            <a:r>
              <a:rPr lang="en-US" sz="1000" dirty="0">
                <a:solidFill>
                  <a:schemeClr val="tx1">
                    <a:lumMod val="50000"/>
                    <a:lumOff val="50000"/>
                  </a:schemeClr>
                </a:solidFill>
              </a:rPr>
              <a:t> van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belang</a:t>
            </a:r>
            <a:r>
              <a:rPr lang="en-US" sz="1000" dirty="0">
                <a:solidFill>
                  <a:schemeClr val="tx1">
                    <a:lumMod val="50000"/>
                    <a:lumOff val="50000"/>
                  </a:schemeClr>
                </a:solidFill>
              </a:rPr>
              <a:t> is </a:t>
            </a:r>
            <a:r>
              <a:rPr lang="en-US" sz="1000" dirty="0" err="1">
                <a:solidFill>
                  <a:schemeClr val="tx1">
                    <a:lumMod val="50000"/>
                    <a:lumOff val="50000"/>
                  </a:schemeClr>
                </a:solidFill>
              </a:rPr>
              <a:t>voor</a:t>
            </a:r>
            <a:r>
              <a:rPr lang="en-US" sz="1000" dirty="0">
                <a:solidFill>
                  <a:schemeClr val="tx1">
                    <a:lumMod val="50000"/>
                    <a:lumOff val="50000"/>
                  </a:schemeClr>
                </a:solidFill>
              </a:rPr>
              <a:t> het </a:t>
            </a:r>
            <a:r>
              <a:rPr lang="en-US" sz="1000" dirty="0" err="1">
                <a:solidFill>
                  <a:schemeClr val="tx1">
                    <a:lumMod val="50000"/>
                    <a:lumOff val="50000"/>
                  </a:schemeClr>
                </a:solidFill>
              </a:rPr>
              <a:t>gevoel</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voor</a:t>
            </a:r>
            <a:r>
              <a:rPr lang="en-US" sz="1000" dirty="0">
                <a:solidFill>
                  <a:schemeClr val="tx1">
                    <a:lumMod val="50000"/>
                    <a:lumOff val="50000"/>
                  </a:schemeClr>
                </a:solidFill>
              </a:rPr>
              <a:t> het </a:t>
            </a:r>
            <a:r>
              <a:rPr lang="en-US" sz="1000" dirty="0" err="1">
                <a:solidFill>
                  <a:schemeClr val="tx1">
                    <a:lumMod val="50000"/>
                    <a:lumOff val="50000"/>
                  </a:schemeClr>
                </a:solidFill>
              </a:rPr>
              <a:t>werken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gemeenschappelijke</a:t>
            </a:r>
            <a:r>
              <a:rPr lang="en-US" sz="1000" dirty="0">
                <a:solidFill>
                  <a:schemeClr val="tx1">
                    <a:lumMod val="50000"/>
                    <a:lumOff val="50000"/>
                  </a:schemeClr>
                </a:solidFill>
              </a:rPr>
              <a:t> </a:t>
            </a:r>
            <a:r>
              <a:rPr lang="en-US" sz="1000" dirty="0" err="1">
                <a:solidFill>
                  <a:schemeClr val="tx1">
                    <a:lumMod val="50000"/>
                    <a:lumOff val="50000"/>
                  </a:schemeClr>
                </a:solidFill>
              </a:rPr>
              <a:t>toekomst</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14" name="Down Arrow 33"/>
          <p:cNvSpPr>
            <a:spLocks noChangeAspect="1"/>
          </p:cNvSpPr>
          <p:nvPr/>
        </p:nvSpPr>
        <p:spPr>
          <a:xfrm>
            <a:off x="143507" y="670719"/>
            <a:ext cx="878362" cy="1105488"/>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TextBox 39"/>
          <p:cNvSpPr txBox="1"/>
          <p:nvPr/>
        </p:nvSpPr>
        <p:spPr>
          <a:xfrm>
            <a:off x="42599" y="697746"/>
            <a:ext cx="1054842" cy="812530"/>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Polarisatie</a:t>
            </a:r>
            <a:r>
              <a:rPr lang="en-US" sz="900" b="1" dirty="0">
                <a:solidFill>
                  <a:schemeClr val="bg1"/>
                </a:solidFill>
              </a:rPr>
              <a:t>, </a:t>
            </a:r>
            <a:r>
              <a:rPr lang="en-US" sz="900" b="1" dirty="0" err="1">
                <a:solidFill>
                  <a:schemeClr val="bg1"/>
                </a:solidFill>
              </a:rPr>
              <a:t>radicalisering</a:t>
            </a:r>
            <a:r>
              <a:rPr lang="en-US" sz="900" b="1" dirty="0">
                <a:solidFill>
                  <a:schemeClr val="bg1"/>
                </a:solidFill>
              </a:rPr>
              <a:t> en </a:t>
            </a:r>
            <a:r>
              <a:rPr lang="en-US" sz="900" b="1" dirty="0" err="1">
                <a:solidFill>
                  <a:schemeClr val="bg1"/>
                </a:solidFill>
              </a:rPr>
              <a:t>maatschap-pelijke</a:t>
            </a:r>
            <a:r>
              <a:rPr lang="en-US" sz="900" b="1" dirty="0">
                <a:solidFill>
                  <a:schemeClr val="bg1"/>
                </a:solidFill>
              </a:rPr>
              <a:t> </a:t>
            </a:r>
            <a:r>
              <a:rPr lang="en-US" sz="900" b="1" dirty="0" err="1">
                <a:solidFill>
                  <a:schemeClr val="bg1"/>
                </a:solidFill>
              </a:rPr>
              <a:t>onrust</a:t>
            </a:r>
            <a:endParaRPr lang="en-US" sz="900" b="1" dirty="0">
              <a:solidFill>
                <a:schemeClr val="bg1"/>
              </a:solidFill>
            </a:endParaRPr>
          </a:p>
          <a:p>
            <a:pPr algn="ctr" defTabSz="914400">
              <a:spcBef>
                <a:spcPct val="20000"/>
              </a:spcBef>
              <a:defRPr/>
            </a:pPr>
            <a:r>
              <a:rPr lang="en-US" sz="900" b="1" dirty="0">
                <a:solidFill>
                  <a:schemeClr val="bg1"/>
                </a:solidFill>
              </a:rPr>
              <a:t>§ 3.5.3</a:t>
            </a:r>
          </a:p>
        </p:txBody>
      </p:sp>
      <p:sp>
        <p:nvSpPr>
          <p:cNvPr id="16" name="Footer Text"/>
          <p:cNvSpPr txBox="1"/>
          <p:nvPr/>
        </p:nvSpPr>
        <p:spPr>
          <a:xfrm>
            <a:off x="1122777" y="670719"/>
            <a:ext cx="8005778" cy="1538883"/>
          </a:xfrm>
          <a:prstGeom prst="rect">
            <a:avLst/>
          </a:prstGeom>
          <a:noFill/>
        </p:spPr>
        <p:txBody>
          <a:bodyPr wrap="square" lIns="0" tIns="0" rIns="0" bIns="0" rtlCol="0">
            <a:spAutoFit/>
          </a:bodyPr>
          <a:lstStyle/>
          <a:p>
            <a:r>
              <a:rPr lang="en-US" sz="1000" dirty="0" err="1">
                <a:solidFill>
                  <a:schemeClr val="tx1">
                    <a:lumMod val="50000"/>
                    <a:lumOff val="50000"/>
                  </a:schemeClr>
                </a:solidFill>
              </a:rPr>
              <a:t>Polarisatie</a:t>
            </a:r>
            <a:r>
              <a:rPr lang="en-US" sz="1000" dirty="0">
                <a:solidFill>
                  <a:schemeClr val="tx1">
                    <a:lumMod val="50000"/>
                    <a:lumOff val="50000"/>
                  </a:schemeClr>
                </a:solidFill>
              </a:rPr>
              <a:t> is het </a:t>
            </a:r>
            <a:r>
              <a:rPr lang="en-US" sz="1000" dirty="0" err="1">
                <a:solidFill>
                  <a:schemeClr val="tx1">
                    <a:lumMod val="50000"/>
                    <a:lumOff val="50000"/>
                  </a:schemeClr>
                </a:solidFill>
              </a:rPr>
              <a:t>verscherpen</a:t>
            </a:r>
            <a:r>
              <a:rPr lang="en-US" sz="1000" dirty="0">
                <a:solidFill>
                  <a:schemeClr val="tx1">
                    <a:lumMod val="50000"/>
                    <a:lumOff val="50000"/>
                  </a:schemeClr>
                </a:solidFill>
              </a:rPr>
              <a:t> van </a:t>
            </a:r>
            <a:r>
              <a:rPr lang="en-US" sz="1000" dirty="0" err="1">
                <a:solidFill>
                  <a:schemeClr val="tx1">
                    <a:lumMod val="50000"/>
                    <a:lumOff val="50000"/>
                  </a:schemeClr>
                </a:solidFill>
              </a:rPr>
              <a:t>tegenstellingen</a:t>
            </a:r>
            <a:r>
              <a:rPr lang="en-US" sz="1000" dirty="0">
                <a:solidFill>
                  <a:schemeClr val="tx1">
                    <a:lumMod val="50000"/>
                    <a:lumOff val="50000"/>
                  </a:schemeClr>
                </a:solidFill>
              </a:rPr>
              <a:t> in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die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resulteren</a:t>
            </a:r>
            <a:r>
              <a:rPr lang="en-US" sz="1000" dirty="0">
                <a:solidFill>
                  <a:schemeClr val="tx1">
                    <a:lumMod val="50000"/>
                    <a:lumOff val="50000"/>
                  </a:schemeClr>
                </a:solidFill>
              </a:rPr>
              <a:t> in </a:t>
            </a:r>
            <a:r>
              <a:rPr lang="en-US" sz="1000" dirty="0" err="1">
                <a:solidFill>
                  <a:schemeClr val="tx1">
                    <a:lumMod val="50000"/>
                    <a:lumOff val="50000"/>
                  </a:schemeClr>
                </a:solidFill>
              </a:rPr>
              <a:t>spanningen</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en die </a:t>
            </a:r>
            <a:r>
              <a:rPr lang="en-US" sz="1000" dirty="0" err="1">
                <a:solidFill>
                  <a:schemeClr val="tx1">
                    <a:lumMod val="50000"/>
                    <a:lumOff val="50000"/>
                  </a:schemeClr>
                </a:solidFill>
              </a:rPr>
              <a:t>gepaard</a:t>
            </a:r>
            <a:r>
              <a:rPr lang="en-US" sz="1000" dirty="0">
                <a:solidFill>
                  <a:schemeClr val="tx1">
                    <a:lumMod val="50000"/>
                    <a:lumOff val="50000"/>
                  </a:schemeClr>
                </a:solidFill>
              </a:rPr>
              <a:t> </a:t>
            </a:r>
            <a:r>
              <a:rPr lang="en-US" sz="1000" dirty="0" err="1">
                <a:solidFill>
                  <a:schemeClr val="tx1">
                    <a:lumMod val="50000"/>
                    <a:lumOff val="50000"/>
                  </a:schemeClr>
                </a:solidFill>
              </a:rPr>
              <a:t>gaat</a:t>
            </a:r>
            <a:r>
              <a:rPr lang="en-US" sz="1000" dirty="0">
                <a:solidFill>
                  <a:schemeClr val="tx1">
                    <a:lumMod val="50000"/>
                    <a:lumOff val="50000"/>
                  </a:schemeClr>
                </a:solidFill>
              </a:rPr>
              <a:t> met </a:t>
            </a:r>
            <a:r>
              <a:rPr lang="en-US" sz="1000" dirty="0" err="1">
                <a:solidFill>
                  <a:schemeClr val="tx1">
                    <a:lumMod val="50000"/>
                    <a:lumOff val="50000"/>
                  </a:schemeClr>
                </a:solidFill>
              </a:rPr>
              <a:t>risico’s</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pesterijen</a:t>
            </a:r>
            <a:r>
              <a:rPr lang="en-US" sz="1000" dirty="0">
                <a:solidFill>
                  <a:schemeClr val="tx1">
                    <a:lumMod val="50000"/>
                    <a:lumOff val="50000"/>
                  </a:schemeClr>
                </a:solidFill>
              </a:rPr>
              <a:t>, </a:t>
            </a:r>
            <a:r>
              <a:rPr lang="en-US" sz="1000" dirty="0" err="1">
                <a:solidFill>
                  <a:schemeClr val="tx1">
                    <a:lumMod val="50000"/>
                    <a:lumOff val="50000"/>
                  </a:schemeClr>
                </a:solidFill>
              </a:rPr>
              <a:t>discriminatie,vandalisme</a:t>
            </a:r>
            <a:r>
              <a:rPr lang="en-US" sz="1000" dirty="0">
                <a:solidFill>
                  <a:schemeClr val="tx1">
                    <a:lumMod val="50000"/>
                    <a:lumOff val="50000"/>
                  </a:schemeClr>
                </a:solidFill>
              </a:rPr>
              <a:t>, </a:t>
            </a:r>
            <a:r>
              <a:rPr lang="en-US" sz="1000" dirty="0" err="1">
                <a:solidFill>
                  <a:schemeClr val="tx1">
                    <a:lumMod val="50000"/>
                    <a:lumOff val="50000"/>
                  </a:schemeClr>
                </a:solidFill>
              </a:rPr>
              <a:t>intimidatie</a:t>
            </a:r>
            <a:r>
              <a:rPr lang="en-US" sz="1000" dirty="0">
                <a:solidFill>
                  <a:schemeClr val="tx1">
                    <a:lumMod val="50000"/>
                    <a:lumOff val="50000"/>
                  </a:schemeClr>
                </a:solidFill>
              </a:rPr>
              <a:t>, </a:t>
            </a:r>
            <a:r>
              <a:rPr lang="en-US" sz="1000" dirty="0" err="1">
                <a:solidFill>
                  <a:schemeClr val="tx1">
                    <a:lumMod val="50000"/>
                    <a:lumOff val="50000"/>
                  </a:schemeClr>
                </a:solidFill>
              </a:rPr>
              <a:t>racisme</a:t>
            </a:r>
            <a:r>
              <a:rPr lang="en-US" sz="1000" dirty="0">
                <a:solidFill>
                  <a:schemeClr val="tx1">
                    <a:lumMod val="50000"/>
                    <a:lumOff val="50000"/>
                  </a:schemeClr>
                </a:solidFill>
              </a:rPr>
              <a:t> en </a:t>
            </a:r>
            <a:r>
              <a:rPr lang="en-US" sz="1000" dirty="0" err="1">
                <a:solidFill>
                  <a:schemeClr val="tx1">
                    <a:lumMod val="50000"/>
                    <a:lumOff val="50000"/>
                  </a:schemeClr>
                </a:solidFill>
              </a:rPr>
              <a:t>geweld</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is de </a:t>
            </a:r>
            <a:r>
              <a:rPr lang="en-US" sz="1000" dirty="0" err="1">
                <a:solidFill>
                  <a:schemeClr val="tx1">
                    <a:lumMod val="50000"/>
                    <a:lumOff val="50000"/>
                  </a:schemeClr>
                </a:solidFill>
              </a:rPr>
              <a:t>toenemende</a:t>
            </a:r>
            <a:r>
              <a:rPr lang="en-US" sz="1000" dirty="0">
                <a:solidFill>
                  <a:schemeClr val="tx1">
                    <a:lumMod val="50000"/>
                    <a:lumOff val="50000"/>
                  </a:schemeClr>
                </a:solidFill>
              </a:rPr>
              <a:t> mate </a:t>
            </a:r>
            <a:r>
              <a:rPr lang="en-US" sz="1000" dirty="0" err="1">
                <a:solidFill>
                  <a:schemeClr val="tx1">
                    <a:lumMod val="50000"/>
                    <a:lumOff val="50000"/>
                  </a:schemeClr>
                </a:solidFill>
              </a:rPr>
              <a:t>waarin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persoon</a:t>
            </a:r>
            <a:r>
              <a:rPr lang="en-US" sz="1000" dirty="0">
                <a:solidFill>
                  <a:schemeClr val="tx1">
                    <a:lumMod val="50000"/>
                    <a:lumOff val="50000"/>
                  </a:schemeClr>
                </a:solidFill>
              </a:rPr>
              <a:t> of </a:t>
            </a:r>
            <a:r>
              <a:rPr lang="en-US" sz="1000" dirty="0" err="1">
                <a:solidFill>
                  <a:schemeClr val="tx1">
                    <a:lumMod val="50000"/>
                    <a:lumOff val="50000"/>
                  </a:schemeClr>
                </a:solidFill>
              </a:rPr>
              <a:t>groep</a:t>
            </a:r>
            <a:r>
              <a:rPr lang="en-US" sz="1000" dirty="0">
                <a:solidFill>
                  <a:schemeClr val="tx1">
                    <a:lumMod val="50000"/>
                    <a:lumOff val="50000"/>
                  </a:schemeClr>
                </a:solidFill>
              </a:rPr>
              <a:t> </a:t>
            </a:r>
            <a:r>
              <a:rPr lang="en-US" sz="1000" dirty="0" err="1">
                <a:solidFill>
                  <a:schemeClr val="tx1">
                    <a:lumMod val="50000"/>
                    <a:lumOff val="50000"/>
                  </a:schemeClr>
                </a:solidFill>
              </a:rPr>
              <a:t>veranderingen</a:t>
            </a:r>
            <a:r>
              <a:rPr lang="en-US" sz="1000" dirty="0">
                <a:solidFill>
                  <a:schemeClr val="tx1">
                    <a:lumMod val="50000"/>
                    <a:lumOff val="50000"/>
                  </a:schemeClr>
                </a:solidFill>
              </a:rPr>
              <a:t> </a:t>
            </a:r>
            <a:r>
              <a:rPr lang="en-US" sz="1000" dirty="0" err="1">
                <a:solidFill>
                  <a:schemeClr val="tx1">
                    <a:lumMod val="50000"/>
                    <a:lumOff val="50000"/>
                  </a:schemeClr>
                </a:solidFill>
              </a:rPr>
              <a:t>nastreeft</a:t>
            </a:r>
            <a:r>
              <a:rPr lang="en-US" sz="1000" dirty="0">
                <a:solidFill>
                  <a:schemeClr val="tx1">
                    <a:lumMod val="50000"/>
                    <a:lumOff val="50000"/>
                  </a:schemeClr>
                </a:solidFill>
              </a:rPr>
              <a:t> die op </a:t>
            </a:r>
            <a:r>
              <a:rPr lang="en-US" sz="1000" dirty="0" err="1">
                <a:solidFill>
                  <a:schemeClr val="tx1">
                    <a:lumMod val="50000"/>
                    <a:lumOff val="50000"/>
                  </a:schemeClr>
                </a:solidFill>
              </a:rPr>
              <a:t>gespannen</a:t>
            </a:r>
            <a:r>
              <a:rPr lang="en-US" sz="1000" dirty="0">
                <a:solidFill>
                  <a:schemeClr val="tx1">
                    <a:lumMod val="50000"/>
                    <a:lumOff val="50000"/>
                  </a:schemeClr>
                </a:solidFill>
              </a:rPr>
              <a:t> </a:t>
            </a:r>
            <a:r>
              <a:rPr lang="en-US" sz="1000" dirty="0" err="1">
                <a:solidFill>
                  <a:schemeClr val="tx1">
                    <a:lumMod val="50000"/>
                    <a:lumOff val="50000"/>
                  </a:schemeClr>
                </a:solidFill>
              </a:rPr>
              <a:t>voet</a:t>
            </a:r>
            <a:r>
              <a:rPr lang="en-US" sz="1000" dirty="0">
                <a:solidFill>
                  <a:schemeClr val="tx1">
                    <a:lumMod val="50000"/>
                    <a:lumOff val="50000"/>
                  </a:schemeClr>
                </a:solidFill>
              </a:rPr>
              <a:t> </a:t>
            </a:r>
            <a:r>
              <a:rPr lang="en-US" sz="1000" dirty="0" err="1">
                <a:solidFill>
                  <a:schemeClr val="tx1">
                    <a:lumMod val="50000"/>
                    <a:lumOff val="50000"/>
                  </a:schemeClr>
                </a:solidFill>
              </a:rPr>
              <a:t>staan</a:t>
            </a:r>
            <a:r>
              <a:rPr lang="en-US" sz="1000" dirty="0">
                <a:solidFill>
                  <a:schemeClr val="tx1">
                    <a:lumMod val="50000"/>
                    <a:lumOff val="50000"/>
                  </a:schemeClr>
                </a:solidFill>
              </a:rPr>
              <a:t> met de </a:t>
            </a:r>
            <a:r>
              <a:rPr lang="en-US" sz="1000" dirty="0" err="1">
                <a:solidFill>
                  <a:schemeClr val="tx1">
                    <a:lumMod val="50000"/>
                    <a:lumOff val="50000"/>
                  </a:schemeClr>
                </a:solidFill>
              </a:rPr>
              <a:t>democratische</a:t>
            </a:r>
            <a:r>
              <a:rPr lang="en-US" sz="1000" dirty="0">
                <a:solidFill>
                  <a:schemeClr val="tx1">
                    <a:lumMod val="50000"/>
                    <a:lumOff val="50000"/>
                  </a:schemeClr>
                </a:solidFill>
              </a:rPr>
              <a:t> </a:t>
            </a:r>
            <a:r>
              <a:rPr lang="en-US" sz="1000" dirty="0" err="1">
                <a:solidFill>
                  <a:schemeClr val="tx1">
                    <a:lumMod val="50000"/>
                    <a:lumOff val="50000"/>
                  </a:schemeClr>
                </a:solidFill>
              </a:rPr>
              <a:t>rechtsorde</a:t>
            </a:r>
            <a:r>
              <a:rPr lang="en-US" sz="1000" dirty="0">
                <a:solidFill>
                  <a:schemeClr val="tx1">
                    <a:lumMod val="50000"/>
                    <a:lumOff val="50000"/>
                  </a:schemeClr>
                </a:solidFill>
              </a:rPr>
              <a:t> en/of </a:t>
            </a:r>
            <a:r>
              <a:rPr lang="en-US" sz="1000" dirty="0" err="1">
                <a:solidFill>
                  <a:schemeClr val="tx1">
                    <a:lumMod val="50000"/>
                    <a:lumOff val="50000"/>
                  </a:schemeClr>
                </a:solidFill>
              </a:rPr>
              <a:t>waarbij</a:t>
            </a:r>
            <a:r>
              <a:rPr lang="en-US" sz="1000" dirty="0">
                <a:solidFill>
                  <a:schemeClr val="tx1">
                    <a:lumMod val="50000"/>
                    <a:lumOff val="50000"/>
                  </a:schemeClr>
                </a:solidFill>
              </a:rPr>
              <a:t> </a:t>
            </a:r>
            <a:r>
              <a:rPr lang="en-US" sz="1000" dirty="0" err="1">
                <a:solidFill>
                  <a:schemeClr val="tx1">
                    <a:lumMod val="50000"/>
                    <a:lumOff val="50000"/>
                  </a:schemeClr>
                </a:solidFill>
              </a:rPr>
              <a:t>ondemocratische</a:t>
            </a:r>
            <a:r>
              <a:rPr lang="en-US" sz="1000" dirty="0">
                <a:solidFill>
                  <a:schemeClr val="tx1">
                    <a:lumMod val="50000"/>
                    <a:lumOff val="50000"/>
                  </a:schemeClr>
                </a:solidFill>
              </a:rPr>
              <a:t> </a:t>
            </a:r>
            <a:r>
              <a:rPr lang="en-US" sz="1000" dirty="0" err="1">
                <a:solidFill>
                  <a:schemeClr val="tx1">
                    <a:lumMod val="50000"/>
                    <a:lumOff val="50000"/>
                  </a:schemeClr>
                </a:solidFill>
              </a:rPr>
              <a:t>middelen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ingezet</a:t>
            </a:r>
            <a:r>
              <a:rPr lang="en-US" sz="1000" dirty="0">
                <a:solidFill>
                  <a:schemeClr val="tx1">
                    <a:lumMod val="50000"/>
                    <a:lumOff val="50000"/>
                  </a:schemeClr>
                </a:solidFill>
              </a:rPr>
              <a:t>. Het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gaan</a:t>
            </a:r>
            <a:r>
              <a:rPr lang="en-US" sz="1000" dirty="0">
                <a:solidFill>
                  <a:schemeClr val="tx1">
                    <a:lumMod val="50000"/>
                    <a:lumOff val="50000"/>
                  </a:schemeClr>
                </a:solidFill>
              </a:rPr>
              <a:t> om </a:t>
            </a:r>
            <a:r>
              <a:rPr lang="en-US" sz="1000" dirty="0" err="1">
                <a:solidFill>
                  <a:schemeClr val="tx1">
                    <a:lumMod val="50000"/>
                    <a:lumOff val="50000"/>
                  </a:schemeClr>
                </a:solidFill>
              </a:rPr>
              <a:t>politieke</a:t>
            </a:r>
            <a:r>
              <a:rPr lang="en-US" sz="1000" dirty="0">
                <a:solidFill>
                  <a:schemeClr val="tx1">
                    <a:lumMod val="50000"/>
                    <a:lumOff val="50000"/>
                  </a:schemeClr>
                </a:solidFill>
              </a:rPr>
              <a:t>, </a:t>
            </a:r>
            <a:r>
              <a:rPr lang="en-US" sz="1000" dirty="0" err="1">
                <a:solidFill>
                  <a:schemeClr val="tx1">
                    <a:lumMod val="50000"/>
                    <a:lumOff val="50000"/>
                  </a:schemeClr>
                </a:solidFill>
              </a:rPr>
              <a:t>religieuze</a:t>
            </a:r>
            <a:r>
              <a:rPr lang="en-US" sz="1000" dirty="0">
                <a:solidFill>
                  <a:schemeClr val="tx1">
                    <a:lumMod val="50000"/>
                    <a:lumOff val="50000"/>
                  </a:schemeClr>
                </a:solidFill>
              </a:rPr>
              <a:t>, </a:t>
            </a:r>
            <a:r>
              <a:rPr lang="en-US" sz="1000" dirty="0" err="1">
                <a:solidFill>
                  <a:schemeClr val="tx1">
                    <a:lumMod val="50000"/>
                    <a:lumOff val="50000"/>
                  </a:schemeClr>
                </a:solidFill>
              </a:rPr>
              <a:t>etnische</a:t>
            </a:r>
            <a:r>
              <a:rPr lang="en-US" sz="1000" dirty="0">
                <a:solidFill>
                  <a:schemeClr val="tx1">
                    <a:lumMod val="50000"/>
                    <a:lumOff val="50000"/>
                  </a:schemeClr>
                </a:solidFill>
              </a:rPr>
              <a:t> en/of </a:t>
            </a:r>
            <a:r>
              <a:rPr lang="en-US" sz="1000" dirty="0" err="1">
                <a:solidFill>
                  <a:schemeClr val="tx1">
                    <a:lumMod val="50000"/>
                    <a:lumOff val="50000"/>
                  </a:schemeClr>
                </a:solidFill>
              </a:rPr>
              <a:t>ideologische</a:t>
            </a:r>
            <a:r>
              <a:rPr lang="en-US" sz="1000" dirty="0">
                <a:solidFill>
                  <a:schemeClr val="tx1">
                    <a:lumMod val="50000"/>
                    <a:lumOff val="50000"/>
                  </a:schemeClr>
                </a:solidFill>
              </a:rPr>
              <a:t> </a:t>
            </a:r>
            <a:r>
              <a:rPr lang="en-US" sz="1000" dirty="0" err="1">
                <a:solidFill>
                  <a:schemeClr val="tx1">
                    <a:lumMod val="50000"/>
                    <a:lumOff val="50000"/>
                  </a:schemeClr>
                </a:solidFill>
              </a:rPr>
              <a:t>motieven</a:t>
            </a:r>
            <a:r>
              <a:rPr lang="en-US" sz="1000" dirty="0">
                <a:solidFill>
                  <a:schemeClr val="tx1">
                    <a:lumMod val="50000"/>
                    <a:lumOff val="50000"/>
                  </a:schemeClr>
                </a:solidFill>
              </a:rPr>
              <a:t>. </a:t>
            </a:r>
            <a:r>
              <a:rPr lang="en-US" sz="1000" dirty="0" err="1">
                <a:solidFill>
                  <a:schemeClr val="tx1">
                    <a:lumMod val="50000"/>
                    <a:lumOff val="50000"/>
                  </a:schemeClr>
                </a:solidFill>
              </a:rPr>
              <a:t>Controversiële</a:t>
            </a:r>
            <a:r>
              <a:rPr lang="en-US" sz="1000" dirty="0">
                <a:solidFill>
                  <a:schemeClr val="tx1">
                    <a:lumMod val="50000"/>
                    <a:lumOff val="50000"/>
                  </a:schemeClr>
                </a:solidFill>
              </a:rPr>
              <a:t> </a:t>
            </a:r>
            <a:r>
              <a:rPr lang="en-US" sz="1000" dirty="0" err="1">
                <a:solidFill>
                  <a:schemeClr val="tx1">
                    <a:lumMod val="50000"/>
                    <a:lumOff val="50000"/>
                  </a:schemeClr>
                </a:solidFill>
              </a:rPr>
              <a:t>onderwerpen</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de </a:t>
            </a:r>
            <a:r>
              <a:rPr lang="en-US" sz="1000" dirty="0" err="1">
                <a:solidFill>
                  <a:schemeClr val="tx1">
                    <a:lumMod val="50000"/>
                    <a:lumOff val="50000"/>
                  </a:schemeClr>
                </a:solidFill>
              </a:rPr>
              <a:t>Zwarte</a:t>
            </a:r>
            <a:r>
              <a:rPr lang="en-US" sz="1000" dirty="0">
                <a:solidFill>
                  <a:schemeClr val="tx1">
                    <a:lumMod val="50000"/>
                    <a:lumOff val="50000"/>
                  </a:schemeClr>
                </a:solidFill>
              </a:rPr>
              <a:t> Piet </a:t>
            </a:r>
            <a:r>
              <a:rPr lang="en-US" sz="1000" dirty="0" err="1">
                <a:solidFill>
                  <a:schemeClr val="tx1">
                    <a:lumMod val="50000"/>
                    <a:lumOff val="50000"/>
                  </a:schemeClr>
                </a:solidFill>
              </a:rPr>
              <a:t>discussie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kleine</a:t>
            </a:r>
            <a:r>
              <a:rPr lang="en-US" sz="1000" dirty="0">
                <a:solidFill>
                  <a:schemeClr val="tx1">
                    <a:lumMod val="50000"/>
                    <a:lumOff val="50000"/>
                  </a:schemeClr>
                </a:solidFill>
              </a:rPr>
              <a:t> </a:t>
            </a:r>
            <a:r>
              <a:rPr lang="en-US" sz="1000" dirty="0" err="1">
                <a:solidFill>
                  <a:schemeClr val="tx1">
                    <a:lumMod val="50000"/>
                    <a:lumOff val="50000"/>
                  </a:schemeClr>
                </a:solidFill>
              </a:rPr>
              <a:t>gemeenschap</a:t>
            </a:r>
            <a:r>
              <a:rPr lang="en-US" sz="1000" dirty="0">
                <a:solidFill>
                  <a:schemeClr val="tx1">
                    <a:lumMod val="50000"/>
                    <a:lumOff val="50000"/>
                  </a:schemeClr>
                </a:solidFill>
              </a:rPr>
              <a:t> </a:t>
            </a:r>
            <a:r>
              <a:rPr lang="en-US" sz="1000" dirty="0" err="1">
                <a:solidFill>
                  <a:schemeClr val="tx1">
                    <a:lumMod val="50000"/>
                    <a:lumOff val="50000"/>
                  </a:schemeClr>
                </a:solidFill>
              </a:rPr>
              <a:t>leiden</a:t>
            </a:r>
            <a:r>
              <a:rPr lang="en-US" sz="1000" dirty="0">
                <a:solidFill>
                  <a:schemeClr val="tx1">
                    <a:lumMod val="50000"/>
                    <a:lumOff val="50000"/>
                  </a:schemeClr>
                </a:solidFill>
              </a:rPr>
              <a:t> tot </a:t>
            </a:r>
            <a:r>
              <a:rPr lang="en-US" sz="1000" dirty="0" err="1">
                <a:solidFill>
                  <a:schemeClr val="tx1">
                    <a:lumMod val="50000"/>
                    <a:lumOff val="50000"/>
                  </a:schemeClr>
                </a:solidFill>
              </a:rPr>
              <a:t>spanningen</a:t>
            </a:r>
            <a:r>
              <a:rPr lang="en-US" sz="1000" dirty="0">
                <a:solidFill>
                  <a:schemeClr val="tx1">
                    <a:lumMod val="50000"/>
                    <a:lumOff val="50000"/>
                  </a:schemeClr>
                </a:solidFill>
              </a:rPr>
              <a:t>.  </a:t>
            </a:r>
          </a:p>
          <a:p>
            <a:endParaRPr lang="en-US" sz="1000" dirty="0">
              <a:solidFill>
                <a:schemeClr val="tx1">
                  <a:lumMod val="50000"/>
                  <a:lumOff val="50000"/>
                </a:schemeClr>
              </a:solidFill>
            </a:endParaRPr>
          </a:p>
          <a:p>
            <a:r>
              <a:rPr lang="en-US" sz="1000" dirty="0">
                <a:solidFill>
                  <a:schemeClr val="tx1">
                    <a:lumMod val="50000"/>
                    <a:lumOff val="50000"/>
                  </a:schemeClr>
                </a:solidFill>
              </a:rPr>
              <a:t>Door de </a:t>
            </a:r>
            <a:r>
              <a:rPr lang="en-US" sz="1000" dirty="0" err="1">
                <a:solidFill>
                  <a:schemeClr val="tx1">
                    <a:lumMod val="50000"/>
                    <a:lumOff val="50000"/>
                  </a:schemeClr>
                </a:solidFill>
              </a:rPr>
              <a:t>rol</a:t>
            </a:r>
            <a:r>
              <a:rPr lang="en-US" sz="1000" dirty="0">
                <a:solidFill>
                  <a:schemeClr val="tx1">
                    <a:lumMod val="50000"/>
                    <a:lumOff val="50000"/>
                  </a:schemeClr>
                </a:solidFill>
              </a:rPr>
              <a:t> van de </a:t>
            </a:r>
            <a:r>
              <a:rPr lang="en-US" sz="1000" dirty="0" err="1">
                <a:solidFill>
                  <a:schemeClr val="tx1">
                    <a:lumMod val="50000"/>
                    <a:lumOff val="50000"/>
                  </a:schemeClr>
                </a:solidFill>
              </a:rPr>
              <a:t>sociale</a:t>
            </a:r>
            <a:r>
              <a:rPr lang="en-US" sz="1000" dirty="0">
                <a:solidFill>
                  <a:schemeClr val="tx1">
                    <a:lumMod val="50000"/>
                    <a:lumOff val="50000"/>
                  </a:schemeClr>
                </a:solidFill>
              </a:rPr>
              <a:t> media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polarisatie</a:t>
            </a:r>
            <a:r>
              <a:rPr lang="en-US" sz="1000" dirty="0">
                <a:solidFill>
                  <a:schemeClr val="tx1">
                    <a:lumMod val="50000"/>
                    <a:lumOff val="50000"/>
                  </a:schemeClr>
                </a:solidFill>
              </a:rPr>
              <a:t> en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onrust</a:t>
            </a:r>
            <a:r>
              <a:rPr lang="en-US" sz="1000" dirty="0">
                <a:solidFill>
                  <a:schemeClr val="tx1">
                    <a:lumMod val="50000"/>
                    <a:lumOff val="50000"/>
                  </a:schemeClr>
                </a:solidFill>
              </a:rPr>
              <a:t> </a:t>
            </a:r>
            <a:r>
              <a:rPr lang="en-US" sz="1000" dirty="0" err="1">
                <a:solidFill>
                  <a:schemeClr val="tx1">
                    <a:lumMod val="50000"/>
                    <a:lumOff val="50000"/>
                  </a:schemeClr>
                </a:solidFill>
              </a:rPr>
              <a:t>gevaarlijke</a:t>
            </a:r>
            <a:r>
              <a:rPr lang="en-US" sz="1000" dirty="0">
                <a:solidFill>
                  <a:schemeClr val="tx1">
                    <a:lumMod val="50000"/>
                    <a:lumOff val="50000"/>
                  </a:schemeClr>
                </a:solidFill>
              </a:rPr>
              <a:t> </a:t>
            </a:r>
            <a:r>
              <a:rPr lang="en-US" sz="1000" dirty="0" err="1">
                <a:solidFill>
                  <a:schemeClr val="tx1">
                    <a:lumMod val="50000"/>
                    <a:lumOff val="50000"/>
                  </a:schemeClr>
                </a:solidFill>
              </a:rPr>
              <a:t>vormen</a:t>
            </a:r>
            <a:r>
              <a:rPr lang="en-US" sz="1000" dirty="0">
                <a:solidFill>
                  <a:schemeClr val="tx1">
                    <a:lumMod val="50000"/>
                    <a:lumOff val="50000"/>
                  </a:schemeClr>
                </a:solidFill>
              </a:rPr>
              <a:t> </a:t>
            </a:r>
            <a:r>
              <a:rPr lang="en-US" sz="1000" dirty="0" err="1">
                <a:solidFill>
                  <a:schemeClr val="tx1">
                    <a:lumMod val="50000"/>
                    <a:lumOff val="50000"/>
                  </a:schemeClr>
                </a:solidFill>
              </a:rPr>
              <a:t>aannemen</a:t>
            </a:r>
            <a:r>
              <a:rPr lang="en-US" sz="1000" dirty="0">
                <a:solidFill>
                  <a:schemeClr val="tx1">
                    <a:lumMod val="50000"/>
                    <a:lumOff val="50000"/>
                  </a:schemeClr>
                </a:solidFill>
              </a:rPr>
              <a:t> en </a:t>
            </a:r>
            <a:r>
              <a:rPr lang="en-US" sz="1000" dirty="0" err="1">
                <a:solidFill>
                  <a:schemeClr val="tx1">
                    <a:lumMod val="50000"/>
                    <a:lumOff val="50000"/>
                  </a:schemeClr>
                </a:solidFill>
              </a:rPr>
              <a:t>samengaan</a:t>
            </a:r>
            <a:r>
              <a:rPr lang="en-US" sz="1000" dirty="0">
                <a:solidFill>
                  <a:schemeClr val="tx1">
                    <a:lumMod val="50000"/>
                    <a:lumOff val="50000"/>
                  </a:schemeClr>
                </a:solidFill>
              </a:rPr>
              <a:t> met </a:t>
            </a:r>
            <a:r>
              <a:rPr lang="en-US" sz="1000" dirty="0" err="1">
                <a:solidFill>
                  <a:schemeClr val="tx1">
                    <a:lumMod val="50000"/>
                    <a:lumOff val="50000"/>
                  </a:schemeClr>
                </a:solidFill>
              </a:rPr>
              <a:t>risico’s</a:t>
            </a:r>
            <a:r>
              <a:rPr lang="en-US" sz="1000" dirty="0">
                <a:solidFill>
                  <a:schemeClr val="tx1">
                    <a:lumMod val="50000"/>
                    <a:lumOff val="50000"/>
                  </a:schemeClr>
                </a:solidFill>
              </a:rPr>
              <a:t> op </a:t>
            </a:r>
            <a:r>
              <a:rPr lang="en-US" sz="1000" dirty="0" err="1">
                <a:solidFill>
                  <a:schemeClr val="tx1">
                    <a:lumMod val="50000"/>
                    <a:lumOff val="50000"/>
                  </a:schemeClr>
                </a:solidFill>
              </a:rPr>
              <a:t>gewelddadige</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Het is van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belang</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inzet</a:t>
            </a:r>
            <a:r>
              <a:rPr lang="en-US" sz="1000" dirty="0">
                <a:solidFill>
                  <a:schemeClr val="tx1">
                    <a:lumMod val="50000"/>
                    <a:lumOff val="50000"/>
                  </a:schemeClr>
                </a:solidFill>
              </a:rPr>
              <a:t> op het </a:t>
            </a:r>
            <a:r>
              <a:rPr lang="en-US" sz="1000" dirty="0" err="1">
                <a:solidFill>
                  <a:schemeClr val="tx1">
                    <a:lumMod val="50000"/>
                    <a:lumOff val="50000"/>
                  </a:schemeClr>
                </a:solidFill>
              </a:rPr>
              <a:t>voorkomen</a:t>
            </a:r>
            <a:r>
              <a:rPr lang="en-US" sz="1000" dirty="0">
                <a:solidFill>
                  <a:schemeClr val="tx1">
                    <a:lumMod val="50000"/>
                    <a:lumOff val="50000"/>
                  </a:schemeClr>
                </a:solidFill>
              </a:rPr>
              <a:t>/</a:t>
            </a:r>
            <a:r>
              <a:rPr lang="en-US" sz="1000" dirty="0" err="1">
                <a:solidFill>
                  <a:schemeClr val="tx1">
                    <a:lumMod val="50000"/>
                    <a:lumOff val="50000"/>
                  </a:schemeClr>
                </a:solidFill>
              </a:rPr>
              <a:t>verkleinen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kloof</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bevolkingsgroepen</a:t>
            </a:r>
            <a:r>
              <a:rPr lang="en-US" sz="1000" dirty="0">
                <a:solidFill>
                  <a:schemeClr val="tx1">
                    <a:lumMod val="50000"/>
                    <a:lumOff val="50000"/>
                  </a:schemeClr>
                </a:solidFill>
              </a:rPr>
              <a:t>. </a:t>
            </a:r>
            <a:r>
              <a:rPr lang="en-US" sz="1000" dirty="0" err="1">
                <a:solidFill>
                  <a:schemeClr val="tx1">
                    <a:lumMod val="50000"/>
                    <a:lumOff val="50000"/>
                  </a:schemeClr>
                </a:solidFill>
              </a:rPr>
              <a:t>Weten</a:t>
            </a:r>
            <a:r>
              <a:rPr lang="en-US" sz="1000" dirty="0">
                <a:solidFill>
                  <a:schemeClr val="tx1">
                    <a:lumMod val="50000"/>
                    <a:lumOff val="50000"/>
                  </a:schemeClr>
                </a:solidFill>
              </a:rPr>
              <a:t> </a:t>
            </a:r>
            <a:r>
              <a:rPr lang="en-US" sz="1000" dirty="0" err="1">
                <a:solidFill>
                  <a:schemeClr val="tx1">
                    <a:lumMod val="50000"/>
                    <a:lumOff val="50000"/>
                  </a:schemeClr>
                </a:solidFill>
              </a:rPr>
              <a:t>wat</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speelt</a:t>
            </a:r>
            <a:r>
              <a:rPr lang="en-US" sz="1000" dirty="0">
                <a:solidFill>
                  <a:schemeClr val="tx1">
                    <a:lumMod val="50000"/>
                    <a:lumOff val="50000"/>
                  </a:schemeClr>
                </a:solidFill>
              </a:rPr>
              <a:t> en </a:t>
            </a:r>
            <a:r>
              <a:rPr lang="en-US" sz="1000" dirty="0" err="1">
                <a:solidFill>
                  <a:schemeClr val="tx1">
                    <a:lumMod val="50000"/>
                    <a:lumOff val="50000"/>
                  </a:schemeClr>
                </a:solidFill>
              </a:rPr>
              <a:t>leeft</a:t>
            </a:r>
            <a:r>
              <a:rPr lang="en-US" sz="1000" dirty="0">
                <a:solidFill>
                  <a:schemeClr val="tx1">
                    <a:lumMod val="50000"/>
                    <a:lumOff val="50000"/>
                  </a:schemeClr>
                </a:solidFill>
              </a:rPr>
              <a:t> in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wijken</a:t>
            </a:r>
            <a:r>
              <a:rPr lang="en-US" sz="1000" dirty="0">
                <a:solidFill>
                  <a:schemeClr val="tx1">
                    <a:lumMod val="50000"/>
                    <a:lumOff val="50000"/>
                  </a:schemeClr>
                </a:solidFill>
              </a:rPr>
              <a:t> en </a:t>
            </a:r>
            <a:r>
              <a:rPr lang="en-US" sz="1000" dirty="0" err="1">
                <a:solidFill>
                  <a:schemeClr val="tx1">
                    <a:lumMod val="50000"/>
                    <a:lumOff val="50000"/>
                  </a:schemeClr>
                </a:solidFill>
              </a:rPr>
              <a:t>buurten</a:t>
            </a:r>
            <a:r>
              <a:rPr lang="en-US" sz="1000" dirty="0">
                <a:solidFill>
                  <a:schemeClr val="tx1">
                    <a:lumMod val="50000"/>
                    <a:lumOff val="50000"/>
                  </a:schemeClr>
                </a:solidFill>
              </a:rPr>
              <a:t> is </a:t>
            </a:r>
            <a:r>
              <a:rPr lang="en-US" sz="1000" dirty="0" err="1">
                <a:solidFill>
                  <a:schemeClr val="tx1">
                    <a:lumMod val="50000"/>
                    <a:lumOff val="50000"/>
                  </a:schemeClr>
                </a:solidFill>
              </a:rPr>
              <a:t>noodzakelijk</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10" name="Down Arrow 33"/>
          <p:cNvSpPr>
            <a:spLocks noChangeAspect="1"/>
          </p:cNvSpPr>
          <p:nvPr/>
        </p:nvSpPr>
        <p:spPr>
          <a:xfrm>
            <a:off x="143237" y="3607058"/>
            <a:ext cx="878362" cy="853885"/>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39"/>
          <p:cNvSpPr txBox="1"/>
          <p:nvPr/>
        </p:nvSpPr>
        <p:spPr>
          <a:xfrm>
            <a:off x="120024" y="3824335"/>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7" name="Footer Text"/>
          <p:cNvSpPr txBox="1"/>
          <p:nvPr/>
        </p:nvSpPr>
        <p:spPr>
          <a:xfrm>
            <a:off x="1122777" y="3722272"/>
            <a:ext cx="7982567" cy="923330"/>
          </a:xfrm>
          <a:prstGeom prst="rect">
            <a:avLst/>
          </a:prstGeom>
          <a:noFill/>
        </p:spPr>
        <p:txBody>
          <a:bodyPr wrap="square" lIns="0" tIns="0" rIns="0" bIns="0" rtlCol="0">
            <a:spAutoFit/>
          </a:bodyPr>
          <a:lstStyle/>
          <a:p>
            <a:r>
              <a:rPr lang="en-US" sz="1000" dirty="0">
                <a:solidFill>
                  <a:schemeClr val="tx1">
                    <a:lumMod val="50000"/>
                    <a:lumOff val="50000"/>
                  </a:schemeClr>
                </a:solidFill>
              </a:rPr>
              <a:t>Het </a:t>
            </a:r>
            <a:r>
              <a:rPr lang="en-US" sz="1000" dirty="0" err="1">
                <a:solidFill>
                  <a:schemeClr val="tx1">
                    <a:lumMod val="50000"/>
                    <a:lumOff val="50000"/>
                  </a:schemeClr>
                </a:solidFill>
              </a:rPr>
              <a:t>thema</a:t>
            </a:r>
            <a:r>
              <a:rPr lang="en-US" sz="1000" dirty="0">
                <a:solidFill>
                  <a:schemeClr val="tx1">
                    <a:lumMod val="50000"/>
                    <a:lumOff val="50000"/>
                  </a:schemeClr>
                </a:solidFill>
              </a:rPr>
              <a:t> </a:t>
            </a:r>
            <a:r>
              <a:rPr lang="en-US" sz="1000" dirty="0" err="1">
                <a:solidFill>
                  <a:schemeClr val="tx1">
                    <a:lumMod val="50000"/>
                    <a:lumOff val="50000"/>
                  </a:schemeClr>
                </a:solidFill>
              </a:rPr>
              <a:t>polarisatie</a:t>
            </a:r>
            <a:r>
              <a:rPr lang="en-US" sz="1000" dirty="0">
                <a:solidFill>
                  <a:schemeClr val="tx1">
                    <a:lumMod val="50000"/>
                    <a:lumOff val="50000"/>
                  </a:schemeClr>
                </a:solidFill>
              </a:rPr>
              <a:t> en </a:t>
            </a:r>
            <a:r>
              <a:rPr lang="en-US" sz="1000" dirty="0" err="1">
                <a:solidFill>
                  <a:schemeClr val="tx1">
                    <a:lumMod val="50000"/>
                    <a:lumOff val="50000"/>
                  </a:schemeClr>
                </a:solidFill>
              </a:rPr>
              <a:t>radicalisering</a:t>
            </a:r>
            <a:r>
              <a:rPr lang="en-US" sz="1000" dirty="0">
                <a:solidFill>
                  <a:schemeClr val="tx1">
                    <a:lumMod val="50000"/>
                    <a:lumOff val="50000"/>
                  </a:schemeClr>
                </a:solidFill>
              </a:rPr>
              <a:t> is </a:t>
            </a:r>
            <a:r>
              <a:rPr lang="en-US" sz="1000" dirty="0" err="1">
                <a:solidFill>
                  <a:schemeClr val="tx1">
                    <a:lumMod val="50000"/>
                    <a:lumOff val="50000"/>
                  </a:schemeClr>
                </a:solidFill>
              </a:rPr>
              <a:t>vanaf</a:t>
            </a:r>
            <a:r>
              <a:rPr lang="en-US" sz="1000" dirty="0">
                <a:solidFill>
                  <a:schemeClr val="tx1">
                    <a:lumMod val="50000"/>
                    <a:lumOff val="50000"/>
                  </a:schemeClr>
                </a:solidFill>
              </a:rPr>
              <a:t> 2016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thema</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jaren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maatregelen</a:t>
            </a:r>
            <a:r>
              <a:rPr lang="en-US" sz="1000" dirty="0">
                <a:solidFill>
                  <a:schemeClr val="tx1">
                    <a:lumMod val="50000"/>
                    <a:lumOff val="50000"/>
                  </a:schemeClr>
                </a:solidFill>
              </a:rPr>
              <a:t> </a:t>
            </a:r>
            <a:r>
              <a:rPr lang="en-US" sz="1000" dirty="0" err="1">
                <a:solidFill>
                  <a:schemeClr val="tx1">
                    <a:lumMod val="50000"/>
                    <a:lumOff val="50000"/>
                  </a:schemeClr>
                </a:solidFill>
              </a:rPr>
              <a:t>genomen</a:t>
            </a:r>
            <a:r>
              <a:rPr lang="en-US" sz="1000" dirty="0">
                <a:solidFill>
                  <a:schemeClr val="tx1">
                    <a:lumMod val="50000"/>
                    <a:lumOff val="50000"/>
                  </a:schemeClr>
                </a:solidFill>
              </a:rPr>
              <a: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diverse professionals (</a:t>
            </a:r>
            <a:r>
              <a:rPr lang="en-US" sz="1000" dirty="0" err="1">
                <a:solidFill>
                  <a:schemeClr val="tx1">
                    <a:lumMod val="50000"/>
                    <a:lumOff val="50000"/>
                  </a:schemeClr>
                </a:solidFill>
              </a:rPr>
              <a:t>medewerkers</a:t>
            </a:r>
            <a:r>
              <a:rPr lang="en-US" sz="1000" dirty="0">
                <a:solidFill>
                  <a:schemeClr val="tx1">
                    <a:lumMod val="50000"/>
                    <a:lumOff val="50000"/>
                  </a:schemeClr>
                </a:solidFill>
              </a:rPr>
              <a:t>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jongerenwerkers</a:t>
            </a:r>
            <a:r>
              <a:rPr lang="en-US" sz="1000" dirty="0">
                <a:solidFill>
                  <a:schemeClr val="tx1">
                    <a:lumMod val="50000"/>
                    <a:lumOff val="50000"/>
                  </a:schemeClr>
                </a:solidFill>
              </a:rPr>
              <a:t> en </a:t>
            </a:r>
            <a:r>
              <a:rPr lang="en-US" sz="1000" dirty="0" err="1">
                <a:solidFill>
                  <a:schemeClr val="tx1">
                    <a:lumMod val="50000"/>
                    <a:lumOff val="50000"/>
                  </a:schemeClr>
                </a:solidFill>
              </a:rPr>
              <a:t>politiemedewerkers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specifieke</a:t>
            </a:r>
            <a:r>
              <a:rPr lang="en-US" sz="1000" dirty="0">
                <a:solidFill>
                  <a:schemeClr val="tx1">
                    <a:lumMod val="50000"/>
                    <a:lumOff val="50000"/>
                  </a:schemeClr>
                </a:solidFill>
              </a:rPr>
              <a:t> training </a:t>
            </a:r>
            <a:r>
              <a:rPr lang="en-US" sz="1000" dirty="0" err="1">
                <a:solidFill>
                  <a:schemeClr val="tx1">
                    <a:lumMod val="50000"/>
                    <a:lumOff val="50000"/>
                  </a:schemeClr>
                </a:solidFill>
              </a:rPr>
              <a:t>gevolgd</a:t>
            </a:r>
            <a:r>
              <a:rPr lang="en-US" sz="1000" dirty="0">
                <a:solidFill>
                  <a:schemeClr val="tx1">
                    <a:lumMod val="50000"/>
                    <a:lumOff val="50000"/>
                  </a:schemeClr>
                </a:solidFill>
              </a:rPr>
              <a:t> om </a:t>
            </a:r>
            <a:r>
              <a:rPr lang="en-US" sz="1000" dirty="0" err="1">
                <a:solidFill>
                  <a:schemeClr val="tx1">
                    <a:lumMod val="50000"/>
                    <a:lumOff val="50000"/>
                  </a:schemeClr>
                </a:solidFill>
              </a:rPr>
              <a:t>signalen</a:t>
            </a:r>
            <a:r>
              <a:rPr lang="en-US" sz="1000" dirty="0">
                <a:solidFill>
                  <a:schemeClr val="tx1">
                    <a:lumMod val="50000"/>
                    <a:lumOff val="50000"/>
                  </a:schemeClr>
                </a:solidFill>
              </a:rPr>
              <a:t> van </a:t>
            </a:r>
            <a:r>
              <a:rPr lang="en-US" sz="1000" dirty="0" err="1">
                <a:solidFill>
                  <a:schemeClr val="tx1">
                    <a:lumMod val="50000"/>
                    <a:lumOff val="50000"/>
                  </a:schemeClr>
                </a:solidFill>
              </a:rPr>
              <a:t>radicalisering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herkennen</a:t>
            </a:r>
            <a:r>
              <a:rPr lang="en-US" sz="1000" dirty="0">
                <a:solidFill>
                  <a:schemeClr val="tx1">
                    <a:lumMod val="50000"/>
                    <a:lumOff val="50000"/>
                  </a:schemeClr>
                </a:solidFill>
              </a:rPr>
              <a:t> en </a:t>
            </a:r>
            <a:r>
              <a:rPr lang="en-US" sz="1000" dirty="0" err="1">
                <a:solidFill>
                  <a:schemeClr val="tx1">
                    <a:lumMod val="50000"/>
                    <a:lumOff val="50000"/>
                  </a:schemeClr>
                </a:solidFill>
              </a:rPr>
              <a:t>weten</a:t>
            </a:r>
            <a:r>
              <a:rPr lang="en-US" sz="1000" dirty="0">
                <a:solidFill>
                  <a:schemeClr val="tx1">
                    <a:lumMod val="50000"/>
                    <a:lumOff val="50000"/>
                  </a:schemeClr>
                </a:solidFill>
              </a:rPr>
              <a:t> hoe </a:t>
            </a:r>
            <a:r>
              <a:rPr lang="en-US" sz="1000" dirty="0" err="1">
                <a:solidFill>
                  <a:schemeClr val="tx1">
                    <a:lumMod val="50000"/>
                    <a:lumOff val="50000"/>
                  </a:schemeClr>
                </a:solidFill>
              </a:rPr>
              <a:t>daar</a:t>
            </a:r>
            <a:r>
              <a:rPr lang="en-US" sz="1000" dirty="0">
                <a:solidFill>
                  <a:schemeClr val="tx1">
                    <a:lumMod val="50000"/>
                    <a:lumOff val="50000"/>
                  </a:schemeClr>
                </a:solidFill>
              </a:rPr>
              <a:t> </a:t>
            </a:r>
            <a:r>
              <a:rPr lang="en-US" sz="1000" dirty="0" err="1">
                <a:solidFill>
                  <a:schemeClr val="tx1">
                    <a:lumMod val="50000"/>
                    <a:lumOff val="50000"/>
                  </a:schemeClr>
                </a:solidFill>
              </a:rPr>
              <a:t>mee</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gaan</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meldpunt</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a:t>
            </a:r>
            <a:r>
              <a:rPr lang="en-US" sz="1000" dirty="0" err="1">
                <a:solidFill>
                  <a:schemeClr val="tx1">
                    <a:lumMod val="50000"/>
                    <a:lumOff val="50000"/>
                  </a:schemeClr>
                </a:solidFill>
              </a:rPr>
              <a:t>opgericht</a:t>
            </a:r>
            <a:r>
              <a:rPr lang="en-US" sz="1000" dirty="0">
                <a:solidFill>
                  <a:schemeClr val="tx1">
                    <a:lumMod val="50000"/>
                    <a:lumOff val="50000"/>
                  </a:schemeClr>
                </a:solidFill>
              </a:rPr>
              <a:t>. </a:t>
            </a:r>
            <a:r>
              <a:rPr lang="en-US" sz="1000" dirty="0" err="1">
                <a:solidFill>
                  <a:schemeClr val="tx1">
                    <a:lumMod val="50000"/>
                    <a:lumOff val="50000"/>
                  </a:schemeClr>
                </a:solidFill>
              </a:rPr>
              <a:t>Sinds</a:t>
            </a:r>
            <a:r>
              <a:rPr lang="en-US" sz="1000" dirty="0">
                <a:solidFill>
                  <a:schemeClr val="tx1">
                    <a:lumMod val="50000"/>
                    <a:lumOff val="50000"/>
                  </a:schemeClr>
                </a:solidFill>
              </a:rPr>
              <a:t> 2016 </a:t>
            </a:r>
            <a:r>
              <a:rPr lang="en-US" sz="1000" dirty="0" err="1">
                <a:solidFill>
                  <a:schemeClr val="tx1">
                    <a:lumMod val="50000"/>
                    <a:lumOff val="50000"/>
                  </a:schemeClr>
                </a:solidFill>
              </a:rPr>
              <a:t>voorziet</a:t>
            </a:r>
            <a:r>
              <a:rPr lang="en-US" sz="1000" dirty="0">
                <a:solidFill>
                  <a:schemeClr val="tx1">
                    <a:lumMod val="50000"/>
                    <a:lumOff val="50000"/>
                  </a:schemeClr>
                </a:solidFill>
              </a:rPr>
              <a:t> het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Veiligheidshuis</a:t>
            </a:r>
            <a:r>
              <a:rPr lang="en-US" sz="1000" dirty="0">
                <a:solidFill>
                  <a:schemeClr val="tx1">
                    <a:lumMod val="50000"/>
                    <a:lumOff val="50000"/>
                  </a:schemeClr>
                </a:solidFill>
              </a:rPr>
              <a:t> in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duidings</a:t>
            </a:r>
            <a:r>
              <a:rPr lang="en-US" sz="1000" dirty="0">
                <a:solidFill>
                  <a:schemeClr val="tx1">
                    <a:lumMod val="50000"/>
                    <a:lumOff val="50000"/>
                  </a:schemeClr>
                </a:solidFill>
              </a:rPr>
              <a:t>- en </a:t>
            </a:r>
            <a:r>
              <a:rPr lang="en-US" sz="1000" dirty="0" err="1">
                <a:solidFill>
                  <a:schemeClr val="tx1">
                    <a:lumMod val="50000"/>
                    <a:lumOff val="50000"/>
                  </a:schemeClr>
                </a:solidFill>
              </a:rPr>
              <a:t>wegingstafel</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signalen</a:t>
            </a:r>
            <a:r>
              <a:rPr lang="en-US" sz="1000" dirty="0">
                <a:solidFill>
                  <a:schemeClr val="tx1">
                    <a:lumMod val="50000"/>
                    <a:lumOff val="50000"/>
                  </a:schemeClr>
                </a:solidFill>
              </a:rPr>
              <a:t> over </a:t>
            </a:r>
            <a:r>
              <a:rPr lang="en-US" sz="1000" dirty="0" err="1">
                <a:solidFill>
                  <a:schemeClr val="tx1">
                    <a:lumMod val="50000"/>
                    <a:lumOff val="50000"/>
                  </a:schemeClr>
                </a:solidFill>
              </a:rPr>
              <a:t>radicalisering</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ingebracht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advies</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convenant</a:t>
            </a:r>
            <a:r>
              <a:rPr lang="en-US" sz="1000" dirty="0">
                <a:solidFill>
                  <a:schemeClr val="tx1">
                    <a:lumMod val="50000"/>
                    <a:lumOff val="50000"/>
                  </a:schemeClr>
                </a:solidFill>
              </a:rPr>
              <a:t> </a:t>
            </a:r>
            <a:r>
              <a:rPr lang="en-US" sz="1000" dirty="0" err="1">
                <a:solidFill>
                  <a:schemeClr val="tx1">
                    <a:lumMod val="50000"/>
                    <a:lumOff val="50000"/>
                  </a:schemeClr>
                </a:solidFill>
              </a:rPr>
              <a:t>persoonsgerichte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voorkoming</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a:t>
            </a:r>
            <a:r>
              <a:rPr lang="en-US" sz="1000" dirty="0" err="1">
                <a:solidFill>
                  <a:schemeClr val="tx1">
                    <a:lumMod val="50000"/>
                    <a:lumOff val="50000"/>
                  </a:schemeClr>
                </a:solidFill>
              </a:rPr>
              <a:t>afgesloten</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maakt</a:t>
            </a:r>
            <a:r>
              <a:rPr lang="en-US" sz="1000" dirty="0">
                <a:solidFill>
                  <a:schemeClr val="tx1">
                    <a:lumMod val="50000"/>
                    <a:lumOff val="50000"/>
                  </a:schemeClr>
                </a:solidFill>
              </a:rPr>
              <a:t> het </a:t>
            </a:r>
            <a:r>
              <a:rPr lang="en-US" sz="1000" dirty="0" err="1">
                <a:solidFill>
                  <a:schemeClr val="tx1">
                    <a:lumMod val="50000"/>
                    <a:lumOff val="50000"/>
                  </a:schemeClr>
                </a:solidFill>
              </a:rPr>
              <a:t>mogelijk</a:t>
            </a:r>
            <a:r>
              <a:rPr lang="en-US" sz="1000" dirty="0">
                <a:solidFill>
                  <a:schemeClr val="tx1">
                    <a:lumMod val="50000"/>
                    <a:lumOff val="50000"/>
                  </a:schemeClr>
                </a:solidFill>
              </a:rPr>
              <a:t> om </a:t>
            </a:r>
            <a:r>
              <a:rPr lang="en-US" sz="1000" dirty="0" err="1">
                <a:solidFill>
                  <a:schemeClr val="tx1">
                    <a:lumMod val="50000"/>
                    <a:lumOff val="50000"/>
                  </a:schemeClr>
                </a:solidFill>
              </a:rPr>
              <a:t>privacygevoelige</a:t>
            </a:r>
            <a:r>
              <a:rPr lang="en-US" sz="1000" dirty="0">
                <a:solidFill>
                  <a:schemeClr val="tx1">
                    <a:lumMod val="50000"/>
                    <a:lumOff val="50000"/>
                  </a:schemeClr>
                </a:solidFill>
              </a:rPr>
              <a:t> </a:t>
            </a:r>
            <a:r>
              <a:rPr lang="en-US" sz="1000" dirty="0" err="1">
                <a:solidFill>
                  <a:schemeClr val="tx1">
                    <a:lumMod val="50000"/>
                    <a:lumOff val="50000"/>
                  </a:schemeClr>
                </a:solidFill>
              </a:rPr>
              <a:t>gegevens</a:t>
            </a:r>
            <a:r>
              <a:rPr lang="en-US" sz="1000" dirty="0">
                <a:solidFill>
                  <a:schemeClr val="tx1">
                    <a:lumMod val="50000"/>
                    <a:lumOff val="50000"/>
                  </a:schemeClr>
                </a:solidFill>
              </a:rPr>
              <a:t> met </a:t>
            </a:r>
            <a:r>
              <a:rPr lang="en-US" sz="1000" dirty="0" err="1">
                <a:solidFill>
                  <a:schemeClr val="tx1">
                    <a:lumMod val="50000"/>
                    <a:lumOff val="50000"/>
                  </a:schemeClr>
                </a:solidFill>
              </a:rPr>
              <a:t>betrokken</a:t>
            </a:r>
            <a:r>
              <a:rPr lang="en-US" sz="1000" dirty="0">
                <a:solidFill>
                  <a:schemeClr val="tx1">
                    <a:lumMod val="50000"/>
                    <a:lumOff val="50000"/>
                  </a:schemeClr>
                </a:solidFill>
              </a:rPr>
              <a:t> partners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delen</a:t>
            </a:r>
            <a:r>
              <a:rPr lang="en-US" sz="1000" dirty="0">
                <a:solidFill>
                  <a:schemeClr val="tx1">
                    <a:lumMod val="50000"/>
                    <a:lumOff val="50000"/>
                  </a:schemeClr>
                </a:solidFill>
              </a:rPr>
              <a:t>. </a:t>
            </a:r>
          </a:p>
        </p:txBody>
      </p:sp>
      <p:cxnSp>
        <p:nvCxnSpPr>
          <p:cNvPr id="18" name="Straight Line buttom">
            <a:extLst>
              <a:ext uri="{FF2B5EF4-FFF2-40B4-BE49-F238E27FC236}">
                <a16:creationId xmlns:a16="http://schemas.microsoft.com/office/drawing/2014/main" id="{92A0A670-F728-4F46-B513-462767901CBD}"/>
              </a:ext>
            </a:extLst>
          </p:cNvPr>
          <p:cNvCxnSpPr/>
          <p:nvPr/>
        </p:nvCxnSpPr>
        <p:spPr>
          <a:xfrm>
            <a:off x="1122777" y="3607058"/>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Line buttom">
            <a:extLst>
              <a:ext uri="{FF2B5EF4-FFF2-40B4-BE49-F238E27FC236}">
                <a16:creationId xmlns:a16="http://schemas.microsoft.com/office/drawing/2014/main" id="{BFDEEAF6-F2EC-2542-94A0-6A0640BBC6F5}"/>
              </a:ext>
            </a:extLst>
          </p:cNvPr>
          <p:cNvCxnSpPr/>
          <p:nvPr/>
        </p:nvCxnSpPr>
        <p:spPr>
          <a:xfrm>
            <a:off x="1115580" y="2321226"/>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07784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Down Arrow 26"/>
          <p:cNvSpPr/>
          <p:nvPr/>
        </p:nvSpPr>
        <p:spPr>
          <a:xfrm>
            <a:off x="3503518" y="1707645"/>
            <a:ext cx="1854144" cy="2477099"/>
          </a:xfrm>
          <a:prstGeom prst="downArrow">
            <a:avLst>
              <a:gd name="adj1" fmla="val 100000"/>
              <a:gd name="adj2" fmla="val 34695"/>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1513325" y="1707645"/>
            <a:ext cx="1854144" cy="2477099"/>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539010" y="2282342"/>
            <a:ext cx="1802774" cy="1354217"/>
          </a:xfrm>
          <a:prstGeom prst="rect">
            <a:avLst/>
          </a:prstGeom>
          <a:noFill/>
        </p:spPr>
        <p:txBody>
          <a:bodyPr wrap="square" rtlCol="0">
            <a:spAutoFit/>
          </a:bodyPr>
          <a:lstStyle/>
          <a:p>
            <a:pPr algn="ctr" defTabSz="914400">
              <a:spcBef>
                <a:spcPct val="20000"/>
              </a:spcBef>
              <a:defRPr/>
            </a:pPr>
            <a:r>
              <a:rPr lang="en-US" sz="1400" b="1" dirty="0" err="1">
                <a:solidFill>
                  <a:schemeClr val="bg1"/>
                </a:solidFill>
              </a:rPr>
              <a:t>Preventie</a:t>
            </a:r>
            <a:br>
              <a:rPr lang="en-US" sz="1400" b="1" dirty="0">
                <a:solidFill>
                  <a:schemeClr val="bg1"/>
                </a:solidFill>
              </a:rPr>
            </a:br>
            <a:br>
              <a:rPr lang="en-US" sz="1400" b="1" dirty="0">
                <a:solidFill>
                  <a:schemeClr val="bg1"/>
                </a:solidFill>
              </a:rPr>
            </a:br>
            <a:r>
              <a:rPr lang="en-US" sz="1800" b="1" dirty="0" err="1">
                <a:solidFill>
                  <a:schemeClr val="bg1"/>
                </a:solidFill>
              </a:rPr>
              <a:t>Niet</a:t>
            </a:r>
            <a:r>
              <a:rPr lang="en-US" sz="1800" b="1" dirty="0">
                <a:solidFill>
                  <a:schemeClr val="bg1"/>
                </a:solidFill>
              </a:rPr>
              <a:t> </a:t>
            </a:r>
            <a:r>
              <a:rPr lang="en-US" sz="1800" b="1" dirty="0" err="1">
                <a:solidFill>
                  <a:schemeClr val="bg1"/>
                </a:solidFill>
              </a:rPr>
              <a:t>afwachten</a:t>
            </a:r>
            <a:r>
              <a:rPr lang="en-US" sz="1800" b="1" dirty="0">
                <a:solidFill>
                  <a:schemeClr val="bg1"/>
                </a:solidFill>
              </a:rPr>
              <a:t> maar </a:t>
            </a:r>
            <a:r>
              <a:rPr lang="en-US" sz="1800" b="1" dirty="0" err="1">
                <a:solidFill>
                  <a:schemeClr val="bg1"/>
                </a:solidFill>
              </a:rPr>
              <a:t>voorkomen</a:t>
            </a:r>
            <a:endParaRPr lang="en-US" sz="1400" b="1" dirty="0">
              <a:solidFill>
                <a:schemeClr val="bg1"/>
              </a:solidFill>
            </a:endParaRPr>
          </a:p>
        </p:txBody>
      </p:sp>
      <p:sp>
        <p:nvSpPr>
          <p:cNvPr id="41" name="Flowchart: Off-page Connector 40"/>
          <p:cNvSpPr/>
          <p:nvPr/>
        </p:nvSpPr>
        <p:spPr>
          <a:xfrm>
            <a:off x="2048485" y="1402910"/>
            <a:ext cx="783825"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42" name="TextBox 41"/>
          <p:cNvSpPr txBox="1"/>
          <p:nvPr/>
        </p:nvSpPr>
        <p:spPr>
          <a:xfrm>
            <a:off x="3513043" y="2282342"/>
            <a:ext cx="1802774" cy="1409617"/>
          </a:xfrm>
          <a:prstGeom prst="rect">
            <a:avLst/>
          </a:prstGeom>
          <a:noFill/>
        </p:spPr>
        <p:txBody>
          <a:bodyPr wrap="square" rtlCol="0">
            <a:spAutoFit/>
          </a:bodyPr>
          <a:lstStyle/>
          <a:p>
            <a:pPr algn="ctr" defTabSz="914400">
              <a:spcBef>
                <a:spcPct val="20000"/>
              </a:spcBef>
              <a:defRPr/>
            </a:pPr>
            <a:r>
              <a:rPr lang="en-US" sz="1400" b="1" dirty="0" err="1">
                <a:solidFill>
                  <a:schemeClr val="bg1"/>
                </a:solidFill>
              </a:rPr>
              <a:t>Zorg</a:t>
            </a:r>
            <a:br>
              <a:rPr lang="en-US" sz="1400" b="1" dirty="0">
                <a:solidFill>
                  <a:schemeClr val="bg1"/>
                </a:solidFill>
              </a:rPr>
            </a:br>
            <a:endParaRPr lang="en-US" sz="1400" b="1" dirty="0">
              <a:solidFill>
                <a:schemeClr val="bg1"/>
              </a:solidFill>
            </a:endParaRPr>
          </a:p>
          <a:p>
            <a:pPr algn="ctr" defTabSz="914400">
              <a:spcBef>
                <a:spcPct val="20000"/>
              </a:spcBef>
              <a:defRPr/>
            </a:pPr>
            <a:r>
              <a:rPr lang="en-US" sz="1800" b="1" dirty="0" err="1">
                <a:solidFill>
                  <a:schemeClr val="bg1"/>
                </a:solidFill>
              </a:rPr>
              <a:t>Hulp</a:t>
            </a:r>
            <a:r>
              <a:rPr lang="en-US" sz="1800" b="1" dirty="0">
                <a:solidFill>
                  <a:schemeClr val="bg1"/>
                </a:solidFill>
              </a:rPr>
              <a:t> </a:t>
            </a:r>
            <a:r>
              <a:rPr lang="en-US" sz="1800" b="1" dirty="0" err="1">
                <a:solidFill>
                  <a:schemeClr val="bg1"/>
                </a:solidFill>
              </a:rPr>
              <a:t>en</a:t>
            </a:r>
            <a:r>
              <a:rPr lang="en-US" sz="1800" b="1" dirty="0">
                <a:solidFill>
                  <a:schemeClr val="bg1"/>
                </a:solidFill>
              </a:rPr>
              <a:t> </a:t>
            </a:r>
            <a:r>
              <a:rPr lang="en-US" sz="1800" b="1" dirty="0" err="1">
                <a:solidFill>
                  <a:schemeClr val="bg1"/>
                </a:solidFill>
              </a:rPr>
              <a:t>aandacht</a:t>
            </a:r>
            <a:r>
              <a:rPr lang="en-US" sz="1800" b="1" dirty="0">
                <a:solidFill>
                  <a:schemeClr val="bg1"/>
                </a:solidFill>
              </a:rPr>
              <a:t> </a:t>
            </a:r>
            <a:r>
              <a:rPr lang="en-US" sz="1800" b="1" dirty="0" err="1">
                <a:solidFill>
                  <a:schemeClr val="bg1"/>
                </a:solidFill>
              </a:rPr>
              <a:t>bieden</a:t>
            </a:r>
            <a:endParaRPr lang="en-US" sz="1800" b="1" dirty="0">
              <a:solidFill>
                <a:schemeClr val="bg1"/>
              </a:solidFill>
            </a:endParaRPr>
          </a:p>
        </p:txBody>
      </p:sp>
      <p:sp>
        <p:nvSpPr>
          <p:cNvPr id="43" name="Flowchart: Off-page Connector 42"/>
          <p:cNvSpPr/>
          <p:nvPr/>
        </p:nvSpPr>
        <p:spPr>
          <a:xfrm>
            <a:off x="4022518" y="1402910"/>
            <a:ext cx="783825" cy="763505"/>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16" name="Down Arrow 15"/>
          <p:cNvSpPr/>
          <p:nvPr/>
        </p:nvSpPr>
        <p:spPr>
          <a:xfrm>
            <a:off x="5493712" y="1707645"/>
            <a:ext cx="1854144" cy="2477099"/>
          </a:xfrm>
          <a:prstGeom prst="downArrow">
            <a:avLst>
              <a:gd name="adj1" fmla="val 100000"/>
              <a:gd name="adj2" fmla="val 3582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5519397" y="2278004"/>
            <a:ext cx="1802774" cy="1600438"/>
          </a:xfrm>
          <a:prstGeom prst="rect">
            <a:avLst/>
          </a:prstGeom>
          <a:noFill/>
        </p:spPr>
        <p:txBody>
          <a:bodyPr wrap="square" rtlCol="0">
            <a:spAutoFit/>
          </a:bodyPr>
          <a:lstStyle/>
          <a:p>
            <a:pPr algn="ctr" defTabSz="914400">
              <a:spcBef>
                <a:spcPct val="20000"/>
              </a:spcBef>
              <a:defRPr/>
            </a:pPr>
            <a:r>
              <a:rPr lang="en-US" sz="1400" b="1" dirty="0" err="1">
                <a:solidFill>
                  <a:schemeClr val="bg1"/>
                </a:solidFill>
              </a:rPr>
              <a:t>Repressie</a:t>
            </a:r>
            <a:endParaRPr lang="en-US" sz="1400" b="1" dirty="0">
              <a:solidFill>
                <a:schemeClr val="bg1"/>
              </a:solidFill>
            </a:endParaRPr>
          </a:p>
          <a:p>
            <a:pPr algn="ctr" defTabSz="914400">
              <a:spcBef>
                <a:spcPct val="20000"/>
              </a:spcBef>
              <a:defRPr/>
            </a:pPr>
            <a:endParaRPr lang="en-US" sz="1400" b="1" dirty="0">
              <a:solidFill>
                <a:schemeClr val="bg1"/>
              </a:solidFill>
            </a:endParaRPr>
          </a:p>
          <a:p>
            <a:pPr algn="ctr" defTabSz="914400">
              <a:spcBef>
                <a:spcPct val="20000"/>
              </a:spcBef>
              <a:defRPr/>
            </a:pPr>
            <a:r>
              <a:rPr lang="en-US" sz="1600" b="1" dirty="0" err="1">
                <a:solidFill>
                  <a:schemeClr val="bg1"/>
                </a:solidFill>
              </a:rPr>
              <a:t>Daadkrachtig</a:t>
            </a:r>
            <a:r>
              <a:rPr lang="en-US" sz="1600" b="1" dirty="0">
                <a:solidFill>
                  <a:schemeClr val="bg1"/>
                </a:solidFill>
              </a:rPr>
              <a:t> </a:t>
            </a:r>
            <a:r>
              <a:rPr lang="en-US" sz="1600" b="1" dirty="0" err="1">
                <a:solidFill>
                  <a:schemeClr val="bg1"/>
                </a:solidFill>
              </a:rPr>
              <a:t>ingrijpen</a:t>
            </a:r>
            <a:r>
              <a:rPr lang="en-US" sz="1600" b="1" dirty="0">
                <a:solidFill>
                  <a:schemeClr val="bg1"/>
                </a:solidFill>
              </a:rPr>
              <a:t> </a:t>
            </a:r>
            <a:r>
              <a:rPr lang="en-US" sz="1600" b="1" dirty="0" err="1">
                <a:solidFill>
                  <a:schemeClr val="bg1"/>
                </a:solidFill>
              </a:rPr>
              <a:t>als</a:t>
            </a:r>
            <a:r>
              <a:rPr lang="en-US" sz="1600" b="1" dirty="0">
                <a:solidFill>
                  <a:schemeClr val="bg1"/>
                </a:solidFill>
              </a:rPr>
              <a:t> het </a:t>
            </a:r>
            <a:r>
              <a:rPr lang="en-US" sz="1600" b="1" dirty="0" err="1">
                <a:solidFill>
                  <a:schemeClr val="bg1"/>
                </a:solidFill>
              </a:rPr>
              <a:t>uit</a:t>
            </a:r>
            <a:r>
              <a:rPr lang="en-US" sz="1600" b="1" dirty="0">
                <a:solidFill>
                  <a:schemeClr val="bg1"/>
                </a:solidFill>
              </a:rPr>
              <a:t> de hand </a:t>
            </a:r>
            <a:r>
              <a:rPr lang="en-US" sz="1600" b="1" dirty="0" err="1">
                <a:solidFill>
                  <a:schemeClr val="bg1"/>
                </a:solidFill>
              </a:rPr>
              <a:t>loopt</a:t>
            </a:r>
            <a:endParaRPr lang="en-US" sz="1600" b="1" dirty="0">
              <a:solidFill>
                <a:schemeClr val="bg1"/>
              </a:solidFill>
            </a:endParaRPr>
          </a:p>
        </p:txBody>
      </p:sp>
      <p:sp>
        <p:nvSpPr>
          <p:cNvPr id="18" name="Flowchart: Off-page Connector 17"/>
          <p:cNvSpPr/>
          <p:nvPr/>
        </p:nvSpPr>
        <p:spPr>
          <a:xfrm>
            <a:off x="6012712" y="1402910"/>
            <a:ext cx="783825" cy="763505"/>
          </a:xfrm>
          <a:prstGeom prst="flowChartOffpageConnector">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solidFill>
              <a:latin typeface="FontAwesome" pitchFamily="2" charset="0"/>
            </a:endParaRPr>
          </a:p>
        </p:txBody>
      </p:sp>
      <p:sp>
        <p:nvSpPr>
          <p:cNvPr id="30" name="Freeform 186">
            <a:extLst>
              <a:ext uri="{FF2B5EF4-FFF2-40B4-BE49-F238E27FC236}">
                <a16:creationId xmlns:a16="http://schemas.microsoft.com/office/drawing/2014/main" id="{829B362D-F51C-5648-94F3-1BECDF89C5B1}"/>
              </a:ext>
            </a:extLst>
          </p:cNvPr>
          <p:cNvSpPr>
            <a:spLocks noChangeAspect="1" noEditPoints="1"/>
          </p:cNvSpPr>
          <p:nvPr/>
        </p:nvSpPr>
        <p:spPr bwMode="auto">
          <a:xfrm>
            <a:off x="2262911" y="1572157"/>
            <a:ext cx="354971" cy="324000"/>
          </a:xfrm>
          <a:custGeom>
            <a:avLst/>
            <a:gdLst/>
            <a:ahLst/>
            <a:cxnLst>
              <a:cxn ang="0">
                <a:pos x="68" y="56"/>
              </a:cxn>
              <a:cxn ang="0">
                <a:pos x="68" y="60"/>
              </a:cxn>
              <a:cxn ang="0">
                <a:pos x="64" y="63"/>
              </a:cxn>
              <a:cxn ang="0">
                <a:pos x="5" y="63"/>
              </a:cxn>
              <a:cxn ang="0">
                <a:pos x="1" y="60"/>
              </a:cxn>
              <a:cxn ang="0">
                <a:pos x="1" y="56"/>
              </a:cxn>
              <a:cxn ang="0">
                <a:pos x="30" y="2"/>
              </a:cxn>
              <a:cxn ang="0">
                <a:pos x="34" y="0"/>
              </a:cxn>
              <a:cxn ang="0">
                <a:pos x="39" y="2"/>
              </a:cxn>
              <a:cxn ang="0">
                <a:pos x="68" y="56"/>
              </a:cxn>
              <a:cxn ang="0">
                <a:pos x="40" y="20"/>
              </a:cxn>
              <a:cxn ang="0">
                <a:pos x="40" y="20"/>
              </a:cxn>
              <a:cxn ang="0">
                <a:pos x="39" y="19"/>
              </a:cxn>
              <a:cxn ang="0">
                <a:pos x="30" y="19"/>
              </a:cxn>
              <a:cxn ang="0">
                <a:pos x="29" y="20"/>
              </a:cxn>
              <a:cxn ang="0">
                <a:pos x="29" y="20"/>
              </a:cxn>
              <a:cxn ang="0">
                <a:pos x="30" y="38"/>
              </a:cxn>
              <a:cxn ang="0">
                <a:pos x="31" y="39"/>
              </a:cxn>
              <a:cxn ang="0">
                <a:pos x="38" y="39"/>
              </a:cxn>
              <a:cxn ang="0">
                <a:pos x="39" y="38"/>
              </a:cxn>
              <a:cxn ang="0">
                <a:pos x="40" y="20"/>
              </a:cxn>
              <a:cxn ang="0">
                <a:pos x="39" y="45"/>
              </a:cxn>
              <a:cxn ang="0">
                <a:pos x="38" y="43"/>
              </a:cxn>
              <a:cxn ang="0">
                <a:pos x="31" y="43"/>
              </a:cxn>
              <a:cxn ang="0">
                <a:pos x="30" y="45"/>
              </a:cxn>
              <a:cxn ang="0">
                <a:pos x="30" y="52"/>
              </a:cxn>
              <a:cxn ang="0">
                <a:pos x="31" y="53"/>
              </a:cxn>
              <a:cxn ang="0">
                <a:pos x="38" y="53"/>
              </a:cxn>
              <a:cxn ang="0">
                <a:pos x="39" y="52"/>
              </a:cxn>
              <a:cxn ang="0">
                <a:pos x="39" y="45"/>
              </a:cxn>
            </a:cxnLst>
            <a:rect l="0" t="0" r="r" b="b"/>
            <a:pathLst>
              <a:path w="69" h="63">
                <a:moveTo>
                  <a:pt x="68" y="56"/>
                </a:moveTo>
                <a:cubicBezTo>
                  <a:pt x="69" y="57"/>
                  <a:pt x="69" y="59"/>
                  <a:pt x="68" y="60"/>
                </a:cubicBezTo>
                <a:cubicBezTo>
                  <a:pt x="67" y="62"/>
                  <a:pt x="65" y="63"/>
                  <a:pt x="64" y="63"/>
                </a:cubicBezTo>
                <a:cubicBezTo>
                  <a:pt x="5" y="63"/>
                  <a:pt x="5" y="63"/>
                  <a:pt x="5" y="63"/>
                </a:cubicBezTo>
                <a:cubicBezTo>
                  <a:pt x="4" y="63"/>
                  <a:pt x="2" y="62"/>
                  <a:pt x="1" y="60"/>
                </a:cubicBezTo>
                <a:cubicBezTo>
                  <a:pt x="0" y="59"/>
                  <a:pt x="0" y="57"/>
                  <a:pt x="1" y="56"/>
                </a:cubicBezTo>
                <a:cubicBezTo>
                  <a:pt x="30" y="2"/>
                  <a:pt x="30" y="2"/>
                  <a:pt x="30" y="2"/>
                </a:cubicBezTo>
                <a:cubicBezTo>
                  <a:pt x="31" y="1"/>
                  <a:pt x="33" y="0"/>
                  <a:pt x="34" y="0"/>
                </a:cubicBezTo>
                <a:cubicBezTo>
                  <a:pt x="36" y="0"/>
                  <a:pt x="38" y="1"/>
                  <a:pt x="39" y="2"/>
                </a:cubicBezTo>
                <a:lnTo>
                  <a:pt x="68" y="56"/>
                </a:lnTo>
                <a:close/>
                <a:moveTo>
                  <a:pt x="40" y="20"/>
                </a:moveTo>
                <a:cubicBezTo>
                  <a:pt x="40" y="20"/>
                  <a:pt x="40" y="20"/>
                  <a:pt x="40" y="20"/>
                </a:cubicBezTo>
                <a:cubicBezTo>
                  <a:pt x="39" y="19"/>
                  <a:pt x="39" y="19"/>
                  <a:pt x="39" y="19"/>
                </a:cubicBezTo>
                <a:cubicBezTo>
                  <a:pt x="30" y="19"/>
                  <a:pt x="30" y="19"/>
                  <a:pt x="30" y="19"/>
                </a:cubicBezTo>
                <a:cubicBezTo>
                  <a:pt x="30" y="19"/>
                  <a:pt x="30" y="19"/>
                  <a:pt x="29" y="20"/>
                </a:cubicBezTo>
                <a:cubicBezTo>
                  <a:pt x="29" y="20"/>
                  <a:pt x="29" y="20"/>
                  <a:pt x="29" y="20"/>
                </a:cubicBezTo>
                <a:cubicBezTo>
                  <a:pt x="30" y="38"/>
                  <a:pt x="30" y="38"/>
                  <a:pt x="30" y="38"/>
                </a:cubicBezTo>
                <a:cubicBezTo>
                  <a:pt x="30" y="38"/>
                  <a:pt x="30" y="39"/>
                  <a:pt x="31" y="39"/>
                </a:cubicBezTo>
                <a:cubicBezTo>
                  <a:pt x="38" y="39"/>
                  <a:pt x="38" y="39"/>
                  <a:pt x="38" y="39"/>
                </a:cubicBezTo>
                <a:cubicBezTo>
                  <a:pt x="39" y="39"/>
                  <a:pt x="39" y="38"/>
                  <a:pt x="39" y="38"/>
                </a:cubicBezTo>
                <a:lnTo>
                  <a:pt x="40" y="20"/>
                </a:lnTo>
                <a:close/>
                <a:moveTo>
                  <a:pt x="39" y="45"/>
                </a:moveTo>
                <a:cubicBezTo>
                  <a:pt x="39" y="44"/>
                  <a:pt x="39" y="43"/>
                  <a:pt x="38" y="43"/>
                </a:cubicBezTo>
                <a:cubicBezTo>
                  <a:pt x="31" y="43"/>
                  <a:pt x="31" y="43"/>
                  <a:pt x="31" y="43"/>
                </a:cubicBezTo>
                <a:cubicBezTo>
                  <a:pt x="30" y="43"/>
                  <a:pt x="30" y="44"/>
                  <a:pt x="30" y="45"/>
                </a:cubicBezTo>
                <a:cubicBezTo>
                  <a:pt x="30" y="52"/>
                  <a:pt x="30" y="52"/>
                  <a:pt x="30" y="52"/>
                </a:cubicBezTo>
                <a:cubicBezTo>
                  <a:pt x="30" y="53"/>
                  <a:pt x="30" y="53"/>
                  <a:pt x="31" y="53"/>
                </a:cubicBezTo>
                <a:cubicBezTo>
                  <a:pt x="38" y="53"/>
                  <a:pt x="38" y="53"/>
                  <a:pt x="38" y="53"/>
                </a:cubicBezTo>
                <a:cubicBezTo>
                  <a:pt x="39" y="53"/>
                  <a:pt x="39" y="53"/>
                  <a:pt x="39" y="52"/>
                </a:cubicBezTo>
                <a:lnTo>
                  <a:pt x="39" y="4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0">
            <a:extLst>
              <a:ext uri="{FF2B5EF4-FFF2-40B4-BE49-F238E27FC236}">
                <a16:creationId xmlns:a16="http://schemas.microsoft.com/office/drawing/2014/main" id="{35899740-3EF1-C448-9780-5CA269CB42DE}"/>
              </a:ext>
            </a:extLst>
          </p:cNvPr>
          <p:cNvSpPr>
            <a:spLocks noChangeAspect="1" noEditPoints="1"/>
          </p:cNvSpPr>
          <p:nvPr/>
        </p:nvSpPr>
        <p:spPr bwMode="auto">
          <a:xfrm>
            <a:off x="4227353" y="1572157"/>
            <a:ext cx="406474" cy="32400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53">
            <a:extLst>
              <a:ext uri="{FF2B5EF4-FFF2-40B4-BE49-F238E27FC236}">
                <a16:creationId xmlns:a16="http://schemas.microsoft.com/office/drawing/2014/main" id="{288B66DB-3E08-E544-B196-C97B2D75638E}"/>
              </a:ext>
            </a:extLst>
          </p:cNvPr>
          <p:cNvSpPr>
            <a:spLocks noChangeAspect="1" noEditPoints="1"/>
          </p:cNvSpPr>
          <p:nvPr/>
        </p:nvSpPr>
        <p:spPr bwMode="auto">
          <a:xfrm>
            <a:off x="6229304" y="1518157"/>
            <a:ext cx="382960" cy="432000"/>
          </a:xfrm>
          <a:custGeom>
            <a:avLst/>
            <a:gdLst/>
            <a:ahLst/>
            <a:cxnLst>
              <a:cxn ang="0">
                <a:pos x="0" y="29"/>
              </a:cxn>
              <a:cxn ang="0">
                <a:pos x="0" y="87"/>
              </a:cxn>
              <a:cxn ang="0">
                <a:pos x="22" y="116"/>
              </a:cxn>
              <a:cxn ang="0">
                <a:pos x="51" y="116"/>
              </a:cxn>
              <a:cxn ang="0">
                <a:pos x="73" y="97"/>
              </a:cxn>
              <a:cxn ang="0">
                <a:pos x="100" y="63"/>
              </a:cxn>
              <a:cxn ang="0">
                <a:pos x="100" y="53"/>
              </a:cxn>
              <a:cxn ang="0">
                <a:pos x="87" y="48"/>
              </a:cxn>
              <a:cxn ang="0">
                <a:pos x="75" y="53"/>
              </a:cxn>
              <a:cxn ang="0">
                <a:pos x="66" y="62"/>
              </a:cxn>
              <a:cxn ang="0">
                <a:pos x="66" y="14"/>
              </a:cxn>
              <a:cxn ang="0">
                <a:pos x="58" y="7"/>
              </a:cxn>
              <a:cxn ang="0">
                <a:pos x="51" y="7"/>
              </a:cxn>
              <a:cxn ang="0">
                <a:pos x="44" y="0"/>
              </a:cxn>
              <a:cxn ang="0">
                <a:pos x="37" y="0"/>
              </a:cxn>
              <a:cxn ang="0">
                <a:pos x="29" y="7"/>
              </a:cxn>
              <a:cxn ang="0">
                <a:pos x="22" y="7"/>
              </a:cxn>
              <a:cxn ang="0">
                <a:pos x="15" y="14"/>
              </a:cxn>
              <a:cxn ang="0">
                <a:pos x="15" y="22"/>
              </a:cxn>
              <a:cxn ang="0">
                <a:pos x="8" y="22"/>
              </a:cxn>
              <a:cxn ang="0">
                <a:pos x="0" y="29"/>
              </a:cxn>
              <a:cxn ang="0">
                <a:pos x="8" y="29"/>
              </a:cxn>
              <a:cxn ang="0">
                <a:pos x="15" y="29"/>
              </a:cxn>
              <a:cxn ang="0">
                <a:pos x="15" y="36"/>
              </a:cxn>
              <a:cxn ang="0">
                <a:pos x="15" y="58"/>
              </a:cxn>
              <a:cxn ang="0">
                <a:pos x="22" y="58"/>
              </a:cxn>
              <a:cxn ang="0">
                <a:pos x="22" y="22"/>
              </a:cxn>
              <a:cxn ang="0">
                <a:pos x="22" y="14"/>
              </a:cxn>
              <a:cxn ang="0">
                <a:pos x="29" y="14"/>
              </a:cxn>
              <a:cxn ang="0">
                <a:pos x="29" y="22"/>
              </a:cxn>
              <a:cxn ang="0">
                <a:pos x="29" y="58"/>
              </a:cxn>
              <a:cxn ang="0">
                <a:pos x="37" y="58"/>
              </a:cxn>
              <a:cxn ang="0">
                <a:pos x="37" y="14"/>
              </a:cxn>
              <a:cxn ang="0">
                <a:pos x="37" y="7"/>
              </a:cxn>
              <a:cxn ang="0">
                <a:pos x="44" y="7"/>
              </a:cxn>
              <a:cxn ang="0">
                <a:pos x="44" y="14"/>
              </a:cxn>
              <a:cxn ang="0">
                <a:pos x="44" y="58"/>
              </a:cxn>
              <a:cxn ang="0">
                <a:pos x="51" y="58"/>
              </a:cxn>
              <a:cxn ang="0">
                <a:pos x="51" y="29"/>
              </a:cxn>
              <a:cxn ang="0">
                <a:pos x="51" y="22"/>
              </a:cxn>
              <a:cxn ang="0">
                <a:pos x="51" y="14"/>
              </a:cxn>
              <a:cxn ang="0">
                <a:pos x="58" y="14"/>
              </a:cxn>
              <a:cxn ang="0">
                <a:pos x="58" y="22"/>
              </a:cxn>
              <a:cxn ang="0">
                <a:pos x="58" y="29"/>
              </a:cxn>
              <a:cxn ang="0">
                <a:pos x="58" y="73"/>
              </a:cxn>
              <a:cxn ang="0">
                <a:pos x="66" y="73"/>
              </a:cxn>
              <a:cxn ang="0">
                <a:pos x="66" y="73"/>
              </a:cxn>
              <a:cxn ang="0">
                <a:pos x="80" y="58"/>
              </a:cxn>
              <a:cxn ang="0">
                <a:pos x="87" y="55"/>
              </a:cxn>
              <a:cxn ang="0">
                <a:pos x="95" y="58"/>
              </a:cxn>
              <a:cxn ang="0">
                <a:pos x="66" y="94"/>
              </a:cxn>
              <a:cxn ang="0">
                <a:pos x="66" y="94"/>
              </a:cxn>
              <a:cxn ang="0">
                <a:pos x="66" y="94"/>
              </a:cxn>
              <a:cxn ang="0">
                <a:pos x="51" y="109"/>
              </a:cxn>
              <a:cxn ang="0">
                <a:pos x="22" y="109"/>
              </a:cxn>
              <a:cxn ang="0">
                <a:pos x="8" y="87"/>
              </a:cxn>
              <a:cxn ang="0">
                <a:pos x="8" y="36"/>
              </a:cxn>
              <a:cxn ang="0">
                <a:pos x="8" y="29"/>
              </a:cxn>
            </a:cxnLst>
            <a:rect l="0" t="0" r="r" b="b"/>
            <a:pathLst>
              <a:path w="103" h="116">
                <a:moveTo>
                  <a:pt x="0" y="29"/>
                </a:moveTo>
                <a:cubicBezTo>
                  <a:pt x="0" y="87"/>
                  <a:pt x="0" y="87"/>
                  <a:pt x="0" y="87"/>
                </a:cubicBezTo>
                <a:cubicBezTo>
                  <a:pt x="0" y="101"/>
                  <a:pt x="0" y="116"/>
                  <a:pt x="22" y="116"/>
                </a:cubicBezTo>
                <a:cubicBezTo>
                  <a:pt x="51" y="116"/>
                  <a:pt x="51" y="116"/>
                  <a:pt x="51" y="116"/>
                </a:cubicBezTo>
                <a:cubicBezTo>
                  <a:pt x="68" y="116"/>
                  <a:pt x="72" y="107"/>
                  <a:pt x="73" y="97"/>
                </a:cubicBezTo>
                <a:cubicBezTo>
                  <a:pt x="100" y="63"/>
                  <a:pt x="100" y="63"/>
                  <a:pt x="100" y="63"/>
                </a:cubicBezTo>
                <a:cubicBezTo>
                  <a:pt x="103" y="60"/>
                  <a:pt x="102" y="56"/>
                  <a:pt x="100" y="53"/>
                </a:cubicBezTo>
                <a:cubicBezTo>
                  <a:pt x="99" y="52"/>
                  <a:pt x="94" y="48"/>
                  <a:pt x="87" y="48"/>
                </a:cubicBezTo>
                <a:cubicBezTo>
                  <a:pt x="84" y="48"/>
                  <a:pt x="80" y="49"/>
                  <a:pt x="75" y="53"/>
                </a:cubicBezTo>
                <a:cubicBezTo>
                  <a:pt x="66" y="62"/>
                  <a:pt x="66" y="62"/>
                  <a:pt x="66" y="62"/>
                </a:cubicBezTo>
                <a:cubicBezTo>
                  <a:pt x="66" y="14"/>
                  <a:pt x="66" y="14"/>
                  <a:pt x="66" y="14"/>
                </a:cubicBezTo>
                <a:cubicBezTo>
                  <a:pt x="66" y="10"/>
                  <a:pt x="62" y="7"/>
                  <a:pt x="58" y="7"/>
                </a:cubicBezTo>
                <a:cubicBezTo>
                  <a:pt x="51" y="7"/>
                  <a:pt x="51" y="7"/>
                  <a:pt x="51" y="7"/>
                </a:cubicBezTo>
                <a:cubicBezTo>
                  <a:pt x="51" y="3"/>
                  <a:pt x="48" y="0"/>
                  <a:pt x="44" y="0"/>
                </a:cubicBezTo>
                <a:cubicBezTo>
                  <a:pt x="37" y="0"/>
                  <a:pt x="37" y="0"/>
                  <a:pt x="37" y="0"/>
                </a:cubicBezTo>
                <a:cubicBezTo>
                  <a:pt x="33" y="0"/>
                  <a:pt x="29" y="3"/>
                  <a:pt x="29" y="7"/>
                </a:cubicBezTo>
                <a:cubicBezTo>
                  <a:pt x="22" y="7"/>
                  <a:pt x="22" y="7"/>
                  <a:pt x="22" y="7"/>
                </a:cubicBezTo>
                <a:cubicBezTo>
                  <a:pt x="18" y="7"/>
                  <a:pt x="15" y="10"/>
                  <a:pt x="15" y="14"/>
                </a:cubicBezTo>
                <a:cubicBezTo>
                  <a:pt x="15" y="22"/>
                  <a:pt x="15" y="22"/>
                  <a:pt x="15" y="22"/>
                </a:cubicBezTo>
                <a:cubicBezTo>
                  <a:pt x="8" y="22"/>
                  <a:pt x="8" y="22"/>
                  <a:pt x="8" y="22"/>
                </a:cubicBezTo>
                <a:cubicBezTo>
                  <a:pt x="4" y="22"/>
                  <a:pt x="0" y="25"/>
                  <a:pt x="0" y="29"/>
                </a:cubicBezTo>
                <a:close/>
                <a:moveTo>
                  <a:pt x="8" y="29"/>
                </a:moveTo>
                <a:cubicBezTo>
                  <a:pt x="15" y="29"/>
                  <a:pt x="15" y="29"/>
                  <a:pt x="15" y="29"/>
                </a:cubicBezTo>
                <a:cubicBezTo>
                  <a:pt x="15" y="36"/>
                  <a:pt x="15" y="36"/>
                  <a:pt x="15" y="36"/>
                </a:cubicBezTo>
                <a:cubicBezTo>
                  <a:pt x="15" y="58"/>
                  <a:pt x="15" y="58"/>
                  <a:pt x="15" y="58"/>
                </a:cubicBezTo>
                <a:cubicBezTo>
                  <a:pt x="22" y="58"/>
                  <a:pt x="22" y="58"/>
                  <a:pt x="22" y="58"/>
                </a:cubicBezTo>
                <a:cubicBezTo>
                  <a:pt x="22" y="22"/>
                  <a:pt x="22" y="22"/>
                  <a:pt x="22" y="22"/>
                </a:cubicBezTo>
                <a:cubicBezTo>
                  <a:pt x="22" y="14"/>
                  <a:pt x="22" y="14"/>
                  <a:pt x="22" y="14"/>
                </a:cubicBezTo>
                <a:cubicBezTo>
                  <a:pt x="29" y="14"/>
                  <a:pt x="29" y="14"/>
                  <a:pt x="29" y="14"/>
                </a:cubicBezTo>
                <a:cubicBezTo>
                  <a:pt x="29" y="22"/>
                  <a:pt x="29" y="22"/>
                  <a:pt x="29" y="22"/>
                </a:cubicBezTo>
                <a:cubicBezTo>
                  <a:pt x="29" y="58"/>
                  <a:pt x="29" y="58"/>
                  <a:pt x="29" y="58"/>
                </a:cubicBezTo>
                <a:cubicBezTo>
                  <a:pt x="37" y="58"/>
                  <a:pt x="37" y="58"/>
                  <a:pt x="37" y="58"/>
                </a:cubicBezTo>
                <a:cubicBezTo>
                  <a:pt x="37" y="14"/>
                  <a:pt x="37" y="14"/>
                  <a:pt x="37" y="14"/>
                </a:cubicBezTo>
                <a:cubicBezTo>
                  <a:pt x="37" y="7"/>
                  <a:pt x="37" y="7"/>
                  <a:pt x="37" y="7"/>
                </a:cubicBezTo>
                <a:cubicBezTo>
                  <a:pt x="44" y="7"/>
                  <a:pt x="44" y="7"/>
                  <a:pt x="44" y="7"/>
                </a:cubicBezTo>
                <a:cubicBezTo>
                  <a:pt x="44" y="14"/>
                  <a:pt x="44" y="14"/>
                  <a:pt x="44" y="14"/>
                </a:cubicBezTo>
                <a:cubicBezTo>
                  <a:pt x="44" y="58"/>
                  <a:pt x="44" y="58"/>
                  <a:pt x="44" y="58"/>
                </a:cubicBezTo>
                <a:cubicBezTo>
                  <a:pt x="51" y="58"/>
                  <a:pt x="51" y="58"/>
                  <a:pt x="51" y="58"/>
                </a:cubicBezTo>
                <a:cubicBezTo>
                  <a:pt x="51" y="29"/>
                  <a:pt x="51" y="29"/>
                  <a:pt x="51" y="29"/>
                </a:cubicBezTo>
                <a:cubicBezTo>
                  <a:pt x="51" y="22"/>
                  <a:pt x="51" y="22"/>
                  <a:pt x="51" y="22"/>
                </a:cubicBezTo>
                <a:cubicBezTo>
                  <a:pt x="51" y="14"/>
                  <a:pt x="51" y="14"/>
                  <a:pt x="51" y="14"/>
                </a:cubicBezTo>
                <a:cubicBezTo>
                  <a:pt x="58" y="14"/>
                  <a:pt x="58" y="14"/>
                  <a:pt x="58" y="14"/>
                </a:cubicBezTo>
                <a:cubicBezTo>
                  <a:pt x="58" y="22"/>
                  <a:pt x="58" y="22"/>
                  <a:pt x="58" y="22"/>
                </a:cubicBezTo>
                <a:cubicBezTo>
                  <a:pt x="58" y="29"/>
                  <a:pt x="58" y="29"/>
                  <a:pt x="58" y="29"/>
                </a:cubicBezTo>
                <a:cubicBezTo>
                  <a:pt x="58" y="73"/>
                  <a:pt x="58" y="73"/>
                  <a:pt x="58" y="73"/>
                </a:cubicBezTo>
                <a:cubicBezTo>
                  <a:pt x="66" y="73"/>
                  <a:pt x="66" y="73"/>
                  <a:pt x="66" y="73"/>
                </a:cubicBezTo>
                <a:cubicBezTo>
                  <a:pt x="66" y="73"/>
                  <a:pt x="66" y="73"/>
                  <a:pt x="66" y="73"/>
                </a:cubicBezTo>
                <a:cubicBezTo>
                  <a:pt x="66" y="73"/>
                  <a:pt x="73" y="65"/>
                  <a:pt x="80" y="58"/>
                </a:cubicBezTo>
                <a:cubicBezTo>
                  <a:pt x="83" y="56"/>
                  <a:pt x="85" y="55"/>
                  <a:pt x="87" y="55"/>
                </a:cubicBezTo>
                <a:cubicBezTo>
                  <a:pt x="92" y="55"/>
                  <a:pt x="95" y="58"/>
                  <a:pt x="95" y="58"/>
                </a:cubicBezTo>
                <a:cubicBezTo>
                  <a:pt x="66" y="94"/>
                  <a:pt x="66" y="94"/>
                  <a:pt x="66" y="94"/>
                </a:cubicBezTo>
                <a:cubicBezTo>
                  <a:pt x="66" y="94"/>
                  <a:pt x="66" y="94"/>
                  <a:pt x="66" y="94"/>
                </a:cubicBezTo>
                <a:cubicBezTo>
                  <a:pt x="66" y="94"/>
                  <a:pt x="66" y="94"/>
                  <a:pt x="66" y="94"/>
                </a:cubicBezTo>
                <a:cubicBezTo>
                  <a:pt x="65" y="104"/>
                  <a:pt x="63" y="109"/>
                  <a:pt x="51" y="109"/>
                </a:cubicBezTo>
                <a:cubicBezTo>
                  <a:pt x="37" y="109"/>
                  <a:pt x="37" y="109"/>
                  <a:pt x="22" y="109"/>
                </a:cubicBezTo>
                <a:cubicBezTo>
                  <a:pt x="8" y="109"/>
                  <a:pt x="8" y="102"/>
                  <a:pt x="8" y="87"/>
                </a:cubicBezTo>
                <a:cubicBezTo>
                  <a:pt x="8" y="76"/>
                  <a:pt x="8" y="49"/>
                  <a:pt x="8" y="36"/>
                </a:cubicBezTo>
                <a:lnTo>
                  <a:pt x="8" y="2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r>
              <a:rPr lang="en-US" dirty="0"/>
              <a:t> </a:t>
            </a:r>
          </a:p>
        </p:txBody>
      </p:sp>
      <p:sp>
        <p:nvSpPr>
          <p:cNvPr id="19" name="Rechthoek 18">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Uitgangspunten</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1370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(13)</a:t>
            </a:r>
          </a:p>
        </p:txBody>
      </p:sp>
      <p:sp>
        <p:nvSpPr>
          <p:cNvPr id="18" name="Down Arrow 33"/>
          <p:cNvSpPr>
            <a:spLocks noChangeAspect="1"/>
          </p:cNvSpPr>
          <p:nvPr/>
        </p:nvSpPr>
        <p:spPr>
          <a:xfrm>
            <a:off x="156698" y="843540"/>
            <a:ext cx="878362" cy="73867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33784" y="984096"/>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1765253"/>
            <a:ext cx="878362" cy="909874"/>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2047272"/>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7" name="Footer Text"/>
          <p:cNvSpPr txBox="1"/>
          <p:nvPr/>
        </p:nvSpPr>
        <p:spPr>
          <a:xfrm>
            <a:off x="1117056" y="843540"/>
            <a:ext cx="8002025" cy="307777"/>
          </a:xfrm>
          <a:prstGeom prst="rect">
            <a:avLst/>
          </a:prstGeom>
          <a:noFill/>
        </p:spPr>
        <p:txBody>
          <a:bodyPr wrap="square" lIns="0" tIns="0" rIns="0" bIns="0" rtlCol="0">
            <a:spAutoFit/>
          </a:bodyPr>
          <a:lstStyle/>
          <a:p>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niemand</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buitengesloten</a:t>
            </a:r>
            <a:r>
              <a:rPr lang="en-US" sz="1000" dirty="0">
                <a:solidFill>
                  <a:schemeClr val="tx1">
                    <a:lumMod val="50000"/>
                    <a:lumOff val="50000"/>
                  </a:schemeClr>
                </a:solidFill>
              </a:rPr>
              <a:t> </a:t>
            </a:r>
            <a:r>
              <a:rPr lang="en-US" sz="1000" dirty="0" err="1">
                <a:solidFill>
                  <a:schemeClr val="tx1">
                    <a:lumMod val="50000"/>
                    <a:lumOff val="50000"/>
                  </a:schemeClr>
                </a:solidFill>
              </a:rPr>
              <a:t>hoeft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voelen</a:t>
            </a:r>
            <a:r>
              <a:rPr lang="en-US" sz="1000" dirty="0">
                <a:solidFill>
                  <a:schemeClr val="tx1">
                    <a:lumMod val="50000"/>
                    <a:lumOff val="50000"/>
                  </a:schemeClr>
                </a:solidFill>
              </a:rPr>
              <a:t> en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samen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geleefd</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het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getolereerd</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mensen</a:t>
            </a:r>
            <a:r>
              <a:rPr lang="en-US" sz="1000" dirty="0">
                <a:solidFill>
                  <a:schemeClr val="tx1">
                    <a:lumMod val="50000"/>
                    <a:lumOff val="50000"/>
                  </a:schemeClr>
                </a:solidFill>
              </a:rPr>
              <a:t> </a:t>
            </a:r>
            <a:r>
              <a:rPr lang="en-US" sz="1000" dirty="0" err="1">
                <a:solidFill>
                  <a:schemeClr val="tx1">
                    <a:lumMod val="50000"/>
                    <a:lumOff val="50000"/>
                  </a:schemeClr>
                </a:solidFill>
              </a:rPr>
              <a:t>elkaar</a:t>
            </a:r>
            <a:r>
              <a:rPr lang="en-US" sz="1000" dirty="0">
                <a:solidFill>
                  <a:schemeClr val="tx1">
                    <a:lumMod val="50000"/>
                    <a:lumOff val="50000"/>
                  </a:schemeClr>
                </a:solidFill>
              </a:rPr>
              <a:t> </a:t>
            </a:r>
            <a:r>
              <a:rPr lang="en-US" sz="1000" dirty="0" err="1">
                <a:solidFill>
                  <a:schemeClr val="tx1">
                    <a:lumMod val="50000"/>
                    <a:lumOff val="50000"/>
                  </a:schemeClr>
                </a:solidFill>
              </a:rPr>
              <a:t>discrimineren</a:t>
            </a:r>
            <a:r>
              <a:rPr lang="en-US" sz="1000" dirty="0">
                <a:solidFill>
                  <a:schemeClr val="tx1">
                    <a:lumMod val="50000"/>
                    <a:lumOff val="50000"/>
                  </a:schemeClr>
                </a:solidFill>
              </a:rPr>
              <a:t>, </a:t>
            </a:r>
            <a:r>
              <a:rPr lang="en-US" sz="1000" dirty="0" err="1">
                <a:solidFill>
                  <a:schemeClr val="tx1">
                    <a:lumMod val="50000"/>
                    <a:lumOff val="50000"/>
                  </a:schemeClr>
                </a:solidFill>
              </a:rPr>
              <a:t>intimideren</a:t>
            </a:r>
            <a:r>
              <a:rPr lang="en-US" sz="1000" dirty="0">
                <a:solidFill>
                  <a:schemeClr val="tx1">
                    <a:lumMod val="50000"/>
                    <a:lumOff val="50000"/>
                  </a:schemeClr>
                </a:solidFill>
              </a:rPr>
              <a:t> of </a:t>
            </a:r>
            <a:r>
              <a:rPr lang="en-US" sz="1000" dirty="0" err="1">
                <a:solidFill>
                  <a:schemeClr val="tx1">
                    <a:lumMod val="50000"/>
                    <a:lumOff val="50000"/>
                  </a:schemeClr>
                </a:solidFill>
              </a:rPr>
              <a:t>bedreigen</a:t>
            </a:r>
            <a:r>
              <a:rPr lang="en-US" sz="1000" dirty="0">
                <a:solidFill>
                  <a:schemeClr val="tx1">
                    <a:lumMod val="50000"/>
                    <a:lumOff val="50000"/>
                  </a:schemeClr>
                </a:solidFill>
              </a:rPr>
              <a:t>. </a:t>
            </a:r>
          </a:p>
        </p:txBody>
      </p:sp>
      <p:sp>
        <p:nvSpPr>
          <p:cNvPr id="12" name="Footer Text"/>
          <p:cNvSpPr txBox="1"/>
          <p:nvPr/>
        </p:nvSpPr>
        <p:spPr>
          <a:xfrm>
            <a:off x="1104789" y="1936455"/>
            <a:ext cx="8002025" cy="923330"/>
          </a:xfrm>
          <a:prstGeom prst="rect">
            <a:avLst/>
          </a:prstGeom>
          <a:noFill/>
        </p:spPr>
        <p:txBody>
          <a:bodyPr wrap="square" lIns="0" tIns="0" rIns="0" bIns="0" rtlCol="0">
            <a:spAutoFit/>
          </a:bodyPr>
          <a:lstStyle/>
          <a:p>
            <a:pPr marL="171450" indent="-171450">
              <a:buFont typeface="Arial" charset="0"/>
              <a:buChar char="•"/>
            </a:pPr>
            <a:r>
              <a:rPr lang="en-US" sz="1000" dirty="0" err="1">
                <a:solidFill>
                  <a:schemeClr val="tx1">
                    <a:lumMod val="50000"/>
                    <a:lumOff val="50000"/>
                  </a:schemeClr>
                </a:solidFill>
              </a:rPr>
              <a:t>Ambtenaren</a:t>
            </a:r>
            <a:r>
              <a:rPr lang="en-US" sz="1000" dirty="0">
                <a:solidFill>
                  <a:schemeClr val="tx1">
                    <a:lumMod val="50000"/>
                    <a:lumOff val="50000"/>
                  </a:schemeClr>
                </a:solidFill>
              </a:rPr>
              <a:t> en partners </a:t>
            </a:r>
            <a:r>
              <a:rPr lang="en-US" sz="1000" dirty="0" err="1">
                <a:solidFill>
                  <a:schemeClr val="tx1">
                    <a:lumMod val="50000"/>
                    <a:lumOff val="50000"/>
                  </a:schemeClr>
                </a:solidFill>
              </a:rPr>
              <a:t>blijven</a:t>
            </a:r>
            <a:r>
              <a:rPr lang="en-US" sz="1000" dirty="0">
                <a:solidFill>
                  <a:schemeClr val="tx1">
                    <a:lumMod val="50000"/>
                    <a:lumOff val="50000"/>
                  </a:schemeClr>
                </a:solidFill>
              </a:rPr>
              <a:t> </a:t>
            </a:r>
            <a:r>
              <a:rPr lang="en-US" sz="1000" dirty="0" err="1">
                <a:solidFill>
                  <a:schemeClr val="tx1">
                    <a:lumMod val="50000"/>
                    <a:lumOff val="50000"/>
                  </a:schemeClr>
                </a:solidFill>
              </a:rPr>
              <a:t>opleiden</a:t>
            </a:r>
            <a:r>
              <a:rPr lang="en-US" sz="1000" dirty="0">
                <a:solidFill>
                  <a:schemeClr val="tx1">
                    <a:lumMod val="50000"/>
                    <a:lumOff val="50000"/>
                  </a:schemeClr>
                </a:solidFill>
              </a:rPr>
              <a:t> </a:t>
            </a:r>
            <a:r>
              <a:rPr lang="en-US" sz="1000" dirty="0" err="1">
                <a:solidFill>
                  <a:schemeClr val="tx1">
                    <a:lumMod val="50000"/>
                    <a:lumOff val="50000"/>
                  </a:schemeClr>
                </a:solidFill>
              </a:rPr>
              <a:t>zodat</a:t>
            </a:r>
            <a:r>
              <a:rPr lang="en-US" sz="1000" dirty="0">
                <a:solidFill>
                  <a:schemeClr val="tx1">
                    <a:lumMod val="50000"/>
                    <a:lumOff val="50000"/>
                  </a:schemeClr>
                </a:solidFill>
              </a:rPr>
              <a:t> </a:t>
            </a:r>
            <a:r>
              <a:rPr lang="en-US" sz="1000" dirty="0" err="1">
                <a:solidFill>
                  <a:schemeClr val="tx1">
                    <a:lumMod val="50000"/>
                    <a:lumOff val="50000"/>
                  </a:schemeClr>
                </a:solidFill>
              </a:rPr>
              <a:t>signalen</a:t>
            </a:r>
            <a:r>
              <a:rPr lang="en-US" sz="1000" dirty="0">
                <a:solidFill>
                  <a:schemeClr val="tx1">
                    <a:lumMod val="50000"/>
                    <a:lumOff val="50000"/>
                  </a:schemeClr>
                </a:solidFill>
              </a:rPr>
              <a:t> van </a:t>
            </a:r>
            <a:r>
              <a:rPr lang="en-US" sz="1000" dirty="0" err="1">
                <a:solidFill>
                  <a:schemeClr val="tx1">
                    <a:lumMod val="50000"/>
                    <a:lumOff val="50000"/>
                  </a:schemeClr>
                </a:solidFill>
              </a:rPr>
              <a:t>radicalisering</a:t>
            </a:r>
            <a:r>
              <a:rPr lang="en-US" sz="1000" dirty="0">
                <a:solidFill>
                  <a:schemeClr val="tx1">
                    <a:lumMod val="50000"/>
                    <a:lumOff val="50000"/>
                  </a:schemeClr>
                </a:solidFill>
              </a:rPr>
              <a:t> of </a:t>
            </a:r>
            <a:r>
              <a:rPr lang="en-US" sz="1000" dirty="0" err="1">
                <a:solidFill>
                  <a:schemeClr val="tx1">
                    <a:lumMod val="50000"/>
                    <a:lumOff val="50000"/>
                  </a:schemeClr>
                </a:solidFill>
              </a:rPr>
              <a:t>polarisatie</a:t>
            </a:r>
            <a:r>
              <a:rPr lang="en-US" sz="1000" dirty="0">
                <a:solidFill>
                  <a:schemeClr val="tx1">
                    <a:lumMod val="50000"/>
                    <a:lumOff val="50000"/>
                  </a:schemeClr>
                </a:solidFill>
              </a:rPr>
              <a:t> </a:t>
            </a:r>
            <a:r>
              <a:rPr lang="en-US" sz="1000" dirty="0" err="1">
                <a:solidFill>
                  <a:schemeClr val="tx1">
                    <a:lumMod val="50000"/>
                    <a:lumOff val="50000"/>
                  </a:schemeClr>
                </a:solidFill>
              </a:rPr>
              <a:t>vroegtijdig</a:t>
            </a:r>
            <a:r>
              <a:rPr lang="en-US" sz="1000" dirty="0">
                <a:solidFill>
                  <a:schemeClr val="tx1">
                    <a:lumMod val="50000"/>
                    <a:lumOff val="50000"/>
                  </a:schemeClr>
                </a:solidFill>
              </a:rPr>
              <a:t> </a:t>
            </a:r>
            <a:r>
              <a:rPr lang="en-US" sz="1000" dirty="0" err="1">
                <a:solidFill>
                  <a:schemeClr val="tx1">
                    <a:lumMod val="50000"/>
                    <a:lumOff val="50000"/>
                  </a:schemeClr>
                </a:solidFill>
              </a:rPr>
              <a:t>herkent</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Inzetten</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sluitende</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veiligheidsketen</a:t>
            </a:r>
            <a:r>
              <a:rPr lang="en-US" sz="1000" dirty="0">
                <a:solidFill>
                  <a:schemeClr val="tx1">
                    <a:lumMod val="50000"/>
                    <a:lumOff val="50000"/>
                  </a:schemeClr>
                </a:solidFill>
              </a:rPr>
              <a:t> </a:t>
            </a:r>
            <a:r>
              <a:rPr lang="en-US" sz="1000" dirty="0" err="1">
                <a:solidFill>
                  <a:schemeClr val="tx1">
                    <a:lumMod val="50000"/>
                    <a:lumOff val="50000"/>
                  </a:schemeClr>
                </a:solidFill>
              </a:rPr>
              <a:t>alsmede</a:t>
            </a:r>
            <a:r>
              <a:rPr lang="en-US" sz="1000" dirty="0">
                <a:solidFill>
                  <a:schemeClr val="tx1">
                    <a:lumMod val="50000"/>
                    <a:lumOff val="50000"/>
                  </a:schemeClr>
                </a:solidFill>
              </a:rPr>
              <a:t> op de </a:t>
            </a:r>
            <a:r>
              <a:rPr lang="en-US" sz="1000" dirty="0" err="1">
                <a:solidFill>
                  <a:schemeClr val="tx1">
                    <a:lumMod val="50000"/>
                    <a:lumOff val="50000"/>
                  </a:schemeClr>
                </a:solidFill>
              </a:rPr>
              <a:t>netwerken</a:t>
            </a:r>
            <a:r>
              <a:rPr lang="en-US" sz="1000" dirty="0">
                <a:solidFill>
                  <a:schemeClr val="tx1">
                    <a:lumMod val="50000"/>
                    <a:lumOff val="50000"/>
                  </a:schemeClr>
                </a:solidFill>
              </a:rPr>
              <a:t> </a:t>
            </a:r>
            <a:r>
              <a:rPr lang="en-US" sz="1000" dirty="0" err="1">
                <a:solidFill>
                  <a:schemeClr val="tx1">
                    <a:lumMod val="50000"/>
                    <a:lumOff val="50000"/>
                  </a:schemeClr>
                </a:solidFill>
              </a:rPr>
              <a:t>rondom</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en/of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Tijdige</a:t>
            </a:r>
            <a:r>
              <a:rPr lang="en-US" sz="1000" dirty="0">
                <a:solidFill>
                  <a:schemeClr val="tx1">
                    <a:lumMod val="50000"/>
                    <a:lumOff val="50000"/>
                  </a:schemeClr>
                </a:solidFill>
              </a:rPr>
              <a:t> </a:t>
            </a:r>
            <a:r>
              <a:rPr lang="en-US" sz="1000" dirty="0" err="1">
                <a:solidFill>
                  <a:schemeClr val="tx1">
                    <a:lumMod val="50000"/>
                    <a:lumOff val="50000"/>
                  </a:schemeClr>
                </a:solidFill>
              </a:rPr>
              <a:t>opschaling</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COM of </a:t>
            </a:r>
            <a:r>
              <a:rPr lang="en-US" sz="1000" dirty="0" err="1">
                <a:solidFill>
                  <a:schemeClr val="tx1">
                    <a:lumMod val="50000"/>
                    <a:lumOff val="50000"/>
                  </a:schemeClr>
                </a:solidFill>
              </a:rPr>
              <a:t>weegtafel</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Veiligheidshuis</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Verder</a:t>
            </a:r>
            <a:r>
              <a:rPr lang="en-US" sz="1000" dirty="0">
                <a:solidFill>
                  <a:schemeClr val="tx1">
                    <a:lumMod val="50000"/>
                    <a:lumOff val="50000"/>
                  </a:schemeClr>
                </a:solidFill>
              </a:rPr>
              <a:t> </a:t>
            </a:r>
            <a:r>
              <a:rPr lang="en-US" sz="1000" dirty="0" err="1">
                <a:solidFill>
                  <a:schemeClr val="tx1">
                    <a:lumMod val="50000"/>
                    <a:lumOff val="50000"/>
                  </a:schemeClr>
                </a:solidFill>
              </a:rPr>
              <a:t>implementatie</a:t>
            </a:r>
            <a:r>
              <a:rPr lang="en-US" sz="1000" dirty="0">
                <a:solidFill>
                  <a:schemeClr val="tx1">
                    <a:lumMod val="50000"/>
                    <a:lumOff val="50000"/>
                  </a:schemeClr>
                </a:solidFill>
              </a:rPr>
              <a:t> van de </a:t>
            </a:r>
            <a:r>
              <a:rPr lang="en-US" sz="1000" dirty="0" err="1">
                <a:solidFill>
                  <a:schemeClr val="tx1">
                    <a:lumMod val="50000"/>
                    <a:lumOff val="50000"/>
                  </a:schemeClr>
                </a:solidFill>
              </a:rPr>
              <a:t>Handreiking</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radicalisering</a:t>
            </a:r>
            <a:r>
              <a:rPr lang="en-US" sz="1000" dirty="0">
                <a:solidFill>
                  <a:schemeClr val="tx1">
                    <a:lumMod val="50000"/>
                    <a:lumOff val="50000"/>
                  </a:schemeClr>
                </a:solidFill>
              </a:rPr>
              <a:t> en </a:t>
            </a:r>
            <a:r>
              <a:rPr lang="en-US" sz="1000" dirty="0" err="1">
                <a:solidFill>
                  <a:schemeClr val="tx1">
                    <a:lumMod val="50000"/>
                    <a:lumOff val="50000"/>
                  </a:schemeClr>
                </a:solidFill>
              </a:rPr>
              <a:t>terrorismebestrijding</a:t>
            </a:r>
            <a:r>
              <a:rPr lang="en-US" sz="1000" dirty="0">
                <a:solidFill>
                  <a:schemeClr val="tx1">
                    <a:lumMod val="50000"/>
                    <a:lumOff val="50000"/>
                  </a:schemeClr>
                </a:solidFill>
              </a:rPr>
              <a:t> op </a:t>
            </a:r>
            <a:r>
              <a:rPr lang="en-US" sz="1000" dirty="0" err="1">
                <a:solidFill>
                  <a:schemeClr val="tx1">
                    <a:lumMod val="50000"/>
                    <a:lumOff val="50000"/>
                  </a:schemeClr>
                </a:solidFill>
              </a:rPr>
              <a:t>lokaal</a:t>
            </a:r>
            <a:r>
              <a:rPr lang="en-US" sz="1000" dirty="0">
                <a:solidFill>
                  <a:schemeClr val="tx1">
                    <a:lumMod val="50000"/>
                    <a:lumOff val="50000"/>
                  </a:schemeClr>
                </a:solidFill>
              </a:rPr>
              <a:t> </a:t>
            </a:r>
            <a:r>
              <a:rPr lang="en-US" sz="1000" dirty="0" err="1">
                <a:solidFill>
                  <a:schemeClr val="tx1">
                    <a:lumMod val="50000"/>
                    <a:lumOff val="50000"/>
                  </a:schemeClr>
                </a:solidFill>
              </a:rPr>
              <a:t>niveau</a:t>
            </a:r>
            <a:r>
              <a:rPr lang="en-US" sz="1000" dirty="0">
                <a:solidFill>
                  <a:schemeClr val="tx1">
                    <a:lumMod val="50000"/>
                    <a:lumOff val="50000"/>
                  </a:schemeClr>
                </a:solidFill>
              </a:rPr>
              <a:t>.</a:t>
            </a:r>
          </a:p>
          <a:p>
            <a:endParaRPr lang="en-US" sz="1000" dirty="0">
              <a:solidFill>
                <a:schemeClr val="tx1">
                  <a:lumMod val="50000"/>
                  <a:lumOff val="50000"/>
                </a:schemeClr>
              </a:solidFill>
            </a:endParaRPr>
          </a:p>
          <a:p>
            <a:endParaRPr lang="en-US" sz="1000" dirty="0">
              <a:solidFill>
                <a:schemeClr val="tx1">
                  <a:lumMod val="50000"/>
                  <a:lumOff val="50000"/>
                </a:schemeClr>
              </a:solidFill>
            </a:endParaRPr>
          </a:p>
        </p:txBody>
      </p:sp>
      <p:cxnSp>
        <p:nvCxnSpPr>
          <p:cNvPr id="10" name="Straight Line buttom">
            <a:extLst>
              <a:ext uri="{FF2B5EF4-FFF2-40B4-BE49-F238E27FC236}">
                <a16:creationId xmlns:a16="http://schemas.microsoft.com/office/drawing/2014/main" id="{26DE1B48-51F4-AD4A-801D-F2431C9EF8C1}"/>
              </a:ext>
            </a:extLst>
          </p:cNvPr>
          <p:cNvCxnSpPr/>
          <p:nvPr/>
        </p:nvCxnSpPr>
        <p:spPr>
          <a:xfrm>
            <a:off x="1120125" y="1765252"/>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88581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13112"/>
            <a:ext cx="8005778" cy="615553"/>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in het </a:t>
            </a:r>
            <a:r>
              <a:rPr lang="en-US" sz="1000" dirty="0" err="1">
                <a:solidFill>
                  <a:schemeClr val="tx1">
                    <a:lumMod val="50000"/>
                    <a:lumOff val="50000"/>
                  </a:schemeClr>
                </a:solidFill>
              </a:rPr>
              <a:t>verbeteren</a:t>
            </a:r>
            <a:r>
              <a:rPr lang="en-US" sz="1000" dirty="0">
                <a:solidFill>
                  <a:schemeClr val="tx1">
                    <a:lumMod val="50000"/>
                    <a:lumOff val="50000"/>
                  </a:schemeClr>
                </a:solidFill>
              </a:rPr>
              <a:t>                    van de </a:t>
            </a:r>
            <a:r>
              <a:rPr lang="en-US" sz="1000" dirty="0" err="1">
                <a:solidFill>
                  <a:schemeClr val="tx1">
                    <a:lumMod val="50000"/>
                    <a:lumOff val="50000"/>
                  </a:schemeClr>
                </a:solidFill>
              </a:rPr>
              <a:t>brandveiligheid</a:t>
            </a:r>
            <a:r>
              <a:rPr lang="en-US" sz="1000" dirty="0">
                <a:solidFill>
                  <a:schemeClr val="tx1">
                    <a:lumMod val="50000"/>
                    <a:lumOff val="50000"/>
                  </a:schemeClr>
                </a:solidFill>
              </a:rPr>
              <a:t>. </a:t>
            </a:r>
            <a:r>
              <a:rPr lang="en-US" sz="1000" dirty="0" err="1">
                <a:solidFill>
                  <a:schemeClr val="tx1">
                    <a:lumMod val="50000"/>
                    <a:lumOff val="50000"/>
                  </a:schemeClr>
                </a:solidFill>
              </a:rPr>
              <a:t>Naast</a:t>
            </a:r>
            <a:r>
              <a:rPr lang="en-US" sz="1000" dirty="0">
                <a:solidFill>
                  <a:schemeClr val="tx1">
                    <a:lumMod val="50000"/>
                    <a:lumOff val="50000"/>
                  </a:schemeClr>
                </a:solidFill>
              </a:rPr>
              <a:t> </a:t>
            </a:r>
            <a:r>
              <a:rPr lang="en-US" sz="1000" dirty="0" err="1">
                <a:solidFill>
                  <a:schemeClr val="tx1">
                    <a:lumMod val="50000"/>
                    <a:lumOff val="50000"/>
                  </a:schemeClr>
                </a:solidFill>
              </a:rPr>
              <a:t>advisering</a:t>
            </a:r>
            <a:r>
              <a:rPr lang="en-US" sz="1000" dirty="0">
                <a:solidFill>
                  <a:schemeClr val="tx1">
                    <a:lumMod val="50000"/>
                    <a:lumOff val="50000"/>
                  </a:schemeClr>
                </a:solidFill>
              </a:rPr>
              <a:t> en </a:t>
            </a:r>
            <a:r>
              <a:rPr lang="en-US" sz="1000" dirty="0" err="1">
                <a:solidFill>
                  <a:schemeClr val="tx1">
                    <a:lumMod val="50000"/>
                    <a:lumOff val="50000"/>
                  </a:schemeClr>
                </a:solidFill>
              </a:rPr>
              <a:t>handhaving</a:t>
            </a:r>
            <a:r>
              <a:rPr lang="en-US" sz="1000" dirty="0">
                <a:solidFill>
                  <a:schemeClr val="tx1">
                    <a:lumMod val="50000"/>
                    <a:lumOff val="50000"/>
                  </a:schemeClr>
                </a:solidFill>
              </a:rPr>
              <a:t> over </a:t>
            </a:r>
            <a:r>
              <a:rPr lang="en-US" sz="1000" dirty="0" err="1">
                <a:solidFill>
                  <a:schemeClr val="tx1">
                    <a:lumMod val="50000"/>
                    <a:lumOff val="50000"/>
                  </a:schemeClr>
                </a:solidFill>
              </a:rPr>
              <a:t>toepassing</a:t>
            </a:r>
            <a:r>
              <a:rPr lang="en-US" sz="1000" dirty="0">
                <a:solidFill>
                  <a:schemeClr val="tx1">
                    <a:lumMod val="50000"/>
                    <a:lumOff val="50000"/>
                  </a:schemeClr>
                </a:solidFill>
              </a:rPr>
              <a:t> van </a:t>
            </a:r>
            <a:r>
              <a:rPr lang="en-US" sz="1000" dirty="0" err="1">
                <a:solidFill>
                  <a:schemeClr val="tx1">
                    <a:lumMod val="50000"/>
                    <a:lumOff val="50000"/>
                  </a:schemeClr>
                </a:solidFill>
              </a:rPr>
              <a:t>brandpreventieve</a:t>
            </a:r>
            <a:r>
              <a:rPr lang="en-US" sz="1000" dirty="0">
                <a:solidFill>
                  <a:schemeClr val="tx1">
                    <a:lumMod val="50000"/>
                    <a:lumOff val="50000"/>
                  </a:schemeClr>
                </a:solidFill>
              </a:rPr>
              <a:t> </a:t>
            </a:r>
            <a:r>
              <a:rPr lang="en-US" sz="1000" dirty="0" err="1">
                <a:solidFill>
                  <a:schemeClr val="tx1">
                    <a:lumMod val="50000"/>
                    <a:lumOff val="50000"/>
                  </a:schemeClr>
                </a:solidFill>
              </a:rPr>
              <a:t>voorzieningen</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bijvoorbeeld</a:t>
            </a:r>
            <a:r>
              <a:rPr lang="en-US" sz="1000" dirty="0">
                <a:solidFill>
                  <a:schemeClr val="tx1">
                    <a:lumMod val="50000"/>
                    <a:lumOff val="50000"/>
                  </a:schemeClr>
                </a:solidFill>
              </a:rPr>
              <a:t> </a:t>
            </a:r>
            <a:r>
              <a:rPr lang="en-US" sz="1000" dirty="0" err="1">
                <a:solidFill>
                  <a:schemeClr val="tx1">
                    <a:lumMod val="50000"/>
                    <a:lumOff val="50000"/>
                  </a:schemeClr>
                </a:solidFill>
              </a:rPr>
              <a:t>woningbouw</a:t>
            </a:r>
            <a:r>
              <a:rPr lang="en-US" sz="1000" dirty="0">
                <a:solidFill>
                  <a:schemeClr val="tx1">
                    <a:lumMod val="50000"/>
                    <a:lumOff val="50000"/>
                  </a:schemeClr>
                </a:solidFill>
              </a:rPr>
              <a:t> is </a:t>
            </a:r>
            <a:r>
              <a:rPr lang="en-US" sz="1000" dirty="0" err="1">
                <a:solidFill>
                  <a:schemeClr val="tx1">
                    <a:lumMod val="50000"/>
                    <a:lumOff val="50000"/>
                  </a:schemeClr>
                </a:solidFill>
              </a:rPr>
              <a:t>winst</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behalen</a:t>
            </a:r>
            <a:r>
              <a:rPr lang="en-US" sz="1000" dirty="0">
                <a:solidFill>
                  <a:schemeClr val="tx1">
                    <a:lumMod val="50000"/>
                    <a:lumOff val="50000"/>
                  </a:schemeClr>
                </a:solidFill>
              </a:rPr>
              <a:t> </a:t>
            </a:r>
            <a:r>
              <a:rPr lang="en-US" sz="1000" dirty="0" err="1">
                <a:solidFill>
                  <a:schemeClr val="tx1">
                    <a:lumMod val="50000"/>
                    <a:lumOff val="50000"/>
                  </a:schemeClr>
                </a:solidFill>
              </a:rPr>
              <a:t>middels</a:t>
            </a:r>
            <a:r>
              <a:rPr lang="en-US" sz="1000" dirty="0">
                <a:solidFill>
                  <a:schemeClr val="tx1">
                    <a:lumMod val="50000"/>
                    <a:lumOff val="50000"/>
                  </a:schemeClr>
                </a:solidFill>
              </a:rPr>
              <a:t> </a:t>
            </a:r>
            <a:r>
              <a:rPr lang="en-US" sz="1000" dirty="0" err="1">
                <a:solidFill>
                  <a:schemeClr val="tx1">
                    <a:lumMod val="50000"/>
                    <a:lumOff val="50000"/>
                  </a:schemeClr>
                </a:solidFill>
              </a:rPr>
              <a:t>voorlichting</a:t>
            </a:r>
            <a:r>
              <a:rPr lang="en-US" sz="1000" dirty="0">
                <a:solidFill>
                  <a:schemeClr val="tx1">
                    <a:lumMod val="50000"/>
                    <a:lumOff val="50000"/>
                  </a:schemeClr>
                </a:solidFill>
              </a:rPr>
              <a:t> en </a:t>
            </a:r>
            <a:r>
              <a:rPr lang="en-US" sz="1000" dirty="0" err="1">
                <a:solidFill>
                  <a:schemeClr val="tx1">
                    <a:lumMod val="50000"/>
                    <a:lumOff val="50000"/>
                  </a:schemeClr>
                </a:solidFill>
              </a:rPr>
              <a:t>bewustwording</a:t>
            </a:r>
            <a:r>
              <a:rPr lang="en-US" sz="1000" dirty="0">
                <a:solidFill>
                  <a:schemeClr val="tx1">
                    <a:lumMod val="50000"/>
                    <a:lumOff val="50000"/>
                  </a:schemeClr>
                </a:solidFill>
              </a:rPr>
              <a:t> van </a:t>
            </a:r>
            <a:r>
              <a:rPr lang="en-US" sz="1000" dirty="0" err="1">
                <a:solidFill>
                  <a:schemeClr val="tx1">
                    <a:lumMod val="50000"/>
                    <a:lumOff val="50000"/>
                  </a:schemeClr>
                </a:solidFill>
              </a:rPr>
              <a:t>specifieke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scholieren</a:t>
            </a:r>
            <a:r>
              <a:rPr lang="en-US" sz="1000" dirty="0">
                <a:solidFill>
                  <a:schemeClr val="tx1">
                    <a:lumMod val="50000"/>
                    <a:lumOff val="50000"/>
                  </a:schemeClr>
                </a:solidFill>
              </a:rPr>
              <a:t>, </a:t>
            </a:r>
            <a:r>
              <a:rPr lang="en-US" sz="1000" dirty="0" err="1">
                <a:solidFill>
                  <a:schemeClr val="tx1">
                    <a:lumMod val="50000"/>
                    <a:lumOff val="50000"/>
                  </a:schemeClr>
                </a:solidFill>
              </a:rPr>
              <a:t>ouderen</a:t>
            </a:r>
            <a:r>
              <a:rPr lang="en-US" sz="1000" dirty="0">
                <a:solidFill>
                  <a:schemeClr val="tx1">
                    <a:lumMod val="50000"/>
                    <a:lumOff val="50000"/>
                  </a:schemeClr>
                </a:solidFill>
              </a:rPr>
              <a:t> en </a:t>
            </a:r>
            <a:r>
              <a:rPr lang="en-US" sz="1000" dirty="0" err="1">
                <a:solidFill>
                  <a:schemeClr val="tx1">
                    <a:lumMod val="50000"/>
                    <a:lumOff val="50000"/>
                  </a:schemeClr>
                </a:solidFill>
              </a:rPr>
              <a:t>verminderd</a:t>
            </a:r>
            <a:r>
              <a:rPr lang="en-US" sz="1000" dirty="0">
                <a:solidFill>
                  <a:schemeClr val="tx1">
                    <a:lumMod val="50000"/>
                    <a:lumOff val="50000"/>
                  </a:schemeClr>
                </a:solidFill>
              </a:rPr>
              <a:t> </a:t>
            </a:r>
            <a:r>
              <a:rPr lang="en-US" sz="1000" dirty="0" err="1">
                <a:solidFill>
                  <a:schemeClr val="tx1">
                    <a:lumMod val="50000"/>
                    <a:lumOff val="50000"/>
                  </a:schemeClr>
                </a:solidFill>
              </a:rPr>
              <a:t>zelfredzame</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r>
              <a:rPr lang="en-US" sz="1000" dirty="0" err="1">
                <a:solidFill>
                  <a:schemeClr val="tx1">
                    <a:lumMod val="50000"/>
                    <a:lumOff val="50000"/>
                  </a:schemeClr>
                </a:solidFill>
              </a:rPr>
              <a:t>Daarnaast</a:t>
            </a:r>
            <a:r>
              <a:rPr lang="en-US" sz="1000" dirty="0">
                <a:solidFill>
                  <a:schemeClr val="tx1">
                    <a:lumMod val="50000"/>
                    <a:lumOff val="50000"/>
                  </a:schemeClr>
                </a:solidFill>
              </a:rPr>
              <a:t> is </a:t>
            </a:r>
            <a:r>
              <a:rPr lang="en-US" sz="1000" dirty="0" err="1">
                <a:solidFill>
                  <a:schemeClr val="tx1">
                    <a:lumMod val="50000"/>
                    <a:lumOff val="50000"/>
                  </a:schemeClr>
                </a:solidFill>
              </a:rPr>
              <a:t>beheersing</a:t>
            </a:r>
            <a:r>
              <a:rPr lang="en-US" sz="1000" dirty="0">
                <a:solidFill>
                  <a:schemeClr val="tx1">
                    <a:lumMod val="50000"/>
                    <a:lumOff val="50000"/>
                  </a:schemeClr>
                </a:solidFill>
              </a:rPr>
              <a:t> van </a:t>
            </a:r>
            <a:r>
              <a:rPr lang="en-US" sz="1000" dirty="0" err="1">
                <a:solidFill>
                  <a:schemeClr val="tx1">
                    <a:lumMod val="50000"/>
                    <a:lumOff val="50000"/>
                  </a:schemeClr>
                </a:solidFill>
              </a:rPr>
              <a:t>natuurbrandrisico’s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punt van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(14)</a:t>
            </a:r>
          </a:p>
        </p:txBody>
      </p:sp>
      <p:sp>
        <p:nvSpPr>
          <p:cNvPr id="8" name="Down Arrow 33"/>
          <p:cNvSpPr>
            <a:spLocks noChangeAspect="1"/>
          </p:cNvSpPr>
          <p:nvPr/>
        </p:nvSpPr>
        <p:spPr>
          <a:xfrm>
            <a:off x="143507" y="620549"/>
            <a:ext cx="878362" cy="110548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39"/>
          <p:cNvSpPr txBox="1"/>
          <p:nvPr/>
        </p:nvSpPr>
        <p:spPr>
          <a:xfrm>
            <a:off x="187542" y="620549"/>
            <a:ext cx="782594" cy="978729"/>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Fysieke</a:t>
            </a:r>
            <a:r>
              <a:rPr lang="en-US" sz="900" b="1" dirty="0">
                <a:solidFill>
                  <a:schemeClr val="bg1"/>
                </a:solidFill>
              </a:rPr>
              <a:t> </a:t>
            </a:r>
            <a:r>
              <a:rPr lang="en-US" sz="900" b="1" dirty="0" err="1">
                <a:solidFill>
                  <a:schemeClr val="bg1"/>
                </a:solidFill>
              </a:rPr>
              <a:t>veiligheid</a:t>
            </a:r>
            <a:r>
              <a:rPr lang="en-US" sz="900" b="1" dirty="0">
                <a:solidFill>
                  <a:schemeClr val="bg1"/>
                </a:solidFill>
              </a:rPr>
              <a:t> § 3.6</a:t>
            </a:r>
          </a:p>
          <a:p>
            <a:pPr algn="ctr" defTabSz="914400">
              <a:spcBef>
                <a:spcPct val="20000"/>
              </a:spcBef>
              <a:defRPr/>
            </a:pPr>
            <a:r>
              <a:rPr lang="en-US" sz="900" b="1" dirty="0">
                <a:solidFill>
                  <a:schemeClr val="bg1"/>
                </a:solidFill>
              </a:rPr>
              <a:t>Brand</a:t>
            </a:r>
          </a:p>
          <a:p>
            <a:pPr algn="ctr" defTabSz="914400">
              <a:spcBef>
                <a:spcPct val="20000"/>
              </a:spcBef>
              <a:defRPr/>
            </a:pPr>
            <a:r>
              <a:rPr lang="en-US" sz="900" b="1" dirty="0" err="1">
                <a:solidFill>
                  <a:schemeClr val="bg1"/>
                </a:solidFill>
              </a:rPr>
              <a:t>veiligheid</a:t>
            </a:r>
            <a:r>
              <a:rPr lang="en-US" sz="900" b="1" dirty="0">
                <a:solidFill>
                  <a:schemeClr val="bg1"/>
                </a:solidFill>
              </a:rPr>
              <a:t> § 3.6.1</a:t>
            </a:r>
            <a:endParaRPr lang="en-US" sz="900" dirty="0">
              <a:solidFill>
                <a:schemeClr val="bg1"/>
              </a:solidFill>
            </a:endParaRPr>
          </a:p>
        </p:txBody>
      </p:sp>
      <p:sp>
        <p:nvSpPr>
          <p:cNvPr id="12" name="Down Arrow 33"/>
          <p:cNvSpPr>
            <a:spLocks noChangeAspect="1"/>
          </p:cNvSpPr>
          <p:nvPr/>
        </p:nvSpPr>
        <p:spPr>
          <a:xfrm>
            <a:off x="139659" y="1739835"/>
            <a:ext cx="878362" cy="771836"/>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1882015"/>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16" name="Down Arrow 33"/>
          <p:cNvSpPr>
            <a:spLocks noChangeAspect="1"/>
          </p:cNvSpPr>
          <p:nvPr/>
        </p:nvSpPr>
        <p:spPr>
          <a:xfrm>
            <a:off x="139958" y="2580632"/>
            <a:ext cx="878362" cy="820073"/>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39"/>
          <p:cNvSpPr txBox="1"/>
          <p:nvPr/>
        </p:nvSpPr>
        <p:spPr>
          <a:xfrm>
            <a:off x="116745" y="2721704"/>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8" name="Down Arrow 33"/>
          <p:cNvSpPr>
            <a:spLocks noChangeAspect="1"/>
          </p:cNvSpPr>
          <p:nvPr/>
        </p:nvSpPr>
        <p:spPr>
          <a:xfrm>
            <a:off x="139659" y="3469667"/>
            <a:ext cx="878362" cy="75425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16745" y="3691625"/>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4289741"/>
            <a:ext cx="878362" cy="81671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16745" y="4480526"/>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097441" y="1817397"/>
            <a:ext cx="8046559" cy="461665"/>
          </a:xfrm>
          <a:prstGeom prst="rect">
            <a:avLst/>
          </a:prstGeom>
          <a:noFill/>
        </p:spPr>
        <p:txBody>
          <a:bodyPr wrap="square" lIns="0" tIns="0" rIns="0" bIns="0" rtlCol="0">
            <a:spAutoFit/>
          </a:bodyPr>
          <a:lstStyle/>
          <a:p>
            <a:r>
              <a:rPr lang="en-US" sz="1000" dirty="0">
                <a:solidFill>
                  <a:schemeClr val="tx1">
                    <a:lumMod val="50000"/>
                    <a:lumOff val="50000"/>
                  </a:schemeClr>
                </a:solidFill>
              </a:rPr>
              <a:t>Het </a:t>
            </a:r>
            <a:r>
              <a:rPr lang="en-US" sz="1000" dirty="0" err="1">
                <a:solidFill>
                  <a:schemeClr val="tx1">
                    <a:lumMod val="50000"/>
                    <a:lumOff val="50000"/>
                  </a:schemeClr>
                </a:solidFill>
              </a:rPr>
              <a:t>aantal</a:t>
            </a:r>
            <a:r>
              <a:rPr lang="en-US" sz="1000" dirty="0">
                <a:solidFill>
                  <a:schemeClr val="tx1">
                    <a:lumMod val="50000"/>
                    <a:lumOff val="50000"/>
                  </a:schemeClr>
                </a:solidFill>
              </a:rPr>
              <a:t> </a:t>
            </a:r>
            <a:r>
              <a:rPr lang="en-US" sz="1000" dirty="0" err="1">
                <a:solidFill>
                  <a:schemeClr val="tx1">
                    <a:lumMod val="50000"/>
                    <a:lumOff val="50000"/>
                  </a:schemeClr>
                </a:solidFill>
              </a:rPr>
              <a:t>dementerende</a:t>
            </a:r>
            <a:r>
              <a:rPr lang="en-US" sz="1000" dirty="0">
                <a:solidFill>
                  <a:schemeClr val="tx1">
                    <a:lumMod val="50000"/>
                    <a:lumOff val="50000"/>
                  </a:schemeClr>
                </a:solidFill>
              </a:rPr>
              <a:t> </a:t>
            </a:r>
            <a:r>
              <a:rPr lang="en-US" sz="1000" dirty="0" err="1">
                <a:solidFill>
                  <a:schemeClr val="tx1">
                    <a:lumMod val="50000"/>
                    <a:lumOff val="50000"/>
                  </a:schemeClr>
                </a:solidFill>
              </a:rPr>
              <a:t>ouderen</a:t>
            </a:r>
            <a:r>
              <a:rPr lang="en-US" sz="1000" dirty="0">
                <a:solidFill>
                  <a:schemeClr val="tx1">
                    <a:lumMod val="50000"/>
                    <a:lumOff val="50000"/>
                  </a:schemeClr>
                </a:solidFill>
              </a:rPr>
              <a:t> </a:t>
            </a:r>
            <a:r>
              <a:rPr lang="en-US" sz="1000" dirty="0" err="1">
                <a:solidFill>
                  <a:schemeClr val="tx1">
                    <a:lumMod val="50000"/>
                    <a:lumOff val="50000"/>
                  </a:schemeClr>
                </a:solidFill>
              </a:rPr>
              <a:t>stijgt</a:t>
            </a:r>
            <a:r>
              <a:rPr lang="en-US" sz="1000" dirty="0">
                <a:solidFill>
                  <a:schemeClr val="tx1">
                    <a:lumMod val="50000"/>
                    <a:lumOff val="50000"/>
                  </a:schemeClr>
                </a:solidFill>
              </a:rPr>
              <a:t> van 270.000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verwachting</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ruim</a:t>
            </a:r>
            <a:r>
              <a:rPr lang="en-US" sz="1000" dirty="0">
                <a:solidFill>
                  <a:schemeClr val="tx1">
                    <a:lumMod val="50000"/>
                    <a:lumOff val="50000"/>
                  </a:schemeClr>
                </a:solidFill>
              </a:rPr>
              <a:t> 500.000 in 2050. De </a:t>
            </a:r>
            <a:r>
              <a:rPr lang="en-US" sz="1000" dirty="0" err="1">
                <a:solidFill>
                  <a:schemeClr val="tx1">
                    <a:lumMod val="50000"/>
                    <a:lumOff val="50000"/>
                  </a:schemeClr>
                </a:solidFill>
              </a:rPr>
              <a:t>brandveiligheidsrisico’s</a:t>
            </a:r>
            <a:r>
              <a:rPr lang="en-US" sz="1000" dirty="0">
                <a:solidFill>
                  <a:schemeClr val="tx1">
                    <a:lumMod val="50000"/>
                    <a:lumOff val="50000"/>
                  </a:schemeClr>
                </a:solidFill>
              </a:rPr>
              <a:t> </a:t>
            </a:r>
            <a:r>
              <a:rPr lang="en-US" sz="1000" dirty="0" err="1">
                <a:solidFill>
                  <a:schemeClr val="tx1">
                    <a:lumMod val="50000"/>
                    <a:lumOff val="50000"/>
                  </a:schemeClr>
                </a:solidFill>
              </a:rPr>
              <a:t>nemen</a:t>
            </a:r>
            <a:r>
              <a:rPr lang="en-US" sz="1000" dirty="0">
                <a:solidFill>
                  <a:schemeClr val="tx1">
                    <a:lumMod val="50000"/>
                    <a:lumOff val="50000"/>
                  </a:schemeClr>
                </a:solidFill>
              </a:rPr>
              <a:t> toe </a:t>
            </a:r>
            <a:r>
              <a:rPr lang="en-US" sz="1000" dirty="0" err="1">
                <a:solidFill>
                  <a:schemeClr val="tx1">
                    <a:lumMod val="50000"/>
                    <a:lumOff val="50000"/>
                  </a:schemeClr>
                </a:solidFill>
              </a:rPr>
              <a:t>doordat</a:t>
            </a:r>
            <a:r>
              <a:rPr lang="en-US" sz="1000" dirty="0">
                <a:solidFill>
                  <a:schemeClr val="tx1">
                    <a:lumMod val="50000"/>
                    <a:lumOff val="50000"/>
                  </a:schemeClr>
                </a:solidFill>
              </a:rPr>
              <a:t> </a:t>
            </a:r>
            <a:r>
              <a:rPr lang="en-US" sz="1000" dirty="0" err="1">
                <a:solidFill>
                  <a:schemeClr val="tx1">
                    <a:lumMod val="50000"/>
                    <a:lumOff val="50000"/>
                  </a:schemeClr>
                </a:solidFill>
              </a:rPr>
              <a:t>personen</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verminderd</a:t>
            </a:r>
            <a:r>
              <a:rPr lang="en-US" sz="1000" dirty="0">
                <a:solidFill>
                  <a:schemeClr val="tx1">
                    <a:lumMod val="50000"/>
                    <a:lumOff val="50000"/>
                  </a:schemeClr>
                </a:solidFill>
              </a:rPr>
              <a:t> </a:t>
            </a:r>
            <a:r>
              <a:rPr lang="en-US" sz="1000" dirty="0" err="1">
                <a:solidFill>
                  <a:schemeClr val="tx1">
                    <a:lumMod val="50000"/>
                    <a:lumOff val="50000"/>
                  </a:schemeClr>
                </a:solidFill>
              </a:rPr>
              <a:t>zelfredzaam</a:t>
            </a:r>
            <a:r>
              <a:rPr lang="en-US" sz="1000" dirty="0">
                <a:solidFill>
                  <a:schemeClr val="tx1">
                    <a:lumMod val="50000"/>
                    <a:lumOff val="50000"/>
                  </a:schemeClr>
                </a:solidFill>
              </a:rPr>
              <a:t>)  </a:t>
            </a:r>
            <a:r>
              <a:rPr lang="en-US" sz="1000" dirty="0" err="1">
                <a:solidFill>
                  <a:schemeClr val="tx1">
                    <a:lumMod val="50000"/>
                    <a:lumOff val="50000"/>
                  </a:schemeClr>
                </a:solidFill>
              </a:rPr>
              <a:t>langer</a:t>
            </a:r>
            <a:r>
              <a:rPr lang="en-US" sz="1000" dirty="0">
                <a:solidFill>
                  <a:schemeClr val="tx1">
                    <a:lumMod val="50000"/>
                    <a:lumOff val="50000"/>
                  </a:schemeClr>
                </a:solidFill>
              </a:rPr>
              <a:t> </a:t>
            </a:r>
            <a:r>
              <a:rPr lang="en-US" sz="1000" dirty="0" err="1">
                <a:solidFill>
                  <a:schemeClr val="tx1">
                    <a:lumMod val="50000"/>
                    <a:lumOff val="50000"/>
                  </a:schemeClr>
                </a:solidFill>
              </a:rPr>
              <a:t>thuis</a:t>
            </a:r>
            <a:r>
              <a:rPr lang="en-US" sz="1000" dirty="0">
                <a:solidFill>
                  <a:schemeClr val="tx1">
                    <a:lumMod val="50000"/>
                    <a:lumOff val="50000"/>
                  </a:schemeClr>
                </a:solidFill>
              </a:rPr>
              <a:t> en </a:t>
            </a:r>
            <a:r>
              <a:rPr lang="en-US" sz="1000" dirty="0" err="1">
                <a:solidFill>
                  <a:schemeClr val="tx1">
                    <a:lumMod val="50000"/>
                    <a:lumOff val="50000"/>
                  </a:schemeClr>
                </a:solidFill>
              </a:rPr>
              <a:t>zelfstandig</a:t>
            </a:r>
            <a:r>
              <a:rPr lang="en-US" sz="1000" dirty="0">
                <a:solidFill>
                  <a:schemeClr val="tx1">
                    <a:lumMod val="50000"/>
                    <a:lumOff val="50000"/>
                  </a:schemeClr>
                </a:solidFill>
              </a:rPr>
              <a:t> </a:t>
            </a:r>
            <a:r>
              <a:rPr lang="en-US" sz="1000" dirty="0" err="1">
                <a:solidFill>
                  <a:schemeClr val="tx1">
                    <a:lumMod val="50000"/>
                    <a:lumOff val="50000"/>
                  </a:schemeClr>
                </a:solidFill>
              </a:rPr>
              <a:t>wonen</a:t>
            </a:r>
            <a:r>
              <a:rPr lang="en-US" sz="1000" dirty="0">
                <a:solidFill>
                  <a:schemeClr val="tx1">
                    <a:lumMod val="50000"/>
                    <a:lumOff val="50000"/>
                  </a:schemeClr>
                </a:solidFill>
              </a:rPr>
              <a:t> in </a:t>
            </a:r>
            <a:r>
              <a:rPr lang="en-US" sz="1000" dirty="0" err="1">
                <a:solidFill>
                  <a:schemeClr val="tx1">
                    <a:lumMod val="50000"/>
                    <a:lumOff val="50000"/>
                  </a:schemeClr>
                </a:solidFill>
              </a:rPr>
              <a:t>plaats</a:t>
            </a:r>
            <a:r>
              <a:rPr lang="en-US" sz="1000" dirty="0">
                <a:solidFill>
                  <a:schemeClr val="tx1">
                    <a:lumMod val="50000"/>
                    <a:lumOff val="50000"/>
                  </a:schemeClr>
                </a:solidFill>
              </a:rPr>
              <a:t> van in </a:t>
            </a:r>
            <a:r>
              <a:rPr lang="en-US" sz="1000" dirty="0" err="1">
                <a:solidFill>
                  <a:schemeClr val="tx1">
                    <a:lumMod val="50000"/>
                    <a:lumOff val="50000"/>
                  </a:schemeClr>
                </a:solidFill>
              </a:rPr>
              <a:t>instellingen</a:t>
            </a:r>
            <a:r>
              <a:rPr lang="en-US" sz="1000" dirty="0">
                <a:solidFill>
                  <a:schemeClr val="tx1">
                    <a:lumMod val="50000"/>
                    <a:lumOff val="50000"/>
                  </a:schemeClr>
                </a:solidFill>
              </a:rPr>
              <a:t> met </a:t>
            </a:r>
            <a:r>
              <a:rPr lang="en-US" sz="1000" dirty="0" err="1">
                <a:solidFill>
                  <a:schemeClr val="tx1">
                    <a:lumMod val="50000"/>
                    <a:lumOff val="50000"/>
                  </a:schemeClr>
                </a:solidFill>
              </a:rPr>
              <a:t>brandpreventieve</a:t>
            </a:r>
            <a:r>
              <a:rPr lang="en-US" sz="1000" dirty="0">
                <a:solidFill>
                  <a:schemeClr val="tx1">
                    <a:lumMod val="50000"/>
                    <a:lumOff val="50000"/>
                  </a:schemeClr>
                </a:solidFill>
              </a:rPr>
              <a:t> </a:t>
            </a:r>
            <a:r>
              <a:rPr lang="en-US" sz="1000" dirty="0" err="1">
                <a:solidFill>
                  <a:schemeClr val="tx1">
                    <a:lumMod val="50000"/>
                    <a:lumOff val="50000"/>
                  </a:schemeClr>
                </a:solidFill>
              </a:rPr>
              <a:t>voorzieningen</a:t>
            </a:r>
            <a:r>
              <a:rPr lang="en-US" sz="1000" dirty="0">
                <a:solidFill>
                  <a:schemeClr val="tx1">
                    <a:lumMod val="50000"/>
                    <a:lumOff val="50000"/>
                  </a:schemeClr>
                </a:solidFill>
              </a:rPr>
              <a:t>. </a:t>
            </a:r>
          </a:p>
        </p:txBody>
      </p:sp>
      <p:sp>
        <p:nvSpPr>
          <p:cNvPr id="23" name="Footer Text"/>
          <p:cNvSpPr txBox="1"/>
          <p:nvPr/>
        </p:nvSpPr>
        <p:spPr>
          <a:xfrm>
            <a:off x="1120650" y="2629357"/>
            <a:ext cx="7982567" cy="461665"/>
          </a:xfrm>
          <a:prstGeom prst="rect">
            <a:avLst/>
          </a:prstGeom>
          <a:noFill/>
        </p:spPr>
        <p:txBody>
          <a:bodyPr wrap="square" lIns="0" tIns="0" rIns="0" bIns="0" rtlCol="0">
            <a:spAutoFit/>
          </a:bodyPr>
          <a:lstStyle/>
          <a:p>
            <a:r>
              <a:rPr lang="en-US" sz="1000" dirty="0">
                <a:solidFill>
                  <a:schemeClr val="tx1">
                    <a:lumMod val="50000"/>
                    <a:lumOff val="50000"/>
                  </a:schemeClr>
                </a:solidFill>
              </a:rPr>
              <a:t>In het </a:t>
            </a:r>
            <a:r>
              <a:rPr lang="en-US" sz="1000" dirty="0" err="1">
                <a:solidFill>
                  <a:schemeClr val="tx1">
                    <a:lumMod val="50000"/>
                    <a:lumOff val="50000"/>
                  </a:schemeClr>
                </a:solidFill>
              </a:rPr>
              <a:t>kader</a:t>
            </a:r>
            <a:r>
              <a:rPr lang="en-US" sz="1000" dirty="0">
                <a:solidFill>
                  <a:schemeClr val="tx1">
                    <a:lumMod val="50000"/>
                    <a:lumOff val="50000"/>
                  </a:schemeClr>
                </a:solidFill>
              </a:rPr>
              <a:t> van het </a:t>
            </a:r>
            <a:r>
              <a:rPr lang="en-US" sz="1000" dirty="0" err="1">
                <a:solidFill>
                  <a:schemeClr val="tx1">
                    <a:lumMod val="50000"/>
                    <a:lumOff val="50000"/>
                  </a:schemeClr>
                </a:solidFill>
              </a:rPr>
              <a:t>programma</a:t>
            </a:r>
            <a:r>
              <a:rPr lang="en-US" sz="1000" dirty="0">
                <a:solidFill>
                  <a:schemeClr val="tx1">
                    <a:lumMod val="50000"/>
                    <a:lumOff val="50000"/>
                  </a:schemeClr>
                </a:solidFill>
              </a:rPr>
              <a:t> </a:t>
            </a:r>
            <a:r>
              <a:rPr lang="en-US" sz="1000" dirty="0" err="1">
                <a:solidFill>
                  <a:schemeClr val="tx1">
                    <a:lumMod val="50000"/>
                    <a:lumOff val="50000"/>
                  </a:schemeClr>
                </a:solidFill>
              </a:rPr>
              <a:t>Brandveilig</a:t>
            </a:r>
            <a:r>
              <a:rPr lang="en-US" sz="1000" dirty="0">
                <a:solidFill>
                  <a:schemeClr val="tx1">
                    <a:lumMod val="50000"/>
                    <a:lumOff val="50000"/>
                  </a:schemeClr>
                </a:solidFill>
              </a:rPr>
              <a:t> Leven </a:t>
            </a:r>
            <a:r>
              <a:rPr lang="en-US" sz="1000" dirty="0" err="1">
                <a:solidFill>
                  <a:schemeClr val="tx1">
                    <a:lumMod val="50000"/>
                    <a:lumOff val="50000"/>
                  </a:schemeClr>
                </a:solidFill>
              </a:rPr>
              <a:t>hebben</a:t>
            </a:r>
            <a:r>
              <a:rPr lang="en-US" sz="1000" dirty="0">
                <a:solidFill>
                  <a:schemeClr val="tx1">
                    <a:lumMod val="50000"/>
                    <a:lumOff val="50000"/>
                  </a:schemeClr>
                </a:solidFill>
              </a:rPr>
              <a:t> we van de </a:t>
            </a:r>
            <a:r>
              <a:rPr lang="en-US" sz="1000" dirty="0" err="1">
                <a:solidFill>
                  <a:schemeClr val="tx1">
                    <a:lumMod val="50000"/>
                    <a:lumOff val="50000"/>
                  </a:schemeClr>
                </a:solidFill>
              </a:rPr>
              <a:t>Veiligheidsregio</a:t>
            </a:r>
            <a:r>
              <a:rPr lang="en-US" sz="1000" dirty="0">
                <a:solidFill>
                  <a:schemeClr val="tx1">
                    <a:lumMod val="50000"/>
                    <a:lumOff val="50000"/>
                  </a:schemeClr>
                </a:solidFill>
              </a:rPr>
              <a:t> </a:t>
            </a:r>
            <a:r>
              <a:rPr lang="en-US" sz="1000" dirty="0" err="1">
                <a:solidFill>
                  <a:schemeClr val="tx1">
                    <a:lumMod val="50000"/>
                    <a:lumOff val="50000"/>
                  </a:schemeClr>
                </a:solidFill>
              </a:rPr>
              <a:t>producten</a:t>
            </a:r>
            <a:r>
              <a:rPr lang="en-US" sz="1000" dirty="0">
                <a:solidFill>
                  <a:schemeClr val="tx1">
                    <a:lumMod val="50000"/>
                    <a:lumOff val="50000"/>
                  </a:schemeClr>
                </a:solidFill>
              </a:rPr>
              <a:t> en </a:t>
            </a:r>
            <a:r>
              <a:rPr lang="en-US" sz="1000" dirty="0" err="1">
                <a:solidFill>
                  <a:schemeClr val="tx1">
                    <a:lumMod val="50000"/>
                    <a:lumOff val="50000"/>
                  </a:schemeClr>
                </a:solidFill>
              </a:rPr>
              <a:t>diensten</a:t>
            </a:r>
            <a:r>
              <a:rPr lang="en-US" sz="1000" dirty="0">
                <a:solidFill>
                  <a:schemeClr val="tx1">
                    <a:lumMod val="50000"/>
                    <a:lumOff val="50000"/>
                  </a:schemeClr>
                </a:solidFill>
              </a:rPr>
              <a:t> </a:t>
            </a:r>
            <a:r>
              <a:rPr lang="en-US" sz="1000" dirty="0" err="1">
                <a:solidFill>
                  <a:schemeClr val="tx1">
                    <a:lumMod val="50000"/>
                    <a:lumOff val="50000"/>
                  </a:schemeClr>
                </a:solidFill>
              </a:rPr>
              <a:t>afgenomen</a:t>
            </a:r>
            <a:r>
              <a:rPr lang="en-US" sz="1000" dirty="0">
                <a:solidFill>
                  <a:schemeClr val="tx1">
                    <a:lumMod val="50000"/>
                    <a:lumOff val="50000"/>
                  </a:schemeClr>
                </a:solidFill>
              </a:rPr>
              <a:t> (</a:t>
            </a:r>
            <a:r>
              <a:rPr lang="en-US" sz="1000" dirty="0" err="1">
                <a:solidFill>
                  <a:schemeClr val="tx1">
                    <a:lumMod val="50000"/>
                    <a:lumOff val="50000"/>
                  </a:schemeClr>
                </a:solidFill>
              </a:rPr>
              <a:t>lespakketten</a:t>
            </a:r>
            <a:r>
              <a:rPr lang="en-US" sz="1000" dirty="0">
                <a:solidFill>
                  <a:schemeClr val="tx1">
                    <a:lumMod val="50000"/>
                    <a:lumOff val="50000"/>
                  </a:schemeClr>
                </a:solidFill>
              </a:rPr>
              <a:t>, </a:t>
            </a:r>
            <a:r>
              <a:rPr lang="en-US" sz="1000" dirty="0" err="1">
                <a:solidFill>
                  <a:schemeClr val="tx1">
                    <a:lumMod val="50000"/>
                    <a:lumOff val="50000"/>
                  </a:schemeClr>
                </a:solidFill>
              </a:rPr>
              <a:t>voorlichtingscampagnes</a:t>
            </a:r>
            <a:r>
              <a:rPr lang="en-US" sz="1000" dirty="0">
                <a:solidFill>
                  <a:schemeClr val="tx1">
                    <a:lumMod val="50000"/>
                    <a:lumOff val="50000"/>
                  </a:schemeClr>
                </a:solidFill>
              </a:rPr>
              <a:t> en </a:t>
            </a:r>
            <a:r>
              <a:rPr lang="en-US" sz="1000" dirty="0" err="1">
                <a:solidFill>
                  <a:schemeClr val="tx1">
                    <a:lumMod val="50000"/>
                    <a:lumOff val="50000"/>
                  </a:schemeClr>
                </a:solidFill>
              </a:rPr>
              <a:t>woningchecks</a:t>
            </a:r>
            <a:r>
              <a:rPr lang="en-US" sz="1000" dirty="0">
                <a:solidFill>
                  <a:schemeClr val="tx1">
                    <a:lumMod val="50000"/>
                    <a:lumOff val="50000"/>
                  </a:schemeClr>
                </a:solidFill>
              </a:rPr>
              <a:t>). In het </a:t>
            </a:r>
            <a:r>
              <a:rPr lang="en-US" sz="1000" dirty="0" err="1">
                <a:solidFill>
                  <a:schemeClr val="tx1">
                    <a:lumMod val="50000"/>
                    <a:lumOff val="50000"/>
                  </a:schemeClr>
                </a:solidFill>
              </a:rPr>
              <a:t>kader</a:t>
            </a:r>
            <a:r>
              <a:rPr lang="en-US" sz="1000" dirty="0">
                <a:solidFill>
                  <a:schemeClr val="tx1">
                    <a:lumMod val="50000"/>
                    <a:lumOff val="50000"/>
                  </a:schemeClr>
                </a:solidFill>
              </a:rPr>
              <a:t> van de </a:t>
            </a:r>
            <a:r>
              <a:rPr lang="en-US" sz="1000" dirty="0" err="1">
                <a:solidFill>
                  <a:schemeClr val="tx1">
                    <a:lumMod val="50000"/>
                    <a:lumOff val="50000"/>
                  </a:schemeClr>
                </a:solidFill>
              </a:rPr>
              <a:t>risico</a:t>
            </a:r>
            <a:r>
              <a:rPr lang="en-US" sz="1000" dirty="0">
                <a:solidFill>
                  <a:schemeClr val="tx1">
                    <a:lumMod val="50000"/>
                    <a:lumOff val="50000"/>
                  </a:schemeClr>
                </a:solidFill>
              </a:rPr>
              <a:t> </a:t>
            </a:r>
            <a:r>
              <a:rPr lang="en-US" sz="1000" dirty="0" err="1">
                <a:solidFill>
                  <a:schemeClr val="tx1">
                    <a:lumMod val="50000"/>
                    <a:lumOff val="50000"/>
                  </a:schemeClr>
                </a:solidFill>
              </a:rPr>
              <a:t>inventarisatie</a:t>
            </a:r>
            <a:r>
              <a:rPr lang="en-US" sz="1000" dirty="0">
                <a:solidFill>
                  <a:schemeClr val="tx1">
                    <a:lumMod val="50000"/>
                    <a:lumOff val="50000"/>
                  </a:schemeClr>
                </a:solidFill>
              </a:rPr>
              <a:t> </a:t>
            </a:r>
            <a:r>
              <a:rPr lang="en-US" sz="1000" dirty="0" err="1">
                <a:solidFill>
                  <a:schemeClr val="tx1">
                    <a:lumMod val="50000"/>
                    <a:lumOff val="50000"/>
                  </a:schemeClr>
                </a:solidFill>
              </a:rPr>
              <a:t>natuurbranden</a:t>
            </a:r>
            <a:r>
              <a:rPr lang="en-US" sz="1000" dirty="0">
                <a:solidFill>
                  <a:schemeClr val="tx1">
                    <a:lumMod val="50000"/>
                    <a:lumOff val="50000"/>
                  </a:schemeClr>
                </a:solidFill>
              </a:rPr>
              <a:t> (RIN) </a:t>
            </a:r>
            <a:r>
              <a:rPr lang="en-US" sz="1000" dirty="0" err="1">
                <a:solidFill>
                  <a:schemeClr val="tx1">
                    <a:lumMod val="50000"/>
                    <a:lumOff val="50000"/>
                  </a:schemeClr>
                </a:solidFill>
              </a:rPr>
              <a:t>zijn</a:t>
            </a:r>
            <a:r>
              <a:rPr lang="en-US" sz="1000" dirty="0">
                <a:solidFill>
                  <a:schemeClr val="tx1">
                    <a:lumMod val="50000"/>
                    <a:lumOff val="50000"/>
                  </a:schemeClr>
                </a:solidFill>
              </a:rPr>
              <a:t> al </a:t>
            </a:r>
            <a:r>
              <a:rPr lang="en-US" sz="1000" dirty="0" err="1">
                <a:solidFill>
                  <a:schemeClr val="tx1">
                    <a:lumMod val="50000"/>
                    <a:lumOff val="50000"/>
                  </a:schemeClr>
                </a:solidFill>
              </a:rPr>
              <a:t>enkele</a:t>
            </a:r>
            <a:r>
              <a:rPr lang="en-US" sz="1000" dirty="0">
                <a:solidFill>
                  <a:schemeClr val="tx1">
                    <a:lumMod val="50000"/>
                    <a:lumOff val="50000"/>
                  </a:schemeClr>
                </a:solidFill>
              </a:rPr>
              <a:t> </a:t>
            </a:r>
            <a:r>
              <a:rPr lang="en-US" sz="1000" dirty="0" err="1">
                <a:solidFill>
                  <a:schemeClr val="tx1">
                    <a:lumMod val="50000"/>
                    <a:lumOff val="50000"/>
                  </a:schemeClr>
                </a:solidFill>
              </a:rPr>
              <a:t>maatregelen</a:t>
            </a:r>
            <a:r>
              <a:rPr lang="en-US" sz="1000" dirty="0">
                <a:solidFill>
                  <a:schemeClr val="tx1">
                    <a:lumMod val="50000"/>
                    <a:lumOff val="50000"/>
                  </a:schemeClr>
                </a:solidFill>
              </a:rPr>
              <a:t> </a:t>
            </a:r>
            <a:r>
              <a:rPr lang="en-US" sz="1000" dirty="0" err="1">
                <a:solidFill>
                  <a:schemeClr val="tx1">
                    <a:lumMod val="50000"/>
                    <a:lumOff val="50000"/>
                  </a:schemeClr>
                </a:solidFill>
              </a:rPr>
              <a:t>getroffen</a:t>
            </a:r>
            <a:r>
              <a:rPr lang="en-US" sz="1000" dirty="0">
                <a:solidFill>
                  <a:schemeClr val="tx1">
                    <a:lumMod val="50000"/>
                    <a:lumOff val="50000"/>
                  </a:schemeClr>
                </a:solidFill>
              </a:rPr>
              <a:t> en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gebiedsvisie</a:t>
            </a:r>
            <a:r>
              <a:rPr lang="en-US" sz="1000" dirty="0">
                <a:solidFill>
                  <a:schemeClr val="tx1">
                    <a:lumMod val="50000"/>
                    <a:lumOff val="50000"/>
                  </a:schemeClr>
                </a:solidFill>
              </a:rPr>
              <a:t> </a:t>
            </a:r>
            <a:r>
              <a:rPr lang="en-US" sz="1000" dirty="0" err="1">
                <a:solidFill>
                  <a:schemeClr val="tx1">
                    <a:lumMod val="50000"/>
                    <a:lumOff val="50000"/>
                  </a:schemeClr>
                </a:solidFill>
              </a:rPr>
              <a:t>opgesteld</a:t>
            </a:r>
            <a:r>
              <a:rPr lang="en-US" sz="1000" dirty="0">
                <a:solidFill>
                  <a:schemeClr val="tx1">
                    <a:lumMod val="50000"/>
                    <a:lumOff val="50000"/>
                  </a:schemeClr>
                </a:solidFill>
              </a:rPr>
              <a:t> over de </a:t>
            </a:r>
            <a:r>
              <a:rPr lang="en-US" sz="1000" dirty="0" err="1">
                <a:solidFill>
                  <a:schemeClr val="tx1">
                    <a:lumMod val="50000"/>
                    <a:lumOff val="50000"/>
                  </a:schemeClr>
                </a:solidFill>
              </a:rPr>
              <a:t>toekomstige</a:t>
            </a:r>
            <a:r>
              <a:rPr lang="en-US" sz="1000" dirty="0">
                <a:solidFill>
                  <a:schemeClr val="tx1">
                    <a:lumMod val="50000"/>
                    <a:lumOff val="50000"/>
                  </a:schemeClr>
                </a:solidFill>
              </a:rPr>
              <a:t> </a:t>
            </a:r>
            <a:r>
              <a:rPr lang="en-US" sz="1000" dirty="0" err="1">
                <a:solidFill>
                  <a:schemeClr val="tx1">
                    <a:lumMod val="50000"/>
                    <a:lumOff val="50000"/>
                  </a:schemeClr>
                </a:solidFill>
              </a:rPr>
              <a:t>ontwikkeling</a:t>
            </a:r>
            <a:r>
              <a:rPr lang="en-US" sz="1000" dirty="0">
                <a:solidFill>
                  <a:schemeClr val="tx1">
                    <a:lumMod val="50000"/>
                    <a:lumOff val="50000"/>
                  </a:schemeClr>
                </a:solidFill>
              </a:rPr>
              <a:t> van de </a:t>
            </a:r>
            <a:r>
              <a:rPr lang="en-US" sz="1000" dirty="0" err="1">
                <a:solidFill>
                  <a:schemeClr val="tx1">
                    <a:lumMod val="50000"/>
                    <a:lumOff val="50000"/>
                  </a:schemeClr>
                </a:solidFill>
              </a:rPr>
              <a:t>grotere</a:t>
            </a:r>
            <a:r>
              <a:rPr lang="en-US" sz="1000" dirty="0">
                <a:solidFill>
                  <a:schemeClr val="tx1">
                    <a:lumMod val="50000"/>
                    <a:lumOff val="50000"/>
                  </a:schemeClr>
                </a:solidFill>
              </a:rPr>
              <a:t> </a:t>
            </a:r>
            <a:r>
              <a:rPr lang="en-US" sz="1000" dirty="0" err="1">
                <a:solidFill>
                  <a:schemeClr val="tx1">
                    <a:lumMod val="50000"/>
                    <a:lumOff val="50000"/>
                  </a:schemeClr>
                </a:solidFill>
              </a:rPr>
              <a:t>natuurgebieden</a:t>
            </a:r>
            <a:r>
              <a:rPr lang="en-US" sz="1000" dirty="0">
                <a:solidFill>
                  <a:schemeClr val="tx1">
                    <a:lumMod val="50000"/>
                    <a:lumOff val="50000"/>
                  </a:schemeClr>
                </a:solidFill>
              </a:rPr>
              <a:t>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Cartierheide</a:t>
            </a:r>
            <a:r>
              <a:rPr lang="en-US" sz="1000" dirty="0">
                <a:solidFill>
                  <a:schemeClr val="tx1">
                    <a:lumMod val="50000"/>
                    <a:lumOff val="50000"/>
                  </a:schemeClr>
                </a:solidFill>
              </a:rPr>
              <a:t>. </a:t>
            </a:r>
          </a:p>
        </p:txBody>
      </p:sp>
      <p:sp>
        <p:nvSpPr>
          <p:cNvPr id="24" name="Footer Text"/>
          <p:cNvSpPr txBox="1"/>
          <p:nvPr/>
        </p:nvSpPr>
        <p:spPr>
          <a:xfrm>
            <a:off x="1120650" y="3561289"/>
            <a:ext cx="7910298" cy="307777"/>
          </a:xfrm>
          <a:prstGeom prst="rect">
            <a:avLst/>
          </a:prstGeom>
          <a:noFill/>
        </p:spPr>
        <p:txBody>
          <a:bodyPr wrap="square" lIns="0" tIns="0" rIns="0" bIns="0" rtlCol="0">
            <a:spAutoFit/>
          </a:bodyPr>
          <a:lstStyle/>
          <a:p>
            <a:r>
              <a:rPr lang="en-US" sz="1000" dirty="0">
                <a:solidFill>
                  <a:schemeClr val="tx1">
                    <a:lumMod val="50000"/>
                    <a:lumOff val="50000"/>
                  </a:schemeClr>
                </a:solidFill>
              </a:rPr>
              <a:t>Door </a:t>
            </a:r>
            <a:r>
              <a:rPr lang="en-US" sz="1000" dirty="0" err="1">
                <a:solidFill>
                  <a:schemeClr val="tx1">
                    <a:lumMod val="50000"/>
                    <a:lumOff val="50000"/>
                  </a:schemeClr>
                </a:solidFill>
              </a:rPr>
              <a:t>voorlichting</a:t>
            </a:r>
            <a:r>
              <a:rPr lang="en-US" sz="1000" dirty="0">
                <a:solidFill>
                  <a:schemeClr val="tx1">
                    <a:lumMod val="50000"/>
                    <a:lumOff val="50000"/>
                  </a:schemeClr>
                </a:solidFill>
              </a:rPr>
              <a:t> het </a:t>
            </a:r>
            <a:r>
              <a:rPr lang="en-US" sz="1000" dirty="0" err="1">
                <a:solidFill>
                  <a:schemeClr val="tx1">
                    <a:lumMod val="50000"/>
                    <a:lumOff val="50000"/>
                  </a:schemeClr>
                </a:solidFill>
              </a:rPr>
              <a:t>risicobewustzijn</a:t>
            </a:r>
            <a:r>
              <a:rPr lang="en-US" sz="1000" dirty="0">
                <a:solidFill>
                  <a:schemeClr val="tx1">
                    <a:lumMod val="50000"/>
                    <a:lumOff val="50000"/>
                  </a:schemeClr>
                </a:solidFill>
              </a:rPr>
              <a:t> van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De </a:t>
            </a:r>
            <a:r>
              <a:rPr lang="en-US" sz="1000" dirty="0" err="1">
                <a:solidFill>
                  <a:schemeClr val="tx1">
                    <a:lumMod val="50000"/>
                    <a:lumOff val="50000"/>
                  </a:schemeClr>
                </a:solidFill>
              </a:rPr>
              <a:t>zelfredzaamheid</a:t>
            </a:r>
            <a:r>
              <a:rPr lang="en-US" sz="1000" dirty="0">
                <a:solidFill>
                  <a:schemeClr val="tx1">
                    <a:lumMod val="50000"/>
                    <a:lumOff val="50000"/>
                  </a:schemeClr>
                </a:solidFill>
              </a:rPr>
              <a:t> van burgers en </a:t>
            </a:r>
            <a:r>
              <a:rPr lang="en-US" sz="1000" dirty="0" err="1">
                <a:solidFill>
                  <a:schemeClr val="tx1">
                    <a:lumMod val="50000"/>
                    <a:lumOff val="50000"/>
                  </a:schemeClr>
                </a:solidFill>
              </a:rPr>
              <a:t>ondernemers</a:t>
            </a:r>
            <a:r>
              <a:rPr lang="en-US" sz="1000" dirty="0">
                <a:solidFill>
                  <a:schemeClr val="tx1">
                    <a:lumMod val="50000"/>
                    <a:lumOff val="50000"/>
                  </a:schemeClr>
                </a:solidFill>
              </a:rPr>
              <a:t> </a:t>
            </a:r>
            <a:r>
              <a:rPr lang="en-US" sz="1000" dirty="0" err="1">
                <a:solidFill>
                  <a:schemeClr val="tx1">
                    <a:lumMod val="50000"/>
                    <a:lumOff val="50000"/>
                  </a:schemeClr>
                </a:solidFill>
              </a:rPr>
              <a:t>versterken</a:t>
            </a:r>
            <a:r>
              <a:rPr lang="en-US" sz="1000" dirty="0">
                <a:solidFill>
                  <a:schemeClr val="tx1">
                    <a:lumMod val="50000"/>
                    <a:lumOff val="50000"/>
                  </a:schemeClr>
                </a:solidFill>
              </a:rPr>
              <a:t> door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investeren</a:t>
            </a:r>
            <a:r>
              <a:rPr lang="en-US" sz="1000" dirty="0">
                <a:solidFill>
                  <a:schemeClr val="tx1">
                    <a:lumMod val="50000"/>
                    <a:lumOff val="50000"/>
                  </a:schemeClr>
                </a:solidFill>
              </a:rPr>
              <a:t> in </a:t>
            </a:r>
            <a:r>
              <a:rPr lang="en-US" sz="1000" dirty="0" err="1">
                <a:solidFill>
                  <a:schemeClr val="tx1">
                    <a:lumMod val="50000"/>
                    <a:lumOff val="50000"/>
                  </a:schemeClr>
                </a:solidFill>
              </a:rPr>
              <a:t>bewustwording</a:t>
            </a:r>
            <a:r>
              <a:rPr lang="en-US" sz="1000" dirty="0">
                <a:solidFill>
                  <a:schemeClr val="tx1">
                    <a:lumMod val="50000"/>
                    <a:lumOff val="50000"/>
                  </a:schemeClr>
                </a:solidFill>
              </a:rPr>
              <a:t> van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natuurlijke</a:t>
            </a:r>
            <a:r>
              <a:rPr lang="en-US" sz="1000" dirty="0">
                <a:solidFill>
                  <a:schemeClr val="tx1">
                    <a:lumMod val="50000"/>
                    <a:lumOff val="50000"/>
                  </a:schemeClr>
                </a:solidFill>
              </a:rPr>
              <a:t>’ </a:t>
            </a:r>
            <a:r>
              <a:rPr lang="en-US" sz="1000" dirty="0" err="1">
                <a:solidFill>
                  <a:schemeClr val="tx1">
                    <a:lumMod val="50000"/>
                    <a:lumOff val="50000"/>
                  </a:schemeClr>
                </a:solidFill>
              </a:rPr>
              <a:t>handelings</a:t>
            </a:r>
            <a:r>
              <a:rPr lang="en-US" sz="1000" dirty="0">
                <a:solidFill>
                  <a:schemeClr val="tx1">
                    <a:lumMod val="50000"/>
                    <a:lumOff val="50000"/>
                  </a:schemeClr>
                </a:solidFill>
              </a:rPr>
              <a:t>-repertoire (</a:t>
            </a:r>
            <a:r>
              <a:rPr lang="en-US" sz="1000" dirty="0" err="1">
                <a:solidFill>
                  <a:schemeClr val="tx1">
                    <a:lumMod val="50000"/>
                    <a:lumOff val="50000"/>
                  </a:schemeClr>
                </a:solidFill>
              </a:rPr>
              <a:t>beïnvloedingsmogelijkheden</a:t>
            </a:r>
            <a:r>
              <a:rPr lang="en-US" sz="1000" dirty="0">
                <a:solidFill>
                  <a:schemeClr val="tx1">
                    <a:lumMod val="50000"/>
                    <a:lumOff val="50000"/>
                  </a:schemeClr>
                </a:solidFill>
              </a:rPr>
              <a:t>).</a:t>
            </a:r>
          </a:p>
        </p:txBody>
      </p:sp>
      <p:sp>
        <p:nvSpPr>
          <p:cNvPr id="27" name="Footer Text"/>
          <p:cNvSpPr txBox="1"/>
          <p:nvPr/>
        </p:nvSpPr>
        <p:spPr>
          <a:xfrm>
            <a:off x="1097441" y="4352401"/>
            <a:ext cx="8002025" cy="769441"/>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Op </a:t>
            </a:r>
            <a:r>
              <a:rPr lang="en-US" sz="1000" dirty="0" err="1">
                <a:solidFill>
                  <a:schemeClr val="tx1">
                    <a:lumMod val="50000"/>
                    <a:lumOff val="50000"/>
                  </a:schemeClr>
                </a:solidFill>
              </a:rPr>
              <a:t>alle</a:t>
            </a:r>
            <a:r>
              <a:rPr lang="en-US" sz="1000" dirty="0">
                <a:solidFill>
                  <a:schemeClr val="tx1">
                    <a:lumMod val="50000"/>
                    <a:lumOff val="50000"/>
                  </a:schemeClr>
                </a:solidFill>
              </a:rPr>
              <a:t> </a:t>
            </a:r>
            <a:r>
              <a:rPr lang="en-US" sz="1000" dirty="0" err="1">
                <a:solidFill>
                  <a:schemeClr val="tx1">
                    <a:lumMod val="50000"/>
                    <a:lumOff val="50000"/>
                  </a:schemeClr>
                </a:solidFill>
              </a:rPr>
              <a:t>basisscholen</a:t>
            </a:r>
            <a:r>
              <a:rPr lang="en-US" sz="1000" dirty="0">
                <a:solidFill>
                  <a:schemeClr val="tx1">
                    <a:lumMod val="50000"/>
                    <a:lumOff val="50000"/>
                  </a:schemeClr>
                </a:solidFill>
              </a:rPr>
              <a:t> en </a:t>
            </a:r>
            <a:r>
              <a:rPr lang="en-US" sz="1000" dirty="0" err="1">
                <a:solidFill>
                  <a:schemeClr val="tx1">
                    <a:lumMod val="50000"/>
                    <a:lumOff val="50000"/>
                  </a:schemeClr>
                </a:solidFill>
              </a:rPr>
              <a:t>verzorgingstehuizen</a:t>
            </a:r>
            <a:r>
              <a:rPr lang="en-US" sz="1000" dirty="0">
                <a:solidFill>
                  <a:schemeClr val="tx1">
                    <a:lumMod val="50000"/>
                    <a:lumOff val="50000"/>
                  </a:schemeClr>
                </a:solidFill>
              </a:rPr>
              <a:t> in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besteden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a:t>
            </a:r>
            <a:r>
              <a:rPr lang="en-US" sz="1000" dirty="0" err="1">
                <a:solidFill>
                  <a:schemeClr val="tx1">
                    <a:lumMod val="50000"/>
                    <a:lumOff val="50000"/>
                  </a:schemeClr>
                </a:solidFill>
              </a:rPr>
              <a:t>risico’s</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brand en het </a:t>
            </a:r>
            <a:r>
              <a:rPr lang="en-US" sz="1000" dirty="0" err="1">
                <a:solidFill>
                  <a:schemeClr val="tx1">
                    <a:lumMod val="50000"/>
                    <a:lumOff val="50000"/>
                  </a:schemeClr>
                </a:solidFill>
              </a:rPr>
              <a:t>belang</a:t>
            </a:r>
            <a:r>
              <a:rPr lang="en-US" sz="1000" dirty="0">
                <a:solidFill>
                  <a:schemeClr val="tx1">
                    <a:lumMod val="50000"/>
                    <a:lumOff val="50000"/>
                  </a:schemeClr>
                </a:solidFill>
              </a:rPr>
              <a:t> van adequate </a:t>
            </a:r>
            <a:r>
              <a:rPr lang="en-US" sz="1000" dirty="0" err="1">
                <a:solidFill>
                  <a:schemeClr val="tx1">
                    <a:lumMod val="50000"/>
                    <a:lumOff val="50000"/>
                  </a:schemeClr>
                </a:solidFill>
              </a:rPr>
              <a:t>brandpreventieve</a:t>
            </a:r>
            <a:r>
              <a:rPr lang="en-US" sz="1000" dirty="0">
                <a:solidFill>
                  <a:schemeClr val="tx1">
                    <a:lumMod val="50000"/>
                    <a:lumOff val="50000"/>
                  </a:schemeClr>
                </a:solidFill>
              </a:rPr>
              <a:t> </a:t>
            </a:r>
            <a:r>
              <a:rPr lang="en-US" sz="1000" dirty="0" err="1">
                <a:solidFill>
                  <a:schemeClr val="tx1">
                    <a:lumMod val="50000"/>
                    <a:lumOff val="50000"/>
                  </a:schemeClr>
                </a:solidFill>
              </a:rPr>
              <a:t>voorzieningen</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In </a:t>
            </a:r>
            <a:r>
              <a:rPr lang="en-US" sz="1000" dirty="0" err="1">
                <a:solidFill>
                  <a:schemeClr val="tx1">
                    <a:lumMod val="50000"/>
                    <a:lumOff val="50000"/>
                  </a:schemeClr>
                </a:solidFill>
              </a:rPr>
              <a:t>samenwerking</a:t>
            </a:r>
            <a:r>
              <a:rPr lang="en-US" sz="1000" dirty="0">
                <a:solidFill>
                  <a:schemeClr val="tx1">
                    <a:lumMod val="50000"/>
                    <a:lumOff val="50000"/>
                  </a:schemeClr>
                </a:solidFill>
              </a:rPr>
              <a:t> met de </a:t>
            </a:r>
            <a:r>
              <a:rPr lang="en-US" sz="1000" dirty="0" err="1">
                <a:solidFill>
                  <a:schemeClr val="tx1">
                    <a:lumMod val="50000"/>
                    <a:lumOff val="50000"/>
                  </a:schemeClr>
                </a:solidFill>
              </a:rPr>
              <a:t>woningcorporaties</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specifiek</a:t>
            </a:r>
            <a:r>
              <a:rPr lang="en-US" sz="1000" dirty="0">
                <a:solidFill>
                  <a:schemeClr val="tx1">
                    <a:lumMod val="50000"/>
                    <a:lumOff val="50000"/>
                  </a:schemeClr>
                </a:solidFill>
              </a:rPr>
              <a: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besteed</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het </a:t>
            </a:r>
            <a:r>
              <a:rPr lang="en-US" sz="1000" dirty="0" err="1">
                <a:solidFill>
                  <a:schemeClr val="tx1">
                    <a:lumMod val="50000"/>
                    <a:lumOff val="50000"/>
                  </a:schemeClr>
                </a:solidFill>
              </a:rPr>
              <a:t>creëren</a:t>
            </a:r>
            <a:r>
              <a:rPr lang="en-US" sz="1000" dirty="0">
                <a:solidFill>
                  <a:schemeClr val="tx1">
                    <a:lumMod val="50000"/>
                    <a:lumOff val="50000"/>
                  </a:schemeClr>
                </a:solidFill>
              </a:rPr>
              <a:t> van </a:t>
            </a:r>
            <a:r>
              <a:rPr lang="en-US" sz="1000" dirty="0" err="1">
                <a:solidFill>
                  <a:schemeClr val="tx1">
                    <a:lumMod val="50000"/>
                    <a:lumOff val="50000"/>
                  </a:schemeClr>
                </a:solidFill>
              </a:rPr>
              <a:t>bewustwording</a:t>
            </a:r>
            <a:r>
              <a:rPr lang="en-US" sz="1000" dirty="0">
                <a:solidFill>
                  <a:schemeClr val="tx1">
                    <a:lumMod val="50000"/>
                    <a:lumOff val="50000"/>
                  </a:schemeClr>
                </a:solidFill>
              </a:rPr>
              <a:t> van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doelgroepen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Wijk</a:t>
            </a:r>
            <a:r>
              <a:rPr lang="en-US" sz="1000" dirty="0">
                <a:solidFill>
                  <a:schemeClr val="tx1">
                    <a:lumMod val="50000"/>
                    <a:lumOff val="50000"/>
                  </a:schemeClr>
                </a:solidFill>
              </a:rPr>
              <a:t>- en </a:t>
            </a:r>
            <a:r>
              <a:rPr lang="en-US" sz="1000" dirty="0" err="1">
                <a:solidFill>
                  <a:schemeClr val="tx1">
                    <a:lumMod val="50000"/>
                    <a:lumOff val="50000"/>
                  </a:schemeClr>
                </a:solidFill>
              </a:rPr>
              <a:t>buurtinitiatieven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benut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versterking</a:t>
            </a:r>
            <a:r>
              <a:rPr lang="en-US" sz="1000" dirty="0">
                <a:solidFill>
                  <a:schemeClr val="tx1">
                    <a:lumMod val="50000"/>
                    <a:lumOff val="50000"/>
                  </a:schemeClr>
                </a:solidFill>
              </a:rPr>
              <a:t> van het </a:t>
            </a:r>
            <a:r>
              <a:rPr lang="en-US" sz="1000" dirty="0" err="1">
                <a:solidFill>
                  <a:schemeClr val="tx1">
                    <a:lumMod val="50000"/>
                    <a:lumOff val="50000"/>
                  </a:schemeClr>
                </a:solidFill>
              </a:rPr>
              <a:t>risicobewustzijn</a:t>
            </a:r>
            <a:r>
              <a:rPr lang="en-US" sz="1000" dirty="0">
                <a:solidFill>
                  <a:schemeClr val="tx1">
                    <a:lumMod val="50000"/>
                    <a:lumOff val="50000"/>
                  </a:schemeClr>
                </a:solidFill>
              </a:rPr>
              <a:t> en </a:t>
            </a:r>
            <a:r>
              <a:rPr lang="en-US" sz="1000" dirty="0" err="1">
                <a:solidFill>
                  <a:schemeClr val="tx1">
                    <a:lumMod val="50000"/>
                    <a:lumOff val="50000"/>
                  </a:schemeClr>
                </a:solidFill>
              </a:rPr>
              <a:t>participatie</a:t>
            </a:r>
            <a:r>
              <a:rPr lang="en-US" sz="1000" dirty="0">
                <a:solidFill>
                  <a:schemeClr val="tx1">
                    <a:lumMod val="50000"/>
                    <a:lumOff val="50000"/>
                  </a:schemeClr>
                </a:solidFill>
              </a:rPr>
              <a:t> van burgers.</a:t>
            </a:r>
          </a:p>
        </p:txBody>
      </p:sp>
      <p:cxnSp>
        <p:nvCxnSpPr>
          <p:cNvPr id="26" name="Straight Line buttom">
            <a:extLst>
              <a:ext uri="{FF2B5EF4-FFF2-40B4-BE49-F238E27FC236}">
                <a16:creationId xmlns:a16="http://schemas.microsoft.com/office/drawing/2014/main" id="{4E57D629-3BC7-264C-9EB2-C1BA9A89083E}"/>
              </a:ext>
            </a:extLst>
          </p:cNvPr>
          <p:cNvCxnSpPr/>
          <p:nvPr/>
        </p:nvCxnSpPr>
        <p:spPr>
          <a:xfrm>
            <a:off x="1097441" y="1726037"/>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Line buttom">
            <a:extLst>
              <a:ext uri="{FF2B5EF4-FFF2-40B4-BE49-F238E27FC236}">
                <a16:creationId xmlns:a16="http://schemas.microsoft.com/office/drawing/2014/main" id="{A174CFF5-7B79-E645-81BD-AA0F6A12180E}"/>
              </a:ext>
            </a:extLst>
          </p:cNvPr>
          <p:cNvCxnSpPr/>
          <p:nvPr/>
        </p:nvCxnSpPr>
        <p:spPr>
          <a:xfrm>
            <a:off x="1097441" y="2568522"/>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Line buttom">
            <a:extLst>
              <a:ext uri="{FF2B5EF4-FFF2-40B4-BE49-F238E27FC236}">
                <a16:creationId xmlns:a16="http://schemas.microsoft.com/office/drawing/2014/main" id="{C946F89E-0FBE-4B46-825A-B722D274FFA8}"/>
              </a:ext>
            </a:extLst>
          </p:cNvPr>
          <p:cNvCxnSpPr/>
          <p:nvPr/>
        </p:nvCxnSpPr>
        <p:spPr>
          <a:xfrm>
            <a:off x="1120650" y="3493462"/>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Line buttom">
            <a:extLst>
              <a:ext uri="{FF2B5EF4-FFF2-40B4-BE49-F238E27FC236}">
                <a16:creationId xmlns:a16="http://schemas.microsoft.com/office/drawing/2014/main" id="{64841A6B-76A7-3848-A80B-7ACE3785F8AD}"/>
              </a:ext>
            </a:extLst>
          </p:cNvPr>
          <p:cNvCxnSpPr/>
          <p:nvPr/>
        </p:nvCxnSpPr>
        <p:spPr>
          <a:xfrm>
            <a:off x="1120650" y="428974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4717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1097441" y="613112"/>
            <a:ext cx="8005778" cy="461665"/>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zorgplicht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haar</a:t>
            </a:r>
            <a:r>
              <a:rPr lang="en-US" sz="1000" dirty="0">
                <a:solidFill>
                  <a:schemeClr val="tx1">
                    <a:lumMod val="50000"/>
                    <a:lumOff val="50000"/>
                  </a:schemeClr>
                </a:solidFill>
              </a:rPr>
              <a:t> burgers en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verwacht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snel</a:t>
            </a:r>
            <a:r>
              <a:rPr lang="en-US" sz="1000" dirty="0">
                <a:solidFill>
                  <a:schemeClr val="tx1">
                    <a:lumMod val="50000"/>
                    <a:lumOff val="50000"/>
                  </a:schemeClr>
                </a:solidFill>
              </a:rPr>
              <a:t> en </a:t>
            </a:r>
            <a:r>
              <a:rPr lang="en-US" sz="1000" dirty="0" err="1">
                <a:solidFill>
                  <a:schemeClr val="tx1">
                    <a:lumMod val="50000"/>
                    <a:lumOff val="50000"/>
                  </a:schemeClr>
                </a:solidFill>
              </a:rPr>
              <a:t>adequaat</a:t>
            </a:r>
            <a:r>
              <a:rPr lang="en-US" sz="1000" dirty="0">
                <a:solidFill>
                  <a:schemeClr val="tx1">
                    <a:lumMod val="50000"/>
                    <a:lumOff val="50000"/>
                  </a:schemeClr>
                </a:solidFill>
              </a:rPr>
              <a:t> </a:t>
            </a:r>
            <a:r>
              <a:rPr lang="en-US" sz="1000" dirty="0" err="1">
                <a:solidFill>
                  <a:schemeClr val="tx1">
                    <a:lumMod val="50000"/>
                    <a:lumOff val="50000"/>
                  </a:schemeClr>
                </a:solidFill>
              </a:rPr>
              <a:t>handelt</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rampen</a:t>
            </a:r>
            <a:r>
              <a:rPr lang="en-US" sz="1000" dirty="0">
                <a:solidFill>
                  <a:schemeClr val="tx1">
                    <a:lumMod val="50000"/>
                    <a:lumOff val="50000"/>
                  </a:schemeClr>
                </a:solidFill>
              </a:rPr>
              <a:t> en </a:t>
            </a:r>
            <a:r>
              <a:rPr lang="en-US" sz="1000" dirty="0" err="1">
                <a:solidFill>
                  <a:schemeClr val="tx1">
                    <a:lumMod val="50000"/>
                    <a:lumOff val="50000"/>
                  </a:schemeClr>
                </a:solidFill>
              </a:rPr>
              <a:t>crisissituaties</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de </a:t>
            </a:r>
            <a:r>
              <a:rPr lang="en-US" sz="1000" dirty="0" err="1">
                <a:solidFill>
                  <a:schemeClr val="tx1">
                    <a:lumMod val="50000"/>
                    <a:lumOff val="50000"/>
                  </a:schemeClr>
                </a:solidFill>
              </a:rPr>
              <a:t>hulpdiensten</a:t>
            </a:r>
            <a:r>
              <a:rPr lang="en-US" sz="1000" dirty="0">
                <a:solidFill>
                  <a:schemeClr val="tx1">
                    <a:lumMod val="50000"/>
                    <a:lumOff val="50000"/>
                  </a:schemeClr>
                </a:solidFill>
              </a:rPr>
              <a:t> </a:t>
            </a:r>
            <a:r>
              <a:rPr lang="en-US" sz="1000" dirty="0" err="1">
                <a:solidFill>
                  <a:schemeClr val="tx1">
                    <a:lumMod val="50000"/>
                    <a:lumOff val="50000"/>
                  </a:schemeClr>
                </a:solidFill>
              </a:rPr>
              <a:t>klaar</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met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werkzaamheden</a:t>
            </a:r>
            <a:r>
              <a:rPr lang="en-US" sz="1000" dirty="0">
                <a:solidFill>
                  <a:schemeClr val="tx1">
                    <a:lumMod val="50000"/>
                    <a:lumOff val="50000"/>
                  </a:schemeClr>
                </a:solidFill>
              </a:rPr>
              <a:t> </a:t>
            </a:r>
            <a:r>
              <a:rPr lang="en-US" sz="1000" dirty="0" err="1">
                <a:solidFill>
                  <a:schemeClr val="tx1">
                    <a:lumMod val="50000"/>
                    <a:lumOff val="50000"/>
                  </a:schemeClr>
                </a:solidFill>
              </a:rPr>
              <a:t>liggen</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nog taken (</a:t>
            </a:r>
            <a:r>
              <a:rPr lang="en-US" sz="1000" dirty="0" err="1">
                <a:solidFill>
                  <a:schemeClr val="tx1">
                    <a:lumMod val="50000"/>
                    <a:lumOff val="50000"/>
                  </a:schemeClr>
                </a:solidFill>
              </a:rPr>
              <a:t>nazorgfase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steeds </a:t>
            </a:r>
            <a:r>
              <a:rPr lang="en-US" sz="1000" dirty="0" err="1">
                <a:solidFill>
                  <a:schemeClr val="tx1">
                    <a:lumMod val="50000"/>
                    <a:lumOff val="50000"/>
                  </a:schemeClr>
                </a:solidFill>
              </a:rPr>
              <a:t>vaker</a:t>
            </a:r>
            <a:r>
              <a:rPr lang="en-US" sz="1000" dirty="0">
                <a:solidFill>
                  <a:schemeClr val="tx1">
                    <a:lumMod val="50000"/>
                    <a:lumOff val="50000"/>
                  </a:schemeClr>
                </a:solidFill>
              </a:rPr>
              <a:t> </a:t>
            </a:r>
            <a:r>
              <a:rPr lang="en-US" sz="1000" dirty="0" err="1">
                <a:solidFill>
                  <a:schemeClr val="tx1">
                    <a:lumMod val="50000"/>
                    <a:lumOff val="50000"/>
                  </a:schemeClr>
                </a:solidFill>
              </a:rPr>
              <a:t>geconfronteerd</a:t>
            </a:r>
            <a:r>
              <a:rPr lang="en-US" sz="1000" dirty="0">
                <a:solidFill>
                  <a:schemeClr val="tx1">
                    <a:lumMod val="50000"/>
                    <a:lumOff val="50000"/>
                  </a:schemeClr>
                </a:solidFill>
              </a:rPr>
              <a:t> met </a:t>
            </a:r>
            <a:r>
              <a:rPr lang="en-US" sz="1000" dirty="0" err="1">
                <a:solidFill>
                  <a:schemeClr val="tx1">
                    <a:lumMod val="50000"/>
                    <a:lumOff val="50000"/>
                  </a:schemeClr>
                </a:solidFill>
              </a:rPr>
              <a:t>crisissituaties</a:t>
            </a:r>
            <a:r>
              <a:rPr lang="en-US" sz="1000" dirty="0">
                <a:solidFill>
                  <a:schemeClr val="tx1">
                    <a:lumMod val="50000"/>
                    <a:lumOff val="50000"/>
                  </a:schemeClr>
                </a:solidFill>
              </a:rPr>
              <a:t> die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sociaal</a:t>
            </a:r>
            <a:r>
              <a:rPr lang="en-US" sz="1000" dirty="0">
                <a:solidFill>
                  <a:schemeClr val="tx1">
                    <a:lumMod val="50000"/>
                    <a:lumOff val="50000"/>
                  </a:schemeClr>
                </a:solidFill>
              </a:rPr>
              <a:t>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impact </a:t>
            </a:r>
            <a:r>
              <a:rPr lang="en-US" sz="1000" dirty="0" err="1">
                <a:solidFill>
                  <a:schemeClr val="tx1">
                    <a:lumMod val="50000"/>
                    <a:lumOff val="50000"/>
                  </a:schemeClr>
                </a:solidFill>
              </a:rPr>
              <a:t>hebben</a:t>
            </a:r>
            <a:r>
              <a:rPr lang="en-US" sz="1000" dirty="0">
                <a:solidFill>
                  <a:schemeClr val="tx1">
                    <a:lumMod val="50000"/>
                    <a:lumOff val="50000"/>
                  </a:schemeClr>
                </a:solidFill>
              </a:rPr>
              <a:t>. </a:t>
            </a: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3. Prioriteiten (15)</a:t>
            </a:r>
          </a:p>
        </p:txBody>
      </p:sp>
      <p:sp>
        <p:nvSpPr>
          <p:cNvPr id="8" name="Down Arrow 33"/>
          <p:cNvSpPr>
            <a:spLocks noChangeAspect="1"/>
          </p:cNvSpPr>
          <p:nvPr/>
        </p:nvSpPr>
        <p:spPr>
          <a:xfrm>
            <a:off x="143507" y="555505"/>
            <a:ext cx="878362" cy="1105488"/>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33"/>
          <p:cNvSpPr>
            <a:spLocks noChangeAspect="1"/>
          </p:cNvSpPr>
          <p:nvPr/>
        </p:nvSpPr>
        <p:spPr>
          <a:xfrm>
            <a:off x="139659" y="1679756"/>
            <a:ext cx="878362" cy="8241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39"/>
          <p:cNvSpPr txBox="1"/>
          <p:nvPr/>
        </p:nvSpPr>
        <p:spPr>
          <a:xfrm>
            <a:off x="116745" y="1741474"/>
            <a:ext cx="924189" cy="507831"/>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Waarom</a:t>
            </a:r>
            <a:r>
              <a:rPr lang="en-US" sz="900" b="1" dirty="0">
                <a:solidFill>
                  <a:schemeClr val="bg1"/>
                </a:solidFill>
              </a:rPr>
              <a:t> is het </a:t>
            </a:r>
            <a:r>
              <a:rPr lang="en-US" sz="900" b="1" dirty="0" err="1">
                <a:solidFill>
                  <a:schemeClr val="bg1"/>
                </a:solidFill>
              </a:rPr>
              <a:t>een</a:t>
            </a:r>
            <a:r>
              <a:rPr lang="en-US" sz="900" b="1" dirty="0">
                <a:solidFill>
                  <a:schemeClr val="bg1"/>
                </a:solidFill>
              </a:rPr>
              <a:t> </a:t>
            </a:r>
            <a:r>
              <a:rPr lang="en-US" sz="900" b="1" dirty="0" err="1">
                <a:solidFill>
                  <a:schemeClr val="bg1"/>
                </a:solidFill>
              </a:rPr>
              <a:t>prioriteit</a:t>
            </a:r>
            <a:r>
              <a:rPr lang="en-US" sz="900" b="1" dirty="0">
                <a:solidFill>
                  <a:schemeClr val="bg1"/>
                </a:solidFill>
              </a:rPr>
              <a:t>?</a:t>
            </a:r>
            <a:endParaRPr lang="en-US" sz="900" dirty="0">
              <a:solidFill>
                <a:schemeClr val="bg1"/>
              </a:solidFill>
            </a:endParaRPr>
          </a:p>
        </p:txBody>
      </p:sp>
      <p:sp>
        <p:nvSpPr>
          <p:cNvPr id="16" name="Down Arrow 33"/>
          <p:cNvSpPr>
            <a:spLocks noChangeAspect="1"/>
          </p:cNvSpPr>
          <p:nvPr/>
        </p:nvSpPr>
        <p:spPr>
          <a:xfrm>
            <a:off x="139958" y="2878548"/>
            <a:ext cx="878362" cy="435574"/>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39"/>
          <p:cNvSpPr txBox="1"/>
          <p:nvPr/>
        </p:nvSpPr>
        <p:spPr>
          <a:xfrm>
            <a:off x="104681" y="2859785"/>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Waar</a:t>
            </a:r>
            <a:r>
              <a:rPr lang="en-US" sz="900" b="1" dirty="0">
                <a:solidFill>
                  <a:schemeClr val="bg1"/>
                </a:solidFill>
              </a:rPr>
              <a:t> </a:t>
            </a:r>
            <a:r>
              <a:rPr lang="en-US" sz="900" b="1" dirty="0" err="1">
                <a:solidFill>
                  <a:schemeClr val="bg1"/>
                </a:solidFill>
              </a:rPr>
              <a:t>staan</a:t>
            </a:r>
            <a:r>
              <a:rPr lang="en-US" sz="900" b="1" dirty="0">
                <a:solidFill>
                  <a:schemeClr val="bg1"/>
                </a:solidFill>
              </a:rPr>
              <a:t> we nu?</a:t>
            </a:r>
            <a:endParaRPr lang="en-US" sz="900" dirty="0">
              <a:solidFill>
                <a:schemeClr val="bg1"/>
              </a:solidFill>
            </a:endParaRPr>
          </a:p>
        </p:txBody>
      </p:sp>
      <p:sp>
        <p:nvSpPr>
          <p:cNvPr id="18" name="Down Arrow 33"/>
          <p:cNvSpPr>
            <a:spLocks noChangeAspect="1"/>
          </p:cNvSpPr>
          <p:nvPr/>
        </p:nvSpPr>
        <p:spPr>
          <a:xfrm>
            <a:off x="116745" y="3448785"/>
            <a:ext cx="878362" cy="447926"/>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39"/>
          <p:cNvSpPr txBox="1"/>
          <p:nvPr/>
        </p:nvSpPr>
        <p:spPr>
          <a:xfrm>
            <a:off x="104681" y="3493462"/>
            <a:ext cx="924189" cy="2308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Ambitie</a:t>
            </a:r>
            <a:endParaRPr lang="en-US" sz="900" dirty="0">
              <a:solidFill>
                <a:schemeClr val="bg1"/>
              </a:solidFill>
            </a:endParaRPr>
          </a:p>
        </p:txBody>
      </p:sp>
      <p:sp>
        <p:nvSpPr>
          <p:cNvPr id="20" name="Down Arrow 33"/>
          <p:cNvSpPr>
            <a:spLocks noChangeAspect="1"/>
          </p:cNvSpPr>
          <p:nvPr/>
        </p:nvSpPr>
        <p:spPr>
          <a:xfrm>
            <a:off x="139659" y="4022144"/>
            <a:ext cx="878362" cy="102670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39"/>
          <p:cNvSpPr txBox="1"/>
          <p:nvPr/>
        </p:nvSpPr>
        <p:spPr>
          <a:xfrm>
            <a:off x="104681" y="4206913"/>
            <a:ext cx="924189" cy="369332"/>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Wat</a:t>
            </a:r>
            <a:r>
              <a:rPr lang="en-US" sz="900" b="1" dirty="0">
                <a:solidFill>
                  <a:schemeClr val="bg1"/>
                </a:solidFill>
              </a:rPr>
              <a:t> </a:t>
            </a:r>
            <a:r>
              <a:rPr lang="en-US" sz="900" b="1" dirty="0" err="1">
                <a:solidFill>
                  <a:schemeClr val="bg1"/>
                </a:solidFill>
              </a:rPr>
              <a:t>gaan</a:t>
            </a:r>
            <a:r>
              <a:rPr lang="en-US" sz="900" b="1" dirty="0">
                <a:solidFill>
                  <a:schemeClr val="bg1"/>
                </a:solidFill>
              </a:rPr>
              <a:t> we </a:t>
            </a:r>
            <a:r>
              <a:rPr lang="en-US" sz="900" b="1" dirty="0" err="1">
                <a:solidFill>
                  <a:schemeClr val="bg1"/>
                </a:solidFill>
              </a:rPr>
              <a:t>doen</a:t>
            </a:r>
            <a:r>
              <a:rPr lang="en-US" sz="900" b="1" dirty="0">
                <a:solidFill>
                  <a:schemeClr val="bg1"/>
                </a:solidFill>
              </a:rPr>
              <a:t>?</a:t>
            </a:r>
            <a:endParaRPr lang="en-US" sz="900" dirty="0">
              <a:solidFill>
                <a:schemeClr val="bg1"/>
              </a:solidFill>
            </a:endParaRPr>
          </a:p>
        </p:txBody>
      </p:sp>
      <p:sp>
        <p:nvSpPr>
          <p:cNvPr id="22" name="Footer Text"/>
          <p:cNvSpPr txBox="1"/>
          <p:nvPr/>
        </p:nvSpPr>
        <p:spPr>
          <a:xfrm>
            <a:off x="1097441" y="1741474"/>
            <a:ext cx="7833873" cy="1231106"/>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effect van </a:t>
            </a:r>
            <a:r>
              <a:rPr lang="en-US" sz="1000" dirty="0" err="1">
                <a:solidFill>
                  <a:schemeClr val="tx1">
                    <a:lumMod val="50000"/>
                    <a:lumOff val="50000"/>
                  </a:schemeClr>
                </a:solidFill>
              </a:rPr>
              <a:t>incidenten</a:t>
            </a:r>
            <a:r>
              <a:rPr lang="en-US" sz="1000" dirty="0">
                <a:solidFill>
                  <a:schemeClr val="tx1">
                    <a:lumMod val="50000"/>
                    <a:lumOff val="50000"/>
                  </a:schemeClr>
                </a:solidFill>
              </a:rPr>
              <a:t> en </a:t>
            </a:r>
            <a:r>
              <a:rPr lang="en-US" sz="1000" dirty="0" err="1">
                <a:solidFill>
                  <a:schemeClr val="tx1">
                    <a:lumMod val="50000"/>
                    <a:lumOff val="50000"/>
                  </a:schemeClr>
                </a:solidFill>
              </a:rPr>
              <a:t>calamiteiten</a:t>
            </a:r>
            <a:r>
              <a:rPr lang="en-US" sz="1000" dirty="0">
                <a:solidFill>
                  <a:schemeClr val="tx1">
                    <a:lumMod val="50000"/>
                    <a:lumOff val="50000"/>
                  </a:schemeClr>
                </a:solidFill>
              </a:rPr>
              <a:t> op het </a:t>
            </a:r>
            <a:r>
              <a:rPr lang="en-US" sz="1000" dirty="0" err="1">
                <a:solidFill>
                  <a:schemeClr val="tx1">
                    <a:lumMod val="50000"/>
                    <a:lumOff val="50000"/>
                  </a:schemeClr>
                </a:solidFill>
              </a:rPr>
              <a:t>terrein</a:t>
            </a:r>
            <a:r>
              <a:rPr lang="en-US" sz="1000" dirty="0">
                <a:solidFill>
                  <a:schemeClr val="tx1">
                    <a:lumMod val="50000"/>
                    <a:lumOff val="50000"/>
                  </a:schemeClr>
                </a:solidFill>
              </a:rPr>
              <a:t> van </a:t>
            </a:r>
            <a:r>
              <a:rPr lang="en-US" sz="1000" dirty="0" err="1">
                <a:solidFill>
                  <a:schemeClr val="tx1">
                    <a:lumMod val="50000"/>
                    <a:lumOff val="50000"/>
                  </a:schemeClr>
                </a:solidFill>
              </a:rPr>
              <a:t>fysieke</a:t>
            </a:r>
            <a:r>
              <a:rPr lang="en-US" sz="1000" dirty="0">
                <a:solidFill>
                  <a:schemeClr val="tx1">
                    <a:lumMod val="50000"/>
                    <a:lumOff val="50000"/>
                  </a:schemeClr>
                </a:solidFill>
              </a:rPr>
              <a:t>- en </a:t>
            </a:r>
            <a:r>
              <a:rPr lang="en-US" sz="1000" dirty="0" err="1">
                <a:solidFill>
                  <a:schemeClr val="tx1">
                    <a:lumMod val="50000"/>
                    <a:lumOff val="50000"/>
                  </a:schemeClr>
                </a:solidFill>
              </a:rPr>
              <a:t>sociale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groot</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Dergelijke</a:t>
            </a:r>
            <a:r>
              <a:rPr lang="en-US" sz="1000" dirty="0">
                <a:solidFill>
                  <a:schemeClr val="tx1">
                    <a:lumMod val="50000"/>
                    <a:lumOff val="50000"/>
                  </a:schemeClr>
                </a:solidFill>
              </a:rPr>
              <a:t> </a:t>
            </a:r>
            <a:r>
              <a:rPr lang="en-US" sz="1000" dirty="0" err="1">
                <a:solidFill>
                  <a:schemeClr val="tx1">
                    <a:lumMod val="50000"/>
                    <a:lumOff val="50000"/>
                  </a:schemeClr>
                </a:solidFill>
              </a:rPr>
              <a:t>incidenten</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het </a:t>
            </a:r>
            <a:r>
              <a:rPr lang="en-US" sz="1000" dirty="0" err="1">
                <a:solidFill>
                  <a:schemeClr val="tx1">
                    <a:lumMod val="50000"/>
                    <a:lumOff val="50000"/>
                  </a:schemeClr>
                </a:solidFill>
              </a:rPr>
              <a:t>veiligheidsgevoel</a:t>
            </a:r>
            <a:r>
              <a:rPr lang="en-US" sz="1000" dirty="0">
                <a:solidFill>
                  <a:schemeClr val="tx1">
                    <a:lumMod val="50000"/>
                    <a:lumOff val="50000"/>
                  </a:schemeClr>
                </a:solidFill>
              </a:rPr>
              <a:t> van burgers en het </a:t>
            </a:r>
            <a:r>
              <a:rPr lang="en-US" sz="1000" dirty="0" err="1">
                <a:solidFill>
                  <a:schemeClr val="tx1">
                    <a:lumMod val="50000"/>
                    <a:lumOff val="50000"/>
                  </a:schemeClr>
                </a:solidFill>
              </a:rPr>
              <a:t>vertrouwen</a:t>
            </a:r>
            <a:r>
              <a:rPr lang="en-US" sz="1000" dirty="0">
                <a:solidFill>
                  <a:schemeClr val="tx1">
                    <a:lumMod val="50000"/>
                    <a:lumOff val="50000"/>
                  </a:schemeClr>
                </a:solidFill>
              </a:rPr>
              <a:t> van burgers in de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stevig</a:t>
            </a:r>
            <a:r>
              <a:rPr lang="en-US" sz="1000" dirty="0">
                <a:solidFill>
                  <a:schemeClr val="tx1">
                    <a:lumMod val="50000"/>
                    <a:lumOff val="50000"/>
                  </a:schemeClr>
                </a:solidFill>
              </a:rPr>
              <a:t> </a:t>
            </a:r>
            <a:r>
              <a:rPr lang="en-US" sz="1000" dirty="0" err="1">
                <a:solidFill>
                  <a:schemeClr val="tx1">
                    <a:lumMod val="50000"/>
                    <a:lumOff val="50000"/>
                  </a:schemeClr>
                </a:solidFill>
              </a:rPr>
              <a:t>aantasten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meer</a:t>
            </a:r>
            <a:r>
              <a:rPr lang="en-US" sz="1000" dirty="0">
                <a:solidFill>
                  <a:schemeClr val="tx1">
                    <a:lumMod val="50000"/>
                    <a:lumOff val="50000"/>
                  </a:schemeClr>
                </a:solidFill>
              </a:rPr>
              <a:t> </a:t>
            </a:r>
            <a:r>
              <a:rPr lang="en-US" sz="1000" dirty="0" err="1">
                <a:solidFill>
                  <a:schemeClr val="tx1">
                    <a:lumMod val="50000"/>
                    <a:lumOff val="50000"/>
                  </a:schemeClr>
                </a:solidFill>
              </a:rPr>
              <a:t>vertrouwd</a:t>
            </a:r>
            <a:r>
              <a:rPr lang="en-US" sz="1000" dirty="0">
                <a:solidFill>
                  <a:schemeClr val="tx1">
                    <a:lumMod val="50000"/>
                    <a:lumOff val="50000"/>
                  </a:schemeClr>
                </a:solidFill>
              </a:rPr>
              <a:t> op </a:t>
            </a:r>
            <a:r>
              <a:rPr lang="en-US" sz="1000" dirty="0" err="1">
                <a:solidFill>
                  <a:schemeClr val="tx1">
                    <a:lumMod val="50000"/>
                    <a:lumOff val="50000"/>
                  </a:schemeClr>
                </a:solidFill>
              </a:rPr>
              <a:t>improvisatievermogen</a:t>
            </a:r>
            <a:r>
              <a:rPr lang="en-US" sz="1000" dirty="0">
                <a:solidFill>
                  <a:schemeClr val="tx1">
                    <a:lumMod val="50000"/>
                    <a:lumOff val="50000"/>
                  </a:schemeClr>
                </a:solidFill>
              </a:rPr>
              <a:t> en </a:t>
            </a:r>
            <a:r>
              <a:rPr lang="en-US" sz="1000" dirty="0" err="1">
                <a:solidFill>
                  <a:schemeClr val="tx1">
                    <a:lumMod val="50000"/>
                    <a:lumOff val="50000"/>
                  </a:schemeClr>
                </a:solidFill>
              </a:rPr>
              <a:t>veerkracht</a:t>
            </a:r>
            <a:r>
              <a:rPr lang="en-US" sz="1000" dirty="0">
                <a:solidFill>
                  <a:schemeClr val="tx1">
                    <a:lumMod val="50000"/>
                    <a:lumOff val="50000"/>
                  </a:schemeClr>
                </a:solidFill>
              </a:rPr>
              <a:t> van de </a:t>
            </a:r>
            <a:r>
              <a:rPr lang="en-US" sz="1000" dirty="0" err="1">
                <a:solidFill>
                  <a:schemeClr val="tx1">
                    <a:lumMod val="50000"/>
                    <a:lumOff val="50000"/>
                  </a:schemeClr>
                </a:solidFill>
              </a:rPr>
              <a:t>crisisorganisatie</a:t>
            </a:r>
            <a:r>
              <a:rPr lang="en-US" sz="1000" dirty="0">
                <a:solidFill>
                  <a:schemeClr val="tx1">
                    <a:lumMod val="50000"/>
                    <a:lumOff val="50000"/>
                  </a:schemeClr>
                </a:solidFill>
              </a:rPr>
              <a:t> en </a:t>
            </a:r>
            <a:r>
              <a:rPr lang="en-US" sz="1000" dirty="0" err="1">
                <a:solidFill>
                  <a:schemeClr val="tx1">
                    <a:lumMod val="50000"/>
                    <a:lumOff val="50000"/>
                  </a:schemeClr>
                </a:solidFill>
              </a:rPr>
              <a:t>meer</a:t>
            </a:r>
            <a:r>
              <a:rPr lang="en-US" sz="1000" dirty="0">
                <a:solidFill>
                  <a:schemeClr val="tx1">
                    <a:lumMod val="50000"/>
                    <a:lumOff val="50000"/>
                  </a:schemeClr>
                </a:solidFill>
              </a:rPr>
              <a:t> </a:t>
            </a:r>
            <a:r>
              <a:rPr lang="en-US" sz="1000" dirty="0" err="1">
                <a:solidFill>
                  <a:schemeClr val="tx1">
                    <a:lumMod val="50000"/>
                    <a:lumOff val="50000"/>
                  </a:schemeClr>
                </a:solidFill>
              </a:rPr>
              <a:t>gesteund</a:t>
            </a:r>
            <a:r>
              <a:rPr lang="en-US" sz="1000" dirty="0">
                <a:solidFill>
                  <a:schemeClr val="tx1">
                    <a:lumMod val="50000"/>
                    <a:lumOff val="50000"/>
                  </a:schemeClr>
                </a:solidFill>
              </a:rPr>
              <a:t> op </a:t>
            </a:r>
            <a:r>
              <a:rPr lang="en-US" sz="1000" dirty="0" err="1">
                <a:solidFill>
                  <a:schemeClr val="tx1">
                    <a:lumMod val="50000"/>
                    <a:lumOff val="50000"/>
                  </a:schemeClr>
                </a:solidFill>
              </a:rPr>
              <a:t>maatschappelijke</a:t>
            </a:r>
            <a:r>
              <a:rPr lang="en-US" sz="1000" dirty="0">
                <a:solidFill>
                  <a:schemeClr val="tx1">
                    <a:lumMod val="50000"/>
                    <a:lumOff val="50000"/>
                  </a:schemeClr>
                </a:solidFill>
              </a:rPr>
              <a:t> </a:t>
            </a:r>
            <a:r>
              <a:rPr lang="en-US" sz="1000" dirty="0" err="1">
                <a:solidFill>
                  <a:schemeClr val="tx1">
                    <a:lumMod val="50000"/>
                    <a:lumOff val="50000"/>
                  </a:schemeClr>
                </a:solidFill>
              </a:rPr>
              <a:t>potentie</a:t>
            </a:r>
            <a:r>
              <a:rPr lang="en-US" sz="1000" dirty="0">
                <a:solidFill>
                  <a:schemeClr val="tx1">
                    <a:lumMod val="50000"/>
                    <a:lumOff val="50000"/>
                  </a:schemeClr>
                </a:solidFill>
              </a:rPr>
              <a:t> en </a:t>
            </a:r>
            <a:r>
              <a:rPr lang="en-US" sz="1000" dirty="0" err="1">
                <a:solidFill>
                  <a:schemeClr val="tx1">
                    <a:lumMod val="50000"/>
                    <a:lumOff val="50000"/>
                  </a:schemeClr>
                </a:solidFill>
              </a:rPr>
              <a:t>vitaliteit</a:t>
            </a:r>
            <a:r>
              <a:rPr lang="en-US" sz="1000" dirty="0">
                <a:solidFill>
                  <a:schemeClr val="tx1">
                    <a:lumMod val="50000"/>
                    <a:lumOff val="50000"/>
                  </a:schemeClr>
                </a:solidFill>
              </a:rPr>
              <a:t> (</a:t>
            </a:r>
            <a:r>
              <a:rPr lang="en-US" sz="1000" dirty="0" err="1">
                <a:solidFill>
                  <a:schemeClr val="tx1">
                    <a:lumMod val="50000"/>
                    <a:lumOff val="50000"/>
                  </a:schemeClr>
                </a:solidFill>
              </a:rPr>
              <a:t>zelf</a:t>
            </a:r>
            <a:r>
              <a:rPr lang="en-US" sz="1000" dirty="0">
                <a:solidFill>
                  <a:schemeClr val="tx1">
                    <a:lumMod val="50000"/>
                    <a:lumOff val="50000"/>
                  </a:schemeClr>
                </a:solidFill>
              </a:rPr>
              <a:t>- en </a:t>
            </a:r>
            <a:r>
              <a:rPr lang="en-US" sz="1000" dirty="0" err="1">
                <a:solidFill>
                  <a:schemeClr val="tx1">
                    <a:lumMod val="50000"/>
                    <a:lumOff val="50000"/>
                  </a:schemeClr>
                </a:solidFill>
              </a:rPr>
              <a:t>samen</a:t>
            </a:r>
            <a:r>
              <a:rPr lang="en-US" sz="1000" dirty="0">
                <a:solidFill>
                  <a:schemeClr val="tx1">
                    <a:lumMod val="50000"/>
                    <a:lumOff val="50000"/>
                  </a:schemeClr>
                </a:solidFill>
              </a:rPr>
              <a:t> </a:t>
            </a:r>
            <a:r>
              <a:rPr lang="en-US" sz="1000" dirty="0" err="1">
                <a:solidFill>
                  <a:schemeClr val="tx1">
                    <a:lumMod val="50000"/>
                    <a:lumOff val="50000"/>
                  </a:schemeClr>
                </a:solidFill>
              </a:rPr>
              <a:t>redzaamheid</a:t>
            </a:r>
            <a:r>
              <a:rPr lang="en-US" sz="1000" dirty="0">
                <a:solidFill>
                  <a:schemeClr val="tx1">
                    <a:lumMod val="50000"/>
                    <a:lumOff val="50000"/>
                  </a:schemeClr>
                </a:solidFill>
              </a:rPr>
              <a:t>). De focus </a:t>
            </a:r>
            <a:r>
              <a:rPr lang="en-US" sz="1000" dirty="0" err="1">
                <a:solidFill>
                  <a:schemeClr val="tx1">
                    <a:lumMod val="50000"/>
                    <a:lumOff val="50000"/>
                  </a:schemeClr>
                </a:solidFill>
              </a:rPr>
              <a:t>ligt</a:t>
            </a:r>
            <a:r>
              <a:rPr lang="en-US" sz="1000" dirty="0">
                <a:solidFill>
                  <a:schemeClr val="tx1">
                    <a:lumMod val="50000"/>
                    <a:lumOff val="50000"/>
                  </a:schemeClr>
                </a:solidFill>
              </a:rPr>
              <a:t> op </a:t>
            </a:r>
            <a:r>
              <a:rPr lang="en-US" sz="1000" dirty="0" err="1">
                <a:solidFill>
                  <a:schemeClr val="tx1">
                    <a:lumMod val="50000"/>
                    <a:lumOff val="50000"/>
                  </a:schemeClr>
                </a:solidFill>
              </a:rPr>
              <a:t>realistische</a:t>
            </a:r>
            <a:r>
              <a:rPr lang="en-US" sz="1000" dirty="0">
                <a:solidFill>
                  <a:schemeClr val="tx1">
                    <a:lumMod val="50000"/>
                    <a:lumOff val="50000"/>
                  </a:schemeClr>
                </a:solidFill>
              </a:rPr>
              <a:t> en </a:t>
            </a:r>
            <a:r>
              <a:rPr lang="en-US" sz="1000" dirty="0" err="1">
                <a:solidFill>
                  <a:schemeClr val="tx1">
                    <a:lumMod val="50000"/>
                    <a:lumOff val="50000"/>
                  </a:schemeClr>
                </a:solidFill>
              </a:rPr>
              <a:t>beïnvloedbare</a:t>
            </a:r>
            <a:r>
              <a:rPr lang="en-US" sz="1000" dirty="0">
                <a:solidFill>
                  <a:schemeClr val="tx1">
                    <a:lumMod val="50000"/>
                    <a:lumOff val="50000"/>
                  </a:schemeClr>
                </a:solidFill>
              </a:rPr>
              <a:t> </a:t>
            </a:r>
            <a:r>
              <a:rPr lang="en-US" sz="1000" dirty="0" err="1">
                <a:solidFill>
                  <a:schemeClr val="tx1">
                    <a:lumMod val="50000"/>
                    <a:lumOff val="50000"/>
                  </a:schemeClr>
                </a:solidFill>
              </a:rPr>
              <a:t>risico’s</a:t>
            </a:r>
            <a:r>
              <a:rPr lang="en-US" sz="1000" dirty="0">
                <a:solidFill>
                  <a:schemeClr val="tx1">
                    <a:lumMod val="50000"/>
                    <a:lumOff val="50000"/>
                  </a:schemeClr>
                </a:solidFill>
              </a:rPr>
              <a:t> (</a:t>
            </a:r>
            <a:r>
              <a:rPr lang="en-US" sz="1000" dirty="0" err="1">
                <a:solidFill>
                  <a:schemeClr val="tx1">
                    <a:lumMod val="50000"/>
                    <a:lumOff val="50000"/>
                  </a:schemeClr>
                </a:solidFill>
              </a:rPr>
              <a:t>risicogerichtheid</a:t>
            </a:r>
            <a:r>
              <a:rPr lang="en-US" sz="1000" dirty="0">
                <a:solidFill>
                  <a:schemeClr val="tx1">
                    <a:lumMod val="50000"/>
                    <a:lumOff val="50000"/>
                  </a:schemeClr>
                </a:solidFill>
              </a:rPr>
              <a:t> en </a:t>
            </a:r>
            <a:r>
              <a:rPr lang="en-US" sz="1000" dirty="0" err="1">
                <a:solidFill>
                  <a:schemeClr val="tx1">
                    <a:lumMod val="50000"/>
                    <a:lumOff val="50000"/>
                  </a:schemeClr>
                </a:solidFill>
              </a:rPr>
              <a:t>risico-acceptatie</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doet</a:t>
            </a:r>
            <a:r>
              <a:rPr lang="en-US" sz="1000" dirty="0">
                <a:solidFill>
                  <a:schemeClr val="tx1">
                    <a:lumMod val="50000"/>
                    <a:lumOff val="50000"/>
                  </a:schemeClr>
                </a:solidFill>
              </a:rPr>
              <a:t> </a:t>
            </a:r>
            <a:r>
              <a:rPr lang="en-US" sz="1000" dirty="0" err="1">
                <a:solidFill>
                  <a:schemeClr val="tx1">
                    <a:lumMod val="50000"/>
                    <a:lumOff val="50000"/>
                  </a:schemeClr>
                </a:solidFill>
              </a:rPr>
              <a:t>juist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stevig</a:t>
            </a:r>
            <a:r>
              <a:rPr lang="en-US" sz="1000" dirty="0">
                <a:solidFill>
                  <a:schemeClr val="tx1">
                    <a:lumMod val="50000"/>
                    <a:lumOff val="50000"/>
                  </a:schemeClr>
                </a:solidFill>
              </a:rPr>
              <a:t> </a:t>
            </a:r>
            <a:r>
              <a:rPr lang="en-US" sz="1000" dirty="0" err="1">
                <a:solidFill>
                  <a:schemeClr val="tx1">
                    <a:lumMod val="50000"/>
                    <a:lumOff val="50000"/>
                  </a:schemeClr>
                </a:solidFill>
              </a:rPr>
              <a:t>beroep</a:t>
            </a:r>
            <a:r>
              <a:rPr lang="en-US" sz="1000" dirty="0">
                <a:solidFill>
                  <a:schemeClr val="tx1">
                    <a:lumMod val="50000"/>
                    <a:lumOff val="50000"/>
                  </a:schemeClr>
                </a:solidFill>
              </a:rPr>
              <a:t> op </a:t>
            </a:r>
            <a:r>
              <a:rPr lang="en-US" sz="1000" dirty="0" err="1">
                <a:solidFill>
                  <a:schemeClr val="tx1">
                    <a:lumMod val="50000"/>
                    <a:lumOff val="50000"/>
                  </a:schemeClr>
                </a:solidFill>
              </a:rPr>
              <a:t>professionaliteit</a:t>
            </a:r>
            <a:r>
              <a:rPr lang="en-US" sz="1000" dirty="0">
                <a:solidFill>
                  <a:schemeClr val="tx1">
                    <a:lumMod val="50000"/>
                    <a:lumOff val="50000"/>
                  </a:schemeClr>
                </a:solidFill>
              </a:rPr>
              <a:t> </a:t>
            </a:r>
            <a:r>
              <a:rPr lang="en-US" sz="1000" dirty="0" err="1">
                <a:solidFill>
                  <a:schemeClr val="tx1">
                    <a:lumMod val="50000"/>
                    <a:lumOff val="50000"/>
                  </a:schemeClr>
                </a:solidFill>
              </a:rPr>
              <a:t>waarbij</a:t>
            </a:r>
            <a:r>
              <a:rPr lang="en-US" sz="1000" dirty="0">
                <a:solidFill>
                  <a:schemeClr val="tx1">
                    <a:lumMod val="50000"/>
                    <a:lumOff val="50000"/>
                  </a:schemeClr>
                </a:solidFill>
              </a:rPr>
              <a:t> </a:t>
            </a:r>
            <a:r>
              <a:rPr lang="en-US" sz="1000" dirty="0" err="1">
                <a:solidFill>
                  <a:schemeClr val="tx1">
                    <a:lumMod val="50000"/>
                    <a:lumOff val="50000"/>
                  </a:schemeClr>
                </a:solidFill>
              </a:rPr>
              <a:t>heldere</a:t>
            </a:r>
            <a:r>
              <a:rPr lang="en-US" sz="1000" dirty="0">
                <a:solidFill>
                  <a:schemeClr val="tx1">
                    <a:lumMod val="50000"/>
                    <a:lumOff val="50000"/>
                  </a:schemeClr>
                </a:solidFill>
              </a:rPr>
              <a:t> </a:t>
            </a:r>
            <a:r>
              <a:rPr lang="en-US" sz="1000" dirty="0" err="1">
                <a:solidFill>
                  <a:schemeClr val="tx1">
                    <a:lumMod val="50000"/>
                    <a:lumOff val="50000"/>
                  </a:schemeClr>
                </a:solidFill>
              </a:rPr>
              <a:t>basisvereisten</a:t>
            </a:r>
            <a:r>
              <a:rPr lang="en-US" sz="1000" dirty="0">
                <a:solidFill>
                  <a:schemeClr val="tx1">
                    <a:lumMod val="50000"/>
                    <a:lumOff val="50000"/>
                  </a:schemeClr>
                </a:solidFill>
              </a:rPr>
              <a:t> </a:t>
            </a:r>
            <a:r>
              <a:rPr lang="en-US" sz="1000" dirty="0" err="1">
                <a:solidFill>
                  <a:schemeClr val="tx1">
                    <a:lumMod val="50000"/>
                    <a:lumOff val="50000"/>
                  </a:schemeClr>
                </a:solidFill>
              </a:rPr>
              <a:t>centraal</a:t>
            </a:r>
            <a:r>
              <a:rPr lang="en-US" sz="1000" dirty="0">
                <a:solidFill>
                  <a:schemeClr val="tx1">
                    <a:lumMod val="50000"/>
                    <a:lumOff val="50000"/>
                  </a:schemeClr>
                </a:solidFill>
              </a:rPr>
              <a:t> </a:t>
            </a:r>
            <a:r>
              <a:rPr lang="en-US" sz="1000" dirty="0" err="1">
                <a:solidFill>
                  <a:schemeClr val="tx1">
                    <a:lumMod val="50000"/>
                    <a:lumOff val="50000"/>
                  </a:schemeClr>
                </a:solidFill>
              </a:rPr>
              <a:t>staan</a:t>
            </a:r>
            <a:r>
              <a:rPr lang="en-US" sz="1000" dirty="0">
                <a:solidFill>
                  <a:schemeClr val="tx1">
                    <a:lumMod val="50000"/>
                    <a:lumOff val="50000"/>
                  </a:schemeClr>
                </a:solidFill>
              </a:rPr>
              <a:t>;</a:t>
            </a:r>
          </a:p>
          <a:p>
            <a:pPr marL="171450" indent="-171450">
              <a:buFont typeface="Arial" charset="0"/>
              <a:buChar char="•"/>
            </a:pP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is het van </a:t>
            </a:r>
            <a:r>
              <a:rPr lang="en-US" sz="1000" dirty="0" err="1">
                <a:solidFill>
                  <a:schemeClr val="tx1">
                    <a:lumMod val="50000"/>
                    <a:lumOff val="50000"/>
                  </a:schemeClr>
                </a:solidFill>
              </a:rPr>
              <a:t>belang</a:t>
            </a:r>
            <a:r>
              <a:rPr lang="en-US" sz="1000" dirty="0">
                <a:solidFill>
                  <a:schemeClr val="tx1">
                    <a:lumMod val="50000"/>
                    <a:lumOff val="50000"/>
                  </a:schemeClr>
                </a:solidFill>
              </a:rPr>
              <a:t> </a:t>
            </a:r>
            <a:r>
              <a:rPr lang="en-US" sz="1000" dirty="0" err="1">
                <a:solidFill>
                  <a:schemeClr val="tx1">
                    <a:lumMod val="50000"/>
                    <a:lumOff val="50000"/>
                  </a:schemeClr>
                </a:solidFill>
              </a:rPr>
              <a:t>na</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denken</a:t>
            </a:r>
            <a:r>
              <a:rPr lang="en-US" sz="1000" dirty="0">
                <a:solidFill>
                  <a:schemeClr val="tx1">
                    <a:lumMod val="50000"/>
                    <a:lumOff val="50000"/>
                  </a:schemeClr>
                </a:solidFill>
              </a:rPr>
              <a:t> tot op </a:t>
            </a:r>
            <a:r>
              <a:rPr lang="en-US" sz="1000" dirty="0" err="1">
                <a:solidFill>
                  <a:schemeClr val="tx1">
                    <a:lumMod val="50000"/>
                    <a:lumOff val="50000"/>
                  </a:schemeClr>
                </a:solidFill>
              </a:rPr>
              <a:t>welke</a:t>
            </a:r>
            <a:r>
              <a:rPr lang="en-US" sz="1000" dirty="0">
                <a:solidFill>
                  <a:schemeClr val="tx1">
                    <a:lumMod val="50000"/>
                    <a:lumOff val="50000"/>
                  </a:schemeClr>
                </a:solidFill>
              </a:rPr>
              <a:t> </a:t>
            </a:r>
            <a:r>
              <a:rPr lang="en-US" sz="1000" dirty="0" err="1">
                <a:solidFill>
                  <a:schemeClr val="tx1">
                    <a:lumMod val="50000"/>
                    <a:lumOff val="50000"/>
                  </a:schemeClr>
                </a:solidFill>
              </a:rPr>
              <a:t>hoogte</a:t>
            </a:r>
            <a:r>
              <a:rPr lang="en-US" sz="1000" dirty="0">
                <a:solidFill>
                  <a:schemeClr val="tx1">
                    <a:lumMod val="50000"/>
                    <a:lumOff val="50000"/>
                  </a:schemeClr>
                </a:solidFill>
              </a:rPr>
              <a:t> en op </a:t>
            </a:r>
            <a:r>
              <a:rPr lang="en-US" sz="1000" dirty="0" err="1">
                <a:solidFill>
                  <a:schemeClr val="tx1">
                    <a:lumMod val="50000"/>
                    <a:lumOff val="50000"/>
                  </a:schemeClr>
                </a:solidFill>
              </a:rPr>
              <a:t>welke</a:t>
            </a:r>
            <a:r>
              <a:rPr lang="en-US" sz="1000" dirty="0">
                <a:solidFill>
                  <a:schemeClr val="tx1">
                    <a:lumMod val="50000"/>
                    <a:lumOff val="50000"/>
                  </a:schemeClr>
                </a:solidFill>
              </a:rPr>
              <a:t> </a:t>
            </a:r>
            <a:r>
              <a:rPr lang="en-US" sz="1000" dirty="0" err="1">
                <a:solidFill>
                  <a:schemeClr val="tx1">
                    <a:lumMod val="50000"/>
                    <a:lumOff val="50000"/>
                  </a:schemeClr>
                </a:solidFill>
              </a:rPr>
              <a:t>wijze</a:t>
            </a:r>
            <a:r>
              <a:rPr lang="en-US" sz="1000" dirty="0">
                <a:solidFill>
                  <a:schemeClr val="tx1">
                    <a:lumMod val="50000"/>
                    <a:lumOff val="50000"/>
                  </a:schemeClr>
                </a:solidFill>
              </a:rPr>
              <a:t> we </a:t>
            </a:r>
            <a:r>
              <a:rPr lang="en-US" sz="1000" dirty="0" err="1">
                <a:solidFill>
                  <a:schemeClr val="tx1">
                    <a:lumMod val="50000"/>
                    <a:lumOff val="50000"/>
                  </a:schemeClr>
                </a:solidFill>
              </a:rPr>
              <a:t>ons</a:t>
            </a:r>
            <a:r>
              <a:rPr lang="en-US" sz="1000" dirty="0">
                <a:solidFill>
                  <a:schemeClr val="tx1">
                    <a:lumMod val="50000"/>
                    <a:lumOff val="50000"/>
                  </a:schemeClr>
                </a:solidFill>
              </a:rPr>
              <a:t> </a:t>
            </a:r>
            <a:r>
              <a:rPr lang="en-US" sz="1000" dirty="0" err="1">
                <a:solidFill>
                  <a:schemeClr val="tx1">
                    <a:lumMod val="50000"/>
                    <a:lumOff val="50000"/>
                  </a:schemeClr>
                </a:solidFill>
              </a:rPr>
              <a:t>willen</a:t>
            </a:r>
            <a:r>
              <a:rPr lang="en-US" sz="1000" dirty="0">
                <a:solidFill>
                  <a:schemeClr val="tx1">
                    <a:lumMod val="50000"/>
                    <a:lumOff val="50000"/>
                  </a:schemeClr>
                </a:solidFill>
              </a:rPr>
              <a:t> en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voorbereiden</a:t>
            </a:r>
            <a:r>
              <a:rPr lang="en-US" sz="1000" dirty="0">
                <a:solidFill>
                  <a:schemeClr val="tx1">
                    <a:lumMod val="50000"/>
                    <a:lumOff val="50000"/>
                  </a:schemeClr>
                </a:solidFill>
              </a:rPr>
              <a:t> op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eventuele</a:t>
            </a:r>
            <a:r>
              <a:rPr lang="en-US" sz="1000" dirty="0">
                <a:solidFill>
                  <a:schemeClr val="tx1">
                    <a:lumMod val="50000"/>
                    <a:lumOff val="50000"/>
                  </a:schemeClr>
                </a:solidFill>
              </a:rPr>
              <a:t> </a:t>
            </a:r>
            <a:r>
              <a:rPr lang="en-US" sz="1000" dirty="0" err="1">
                <a:solidFill>
                  <a:schemeClr val="tx1">
                    <a:lumMod val="50000"/>
                    <a:lumOff val="50000"/>
                  </a:schemeClr>
                </a:solidFill>
              </a:rPr>
              <a:t>nafase</a:t>
            </a:r>
            <a:r>
              <a:rPr lang="en-US" sz="1000" dirty="0">
                <a:solidFill>
                  <a:schemeClr val="tx1">
                    <a:lumMod val="50000"/>
                    <a:lumOff val="50000"/>
                  </a:schemeClr>
                </a:solidFill>
              </a:rPr>
              <a:t> </a:t>
            </a:r>
            <a:r>
              <a:rPr lang="en-US" sz="1000" dirty="0" err="1">
                <a:solidFill>
                  <a:schemeClr val="tx1">
                    <a:lumMod val="50000"/>
                    <a:lumOff val="50000"/>
                  </a:schemeClr>
                </a:solidFill>
              </a:rPr>
              <a:t>na</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incident. </a:t>
            </a:r>
          </a:p>
          <a:p>
            <a:endParaRPr lang="en-US" sz="1000" dirty="0">
              <a:solidFill>
                <a:schemeClr val="tx1">
                  <a:lumMod val="50000"/>
                  <a:lumOff val="50000"/>
                </a:schemeClr>
              </a:solidFill>
            </a:endParaRPr>
          </a:p>
        </p:txBody>
      </p:sp>
      <p:sp>
        <p:nvSpPr>
          <p:cNvPr id="23" name="Footer Text"/>
          <p:cNvSpPr txBox="1"/>
          <p:nvPr/>
        </p:nvSpPr>
        <p:spPr>
          <a:xfrm>
            <a:off x="1093892" y="2991901"/>
            <a:ext cx="7982567" cy="153888"/>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afgelopen</a:t>
            </a:r>
            <a:r>
              <a:rPr lang="en-US" sz="1000" dirty="0">
                <a:solidFill>
                  <a:schemeClr val="tx1">
                    <a:lumMod val="50000"/>
                    <a:lumOff val="50000"/>
                  </a:schemeClr>
                </a:solidFill>
              </a:rPr>
              <a:t> </a:t>
            </a:r>
            <a:r>
              <a:rPr lang="en-US" sz="1000" dirty="0" err="1">
                <a:solidFill>
                  <a:schemeClr val="tx1">
                    <a:lumMod val="50000"/>
                    <a:lumOff val="50000"/>
                  </a:schemeClr>
                </a:solidFill>
              </a:rPr>
              <a:t>periode</a:t>
            </a:r>
            <a:r>
              <a:rPr lang="en-US" sz="1000" dirty="0">
                <a:solidFill>
                  <a:schemeClr val="tx1">
                    <a:lumMod val="50000"/>
                    <a:lumOff val="50000"/>
                  </a:schemeClr>
                </a:solidFill>
              </a:rPr>
              <a:t> is </a:t>
            </a:r>
            <a:r>
              <a:rPr lang="en-US" sz="1000" dirty="0" err="1">
                <a:solidFill>
                  <a:schemeClr val="tx1">
                    <a:lumMod val="50000"/>
                    <a:lumOff val="50000"/>
                  </a:schemeClr>
                </a:solidFill>
              </a:rPr>
              <a:t>stevig</a:t>
            </a:r>
            <a:r>
              <a:rPr lang="en-US" sz="1000" dirty="0">
                <a:solidFill>
                  <a:schemeClr val="tx1">
                    <a:lumMod val="50000"/>
                    <a:lumOff val="50000"/>
                  </a:schemeClr>
                </a:solidFill>
              </a:rPr>
              <a:t> </a:t>
            </a:r>
            <a:r>
              <a:rPr lang="en-US" sz="1000" dirty="0" err="1">
                <a:solidFill>
                  <a:schemeClr val="tx1">
                    <a:lumMod val="50000"/>
                    <a:lumOff val="50000"/>
                  </a:schemeClr>
                </a:solidFill>
              </a:rPr>
              <a:t>geïnvesteerd</a:t>
            </a:r>
            <a:r>
              <a:rPr lang="en-US" sz="1000" dirty="0">
                <a:solidFill>
                  <a:schemeClr val="tx1">
                    <a:lumMod val="50000"/>
                    <a:lumOff val="50000"/>
                  </a:schemeClr>
                </a:solidFill>
              </a:rPr>
              <a:t> in </a:t>
            </a:r>
            <a:r>
              <a:rPr lang="en-US" sz="1000" dirty="0" err="1">
                <a:solidFill>
                  <a:schemeClr val="tx1">
                    <a:lumMod val="50000"/>
                    <a:lumOff val="50000"/>
                  </a:schemeClr>
                </a:solidFill>
              </a:rPr>
              <a:t>optimalisering</a:t>
            </a:r>
            <a:r>
              <a:rPr lang="en-US" sz="1000" dirty="0">
                <a:solidFill>
                  <a:schemeClr val="tx1">
                    <a:lumMod val="50000"/>
                    <a:lumOff val="50000"/>
                  </a:schemeClr>
                </a:solidFill>
              </a:rPr>
              <a:t> van de </a:t>
            </a:r>
            <a:r>
              <a:rPr lang="en-US" sz="1000" dirty="0" err="1">
                <a:solidFill>
                  <a:schemeClr val="tx1">
                    <a:lumMod val="50000"/>
                    <a:lumOff val="50000"/>
                  </a:schemeClr>
                </a:solidFill>
              </a:rPr>
              <a:t>regionale</a:t>
            </a:r>
            <a:r>
              <a:rPr lang="en-US" sz="1000" dirty="0">
                <a:solidFill>
                  <a:schemeClr val="tx1">
                    <a:lumMod val="50000"/>
                    <a:lumOff val="50000"/>
                  </a:schemeClr>
                </a:solidFill>
              </a:rPr>
              <a:t> en </a:t>
            </a:r>
            <a:r>
              <a:rPr lang="en-US" sz="1000" dirty="0" err="1">
                <a:solidFill>
                  <a:schemeClr val="tx1">
                    <a:lumMod val="50000"/>
                    <a:lumOff val="50000"/>
                  </a:schemeClr>
                </a:solidFill>
              </a:rPr>
              <a:t>gemeentelijke</a:t>
            </a:r>
            <a:r>
              <a:rPr lang="en-US" sz="1000" dirty="0">
                <a:solidFill>
                  <a:schemeClr val="tx1">
                    <a:lumMod val="50000"/>
                    <a:lumOff val="50000"/>
                  </a:schemeClr>
                </a:solidFill>
              </a:rPr>
              <a:t> </a:t>
            </a:r>
            <a:r>
              <a:rPr lang="en-US" sz="1000" dirty="0" err="1">
                <a:solidFill>
                  <a:schemeClr val="tx1">
                    <a:lumMod val="50000"/>
                    <a:lumOff val="50000"/>
                  </a:schemeClr>
                </a:solidFill>
              </a:rPr>
              <a:t>processen</a:t>
            </a:r>
            <a:r>
              <a:rPr lang="en-US" sz="1000" dirty="0">
                <a:solidFill>
                  <a:schemeClr val="tx1">
                    <a:lumMod val="50000"/>
                    <a:lumOff val="50000"/>
                  </a:schemeClr>
                </a:solidFill>
              </a:rPr>
              <a:t>. </a:t>
            </a:r>
          </a:p>
        </p:txBody>
      </p:sp>
      <p:sp>
        <p:nvSpPr>
          <p:cNvPr id="24" name="Footer Text"/>
          <p:cNvSpPr txBox="1"/>
          <p:nvPr/>
        </p:nvSpPr>
        <p:spPr>
          <a:xfrm>
            <a:off x="1120650" y="3510070"/>
            <a:ext cx="7910298" cy="307777"/>
          </a:xfrm>
          <a:prstGeom prst="rect">
            <a:avLst/>
          </a:prstGeom>
          <a:noFill/>
        </p:spPr>
        <p:txBody>
          <a:bodyPr wrap="square" lIns="0" tIns="0" rIns="0" bIns="0" rtlCol="0">
            <a:spAutoFit/>
          </a:bodyPr>
          <a:lstStyle/>
          <a:p>
            <a:r>
              <a:rPr lang="en-US" sz="1000" dirty="0">
                <a:solidFill>
                  <a:schemeClr val="tx1">
                    <a:lumMod val="50000"/>
                    <a:lumOff val="50000"/>
                  </a:schemeClr>
                </a:solidFill>
              </a:rPr>
              <a:t>We </a:t>
            </a:r>
            <a:r>
              <a:rPr lang="en-US" sz="1000" dirty="0" err="1">
                <a:solidFill>
                  <a:schemeClr val="tx1">
                    <a:lumMod val="50000"/>
                    <a:lumOff val="50000"/>
                  </a:schemeClr>
                </a:solidFill>
              </a:rPr>
              <a:t>hebben</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Veiligheidsregio</a:t>
            </a:r>
            <a:r>
              <a:rPr lang="en-US" sz="1000" dirty="0">
                <a:solidFill>
                  <a:schemeClr val="tx1">
                    <a:lumMod val="50000"/>
                    <a:lumOff val="50000"/>
                  </a:schemeClr>
                </a:solidFill>
              </a:rPr>
              <a:t> Brabant-</a:t>
            </a:r>
            <a:r>
              <a:rPr lang="en-US" sz="1000" dirty="0" err="1">
                <a:solidFill>
                  <a:schemeClr val="tx1">
                    <a:lumMod val="50000"/>
                    <a:lumOff val="50000"/>
                  </a:schemeClr>
                </a:solidFill>
              </a:rPr>
              <a:t>Zuidoost</a:t>
            </a:r>
            <a:r>
              <a:rPr lang="en-US" sz="1000" dirty="0">
                <a:solidFill>
                  <a:schemeClr val="tx1">
                    <a:lumMod val="50000"/>
                    <a:lumOff val="50000"/>
                  </a:schemeClr>
                </a:solidFill>
              </a:rPr>
              <a:t> en </a:t>
            </a:r>
            <a:r>
              <a:rPr lang="en-US" sz="1000" dirty="0" err="1">
                <a:solidFill>
                  <a:schemeClr val="tx1">
                    <a:lumMod val="50000"/>
                    <a:lumOff val="50000"/>
                  </a:schemeClr>
                </a:solidFill>
              </a:rPr>
              <a:t>binnen</a:t>
            </a:r>
            <a:r>
              <a:rPr lang="en-US" sz="1000" dirty="0">
                <a:solidFill>
                  <a:schemeClr val="tx1">
                    <a:lumMod val="50000"/>
                    <a:lumOff val="50000"/>
                  </a:schemeClr>
                </a:solidFill>
              </a:rPr>
              <a:t> </a:t>
            </a:r>
            <a:r>
              <a:rPr lang="en-US" sz="1000" dirty="0" err="1">
                <a:solidFill>
                  <a:schemeClr val="tx1">
                    <a:lumMod val="50000"/>
                    <a:lumOff val="50000"/>
                  </a:schemeClr>
                </a:solidFill>
              </a:rPr>
              <a:t>iedere</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professionele</a:t>
            </a:r>
            <a:r>
              <a:rPr lang="en-US" sz="1000" dirty="0">
                <a:solidFill>
                  <a:schemeClr val="tx1">
                    <a:lumMod val="50000"/>
                    <a:lumOff val="50000"/>
                  </a:schemeClr>
                </a:solidFill>
              </a:rPr>
              <a:t> </a:t>
            </a:r>
            <a:r>
              <a:rPr lang="en-US" sz="1000" dirty="0" err="1">
                <a:solidFill>
                  <a:schemeClr val="tx1">
                    <a:lumMod val="50000"/>
                    <a:lumOff val="50000"/>
                  </a:schemeClr>
                </a:solidFill>
              </a:rPr>
              <a:t>crisisbeheersingsorganisatie</a:t>
            </a:r>
            <a:r>
              <a:rPr lang="en-US" sz="1000" dirty="0">
                <a:solidFill>
                  <a:schemeClr val="tx1">
                    <a:lumMod val="50000"/>
                    <a:lumOff val="50000"/>
                  </a:schemeClr>
                </a:solidFill>
              </a:rPr>
              <a:t> ‘</a:t>
            </a:r>
            <a:r>
              <a:rPr lang="en-US" sz="1000" dirty="0" err="1">
                <a:solidFill>
                  <a:schemeClr val="tx1">
                    <a:lumMod val="50000"/>
                    <a:lumOff val="50000"/>
                  </a:schemeClr>
                </a:solidFill>
              </a:rPr>
              <a:t>staan</a:t>
            </a:r>
            <a:r>
              <a:rPr lang="en-US" sz="1000" dirty="0">
                <a:solidFill>
                  <a:schemeClr val="tx1">
                    <a:lumMod val="50000"/>
                    <a:lumOff val="50000"/>
                  </a:schemeClr>
                </a:solidFill>
              </a:rPr>
              <a:t>’ die de </a:t>
            </a:r>
            <a:r>
              <a:rPr lang="en-US" sz="1000" dirty="0" err="1">
                <a:solidFill>
                  <a:schemeClr val="tx1">
                    <a:lumMod val="50000"/>
                    <a:lumOff val="50000"/>
                  </a:schemeClr>
                </a:solidFill>
              </a:rPr>
              <a:t>bevolkingszorgtaken</a:t>
            </a:r>
            <a:r>
              <a:rPr lang="en-US" sz="1000" dirty="0">
                <a:solidFill>
                  <a:schemeClr val="tx1">
                    <a:lumMod val="50000"/>
                    <a:lumOff val="50000"/>
                  </a:schemeClr>
                </a:solidFill>
              </a:rPr>
              <a:t> </a:t>
            </a:r>
            <a:r>
              <a:rPr lang="en-US" sz="1000" dirty="0" err="1">
                <a:solidFill>
                  <a:schemeClr val="tx1">
                    <a:lumMod val="50000"/>
                    <a:lumOff val="50000"/>
                  </a:schemeClr>
                </a:solidFill>
              </a:rPr>
              <a:t>adequaat</a:t>
            </a:r>
            <a:r>
              <a:rPr lang="en-US" sz="1000" dirty="0">
                <a:solidFill>
                  <a:schemeClr val="tx1">
                    <a:lumMod val="50000"/>
                    <a:lumOff val="50000"/>
                  </a:schemeClr>
                </a:solidFill>
              </a:rPr>
              <a:t> </a:t>
            </a:r>
            <a:r>
              <a:rPr lang="en-US" sz="1000" dirty="0" err="1">
                <a:solidFill>
                  <a:schemeClr val="tx1">
                    <a:lumMod val="50000"/>
                    <a:lumOff val="50000"/>
                  </a:schemeClr>
                </a:solidFill>
              </a:rPr>
              <a:t>uitvoert</a:t>
            </a:r>
            <a:r>
              <a:rPr lang="en-US" sz="1000" dirty="0">
                <a:solidFill>
                  <a:schemeClr val="tx1">
                    <a:lumMod val="50000"/>
                    <a:lumOff val="50000"/>
                  </a:schemeClr>
                </a:solidFill>
              </a:rPr>
              <a:t>. </a:t>
            </a:r>
          </a:p>
        </p:txBody>
      </p:sp>
      <p:sp>
        <p:nvSpPr>
          <p:cNvPr id="27" name="Footer Text"/>
          <p:cNvSpPr txBox="1"/>
          <p:nvPr/>
        </p:nvSpPr>
        <p:spPr>
          <a:xfrm>
            <a:off x="1101194" y="4069532"/>
            <a:ext cx="8002025" cy="1231106"/>
          </a:xfrm>
          <a:prstGeom prst="rect">
            <a:avLst/>
          </a:prstGeom>
          <a:noFill/>
        </p:spPr>
        <p:txBody>
          <a:bodyPr wrap="square" lIns="0" tIns="0" rIns="0" bIns="0" rtlCol="0">
            <a:spAutoFit/>
          </a:bodyPr>
          <a:lstStyle/>
          <a:p>
            <a:pPr marL="171450" indent="-171450">
              <a:buFont typeface="Arial" charset="0"/>
              <a:buChar char="•"/>
            </a:pPr>
            <a:r>
              <a:rPr lang="en-US" sz="1000" dirty="0">
                <a:solidFill>
                  <a:schemeClr val="tx1">
                    <a:lumMod val="50000"/>
                    <a:lumOff val="50000"/>
                  </a:schemeClr>
                </a:solidFill>
              </a:rPr>
              <a:t>We </a:t>
            </a:r>
            <a:r>
              <a:rPr lang="en-US" sz="1000" dirty="0" err="1">
                <a:solidFill>
                  <a:schemeClr val="tx1">
                    <a:lumMod val="50000"/>
                    <a:lumOff val="50000"/>
                  </a:schemeClr>
                </a:solidFill>
              </a:rPr>
              <a:t>brengen</a:t>
            </a:r>
            <a:r>
              <a:rPr lang="en-US" sz="1000" dirty="0">
                <a:solidFill>
                  <a:schemeClr val="tx1">
                    <a:lumMod val="50000"/>
                    <a:lumOff val="50000"/>
                  </a:schemeClr>
                </a:solidFill>
              </a:rPr>
              <a:t> in </a:t>
            </a:r>
            <a:r>
              <a:rPr lang="en-US" sz="1000" dirty="0" err="1">
                <a:solidFill>
                  <a:schemeClr val="tx1">
                    <a:lumMod val="50000"/>
                    <a:lumOff val="50000"/>
                  </a:schemeClr>
                </a:solidFill>
              </a:rPr>
              <a:t>beeld</a:t>
            </a:r>
            <a:r>
              <a:rPr lang="en-US" sz="1000" dirty="0">
                <a:solidFill>
                  <a:schemeClr val="tx1">
                    <a:lumMod val="50000"/>
                    <a:lumOff val="50000"/>
                  </a:schemeClr>
                </a:solidFill>
              </a:rPr>
              <a:t> </a:t>
            </a:r>
            <a:r>
              <a:rPr lang="en-US" sz="1000" dirty="0" err="1">
                <a:solidFill>
                  <a:schemeClr val="tx1">
                    <a:lumMod val="50000"/>
                    <a:lumOff val="50000"/>
                  </a:schemeClr>
                </a:solidFill>
              </a:rPr>
              <a:t>welk</a:t>
            </a:r>
            <a:r>
              <a:rPr lang="en-US" sz="1000" dirty="0">
                <a:solidFill>
                  <a:schemeClr val="tx1">
                    <a:lumMod val="50000"/>
                    <a:lumOff val="50000"/>
                  </a:schemeClr>
                </a:solidFill>
              </a:rPr>
              <a:t> </a:t>
            </a:r>
            <a:r>
              <a:rPr lang="en-US" sz="1000" dirty="0" err="1">
                <a:solidFill>
                  <a:schemeClr val="tx1">
                    <a:lumMod val="50000"/>
                    <a:lumOff val="50000"/>
                  </a:schemeClr>
                </a:solidFill>
              </a:rPr>
              <a:t>kwaliteitsniveau</a:t>
            </a:r>
            <a:r>
              <a:rPr lang="en-US" sz="1000" dirty="0">
                <a:solidFill>
                  <a:schemeClr val="tx1">
                    <a:lumMod val="50000"/>
                    <a:lumOff val="50000"/>
                  </a:schemeClr>
                </a:solidFill>
              </a:rPr>
              <a:t> </a:t>
            </a:r>
            <a:r>
              <a:rPr lang="en-US" sz="1000" dirty="0" err="1">
                <a:solidFill>
                  <a:schemeClr val="tx1">
                    <a:lumMod val="50000"/>
                    <a:lumOff val="50000"/>
                  </a:schemeClr>
                </a:solidFill>
              </a:rPr>
              <a:t>opnieuw</a:t>
            </a:r>
            <a:r>
              <a:rPr lang="en-US" sz="1000" dirty="0">
                <a:solidFill>
                  <a:schemeClr val="tx1">
                    <a:lumMod val="50000"/>
                    <a:lumOff val="50000"/>
                  </a:schemeClr>
                </a:solidFill>
              </a:rPr>
              <a:t> </a:t>
            </a:r>
            <a:r>
              <a:rPr lang="en-US" sz="1000" dirty="0" err="1">
                <a:solidFill>
                  <a:schemeClr val="tx1">
                    <a:lumMod val="50000"/>
                    <a:lumOff val="50000"/>
                  </a:schemeClr>
                </a:solidFill>
              </a:rPr>
              <a:t>vereist</a:t>
            </a:r>
            <a:r>
              <a:rPr lang="en-US" sz="1000" dirty="0">
                <a:solidFill>
                  <a:schemeClr val="tx1">
                    <a:lumMod val="50000"/>
                    <a:lumOff val="50000"/>
                  </a:schemeClr>
                </a:solidFill>
              </a:rPr>
              <a:t> is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beschikken</a:t>
            </a:r>
            <a:r>
              <a:rPr lang="en-US" sz="1000" dirty="0">
                <a:solidFill>
                  <a:schemeClr val="tx1">
                    <a:lumMod val="50000"/>
                    <a:lumOff val="50000"/>
                  </a:schemeClr>
                </a:solidFill>
              </a:rPr>
              <a:t> over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professionele</a:t>
            </a:r>
            <a:r>
              <a:rPr lang="en-US" sz="1000" dirty="0">
                <a:solidFill>
                  <a:schemeClr val="tx1">
                    <a:lumMod val="50000"/>
                    <a:lumOff val="50000"/>
                  </a:schemeClr>
                </a:solidFill>
              </a:rPr>
              <a:t> </a:t>
            </a:r>
            <a:r>
              <a:rPr lang="en-US" sz="1000" dirty="0" err="1">
                <a:solidFill>
                  <a:schemeClr val="tx1">
                    <a:lumMod val="50000"/>
                    <a:lumOff val="50000"/>
                  </a:schemeClr>
                </a:solidFill>
              </a:rPr>
              <a:t>crisisorganisatie</a:t>
            </a:r>
            <a:r>
              <a:rPr lang="en-US" sz="1000" dirty="0">
                <a:solidFill>
                  <a:schemeClr val="tx1">
                    <a:lumMod val="50000"/>
                    <a:lumOff val="50000"/>
                  </a:schemeClr>
                </a:solidFill>
              </a:rPr>
              <a:t>. De focus </a:t>
            </a:r>
            <a:r>
              <a:rPr lang="en-US" sz="1000" dirty="0" err="1">
                <a:solidFill>
                  <a:schemeClr val="tx1">
                    <a:lumMod val="50000"/>
                    <a:lumOff val="50000"/>
                  </a:schemeClr>
                </a:solidFill>
              </a:rPr>
              <a:t>ligt</a:t>
            </a:r>
            <a:r>
              <a:rPr lang="en-US" sz="1000" dirty="0">
                <a:solidFill>
                  <a:schemeClr val="tx1">
                    <a:lumMod val="50000"/>
                    <a:lumOff val="50000"/>
                  </a:schemeClr>
                </a:solidFill>
              </a:rPr>
              <a:t> op </a:t>
            </a:r>
            <a:r>
              <a:rPr lang="en-US" sz="1000" dirty="0" err="1">
                <a:solidFill>
                  <a:schemeClr val="tx1">
                    <a:lumMod val="50000"/>
                    <a:lumOff val="50000"/>
                  </a:schemeClr>
                </a:solidFill>
              </a:rPr>
              <a:t>verdergaande</a:t>
            </a:r>
            <a:r>
              <a:rPr lang="en-US" sz="1000" dirty="0">
                <a:solidFill>
                  <a:schemeClr val="tx1">
                    <a:lumMod val="50000"/>
                    <a:lumOff val="50000"/>
                  </a:schemeClr>
                </a:solidFill>
              </a:rPr>
              <a:t> </a:t>
            </a:r>
            <a:r>
              <a:rPr lang="en-US" sz="1000" dirty="0" err="1">
                <a:solidFill>
                  <a:schemeClr val="tx1">
                    <a:lumMod val="50000"/>
                    <a:lumOff val="50000"/>
                  </a:schemeClr>
                </a:solidFill>
              </a:rPr>
              <a:t>professionalisering</a:t>
            </a:r>
            <a:r>
              <a:rPr lang="en-US" sz="1000" dirty="0">
                <a:solidFill>
                  <a:schemeClr val="tx1">
                    <a:lumMod val="50000"/>
                    <a:lumOff val="50000"/>
                  </a:schemeClr>
                </a:solidFill>
              </a:rPr>
              <a:t> van ‘</a:t>
            </a:r>
            <a:r>
              <a:rPr lang="en-US" sz="1000" dirty="0" err="1">
                <a:solidFill>
                  <a:schemeClr val="tx1">
                    <a:lumMod val="50000"/>
                    <a:lumOff val="50000"/>
                  </a:schemeClr>
                </a:solidFill>
              </a:rPr>
              <a:t>kernfuncties</a:t>
            </a:r>
            <a:r>
              <a:rPr lang="en-US" sz="1000" dirty="0">
                <a:solidFill>
                  <a:schemeClr val="tx1">
                    <a:lumMod val="50000"/>
                    <a:lumOff val="50000"/>
                  </a:schemeClr>
                </a:solidFill>
              </a:rPr>
              <a:t>’ en ‘-</a:t>
            </a:r>
            <a:r>
              <a:rPr lang="en-US" sz="1000" dirty="0" err="1">
                <a:solidFill>
                  <a:schemeClr val="tx1">
                    <a:lumMod val="50000"/>
                    <a:lumOff val="50000"/>
                  </a:schemeClr>
                </a:solidFill>
              </a:rPr>
              <a:t>rollen</a:t>
            </a:r>
            <a:r>
              <a:rPr lang="en-US" sz="1000" dirty="0">
                <a:solidFill>
                  <a:schemeClr val="tx1">
                    <a:lumMod val="50000"/>
                    <a:lumOff val="50000"/>
                  </a:schemeClr>
                </a:solidFill>
              </a:rPr>
              <a:t>’.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hanteren</a:t>
            </a:r>
            <a:r>
              <a:rPr lang="en-US" sz="1000" dirty="0">
                <a:solidFill>
                  <a:schemeClr val="tx1">
                    <a:lumMod val="50000"/>
                    <a:lumOff val="50000"/>
                  </a:schemeClr>
                </a:solidFill>
              </a:rPr>
              <a:t> we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risicogerichte</a:t>
            </a:r>
            <a:r>
              <a:rPr lang="en-US" sz="1000" dirty="0">
                <a:solidFill>
                  <a:schemeClr val="tx1">
                    <a:lumMod val="50000"/>
                    <a:lumOff val="50000"/>
                  </a:schemeClr>
                </a:solidFill>
              </a:rPr>
              <a:t> </a:t>
            </a:r>
            <a:r>
              <a:rPr lang="en-US" sz="1000" dirty="0" err="1">
                <a:solidFill>
                  <a:schemeClr val="tx1">
                    <a:lumMod val="50000"/>
                    <a:lumOff val="50000"/>
                  </a:schemeClr>
                </a:solidFill>
              </a:rPr>
              <a:t>benadering</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risicoreductie</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haalbaar</a:t>
            </a:r>
            <a:r>
              <a:rPr lang="en-US" sz="1000" dirty="0">
                <a:solidFill>
                  <a:schemeClr val="tx1">
                    <a:lumMod val="50000"/>
                    <a:lumOff val="50000"/>
                  </a:schemeClr>
                </a:solidFill>
              </a:rPr>
              <a:t> is </a:t>
            </a:r>
            <a:r>
              <a:rPr lang="en-US" sz="1000" dirty="0" err="1">
                <a:solidFill>
                  <a:schemeClr val="tx1">
                    <a:lumMod val="50000"/>
                    <a:lumOff val="50000"/>
                  </a:schemeClr>
                </a:solidFill>
              </a:rPr>
              <a:t>richten</a:t>
            </a:r>
            <a:r>
              <a:rPr lang="en-US" sz="1000" dirty="0">
                <a:solidFill>
                  <a:schemeClr val="tx1">
                    <a:lumMod val="50000"/>
                    <a:lumOff val="50000"/>
                  </a:schemeClr>
                </a:solidFill>
              </a:rPr>
              <a:t> we </a:t>
            </a:r>
            <a:r>
              <a:rPr lang="en-US" sz="1000" dirty="0" err="1">
                <a:solidFill>
                  <a:schemeClr val="tx1">
                    <a:lumMod val="50000"/>
                    <a:lumOff val="50000"/>
                  </a:schemeClr>
                </a:solidFill>
              </a:rPr>
              <a:t>ons</a:t>
            </a:r>
            <a:r>
              <a:rPr lang="en-US" sz="1000" dirty="0">
                <a:solidFill>
                  <a:schemeClr val="tx1">
                    <a:lumMod val="50000"/>
                    <a:lumOff val="50000"/>
                  </a:schemeClr>
                </a:solidFill>
              </a:rPr>
              <a:t> op </a:t>
            </a:r>
            <a:r>
              <a:rPr lang="en-US" sz="1000" dirty="0" err="1">
                <a:solidFill>
                  <a:schemeClr val="tx1">
                    <a:lumMod val="50000"/>
                    <a:lumOff val="50000"/>
                  </a:schemeClr>
                </a:solidFill>
              </a:rPr>
              <a:t>risico-acceptatie</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De focus </a:t>
            </a:r>
            <a:r>
              <a:rPr lang="en-US" sz="1000" dirty="0" err="1">
                <a:solidFill>
                  <a:schemeClr val="tx1">
                    <a:lumMod val="50000"/>
                    <a:lumOff val="50000"/>
                  </a:schemeClr>
                </a:solidFill>
              </a:rPr>
              <a:t>ligt</a:t>
            </a:r>
            <a:r>
              <a:rPr lang="en-US" sz="1000" dirty="0">
                <a:solidFill>
                  <a:schemeClr val="tx1">
                    <a:lumMod val="50000"/>
                    <a:lumOff val="50000"/>
                  </a:schemeClr>
                </a:solidFill>
              </a:rPr>
              <a:t> op de </a:t>
            </a:r>
            <a:r>
              <a:rPr lang="en-US" sz="1000" dirty="0" err="1">
                <a:solidFill>
                  <a:schemeClr val="tx1">
                    <a:lumMod val="50000"/>
                    <a:lumOff val="50000"/>
                  </a:schemeClr>
                </a:solidFill>
              </a:rPr>
              <a:t>doorontwikkeling</a:t>
            </a:r>
            <a:r>
              <a:rPr lang="en-US" sz="1000" dirty="0">
                <a:solidFill>
                  <a:schemeClr val="tx1">
                    <a:lumMod val="50000"/>
                    <a:lumOff val="50000"/>
                  </a:schemeClr>
                </a:solidFill>
              </a:rPr>
              <a:t> van </a:t>
            </a:r>
            <a:r>
              <a:rPr lang="en-US" sz="1000" dirty="0" err="1">
                <a:solidFill>
                  <a:schemeClr val="tx1">
                    <a:lumMod val="50000"/>
                    <a:lumOff val="50000"/>
                  </a:schemeClr>
                </a:solidFill>
              </a:rPr>
              <a:t>Bevolkingszorg</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uitvoering</a:t>
            </a:r>
            <a:r>
              <a:rPr lang="en-US" sz="1000" dirty="0">
                <a:solidFill>
                  <a:schemeClr val="tx1">
                    <a:lumMod val="50000"/>
                    <a:lumOff val="50000"/>
                  </a:schemeClr>
                </a:solidFill>
              </a:rPr>
              <a:t> van </a:t>
            </a:r>
            <a:r>
              <a:rPr lang="en-US" sz="1000" dirty="0" err="1">
                <a:solidFill>
                  <a:schemeClr val="tx1">
                    <a:lumMod val="50000"/>
                    <a:lumOff val="50000"/>
                  </a:schemeClr>
                </a:solidFill>
              </a:rPr>
              <a:t>werkzaamheden</a:t>
            </a:r>
            <a:r>
              <a:rPr lang="en-US" sz="1000" dirty="0">
                <a:solidFill>
                  <a:schemeClr val="tx1">
                    <a:lumMod val="50000"/>
                    <a:lumOff val="50000"/>
                  </a:schemeClr>
                </a:solidFill>
              </a:rPr>
              <a:t> </a:t>
            </a:r>
            <a:r>
              <a:rPr lang="en-US" sz="1000" dirty="0" err="1">
                <a:solidFill>
                  <a:schemeClr val="tx1">
                    <a:lumMod val="50000"/>
                    <a:lumOff val="50000"/>
                  </a:schemeClr>
                </a:solidFill>
              </a:rPr>
              <a:t>hanteren</a:t>
            </a:r>
            <a:r>
              <a:rPr lang="en-US" sz="1000" dirty="0">
                <a:solidFill>
                  <a:schemeClr val="tx1">
                    <a:lumMod val="50000"/>
                    <a:lumOff val="50000"/>
                  </a:schemeClr>
                </a:solidFill>
              </a:rPr>
              <a:t> we het </a:t>
            </a:r>
            <a:r>
              <a:rPr lang="en-US" sz="1000" dirty="0" err="1">
                <a:solidFill>
                  <a:schemeClr val="tx1">
                    <a:lumMod val="50000"/>
                    <a:lumOff val="50000"/>
                  </a:schemeClr>
                </a:solidFill>
              </a:rPr>
              <a:t>doelmatigheidsprincipe</a:t>
            </a:r>
            <a:r>
              <a:rPr lang="en-US" sz="1000" dirty="0">
                <a:solidFill>
                  <a:schemeClr val="tx1">
                    <a:lumMod val="50000"/>
                    <a:lumOff val="50000"/>
                  </a:schemeClr>
                </a:solidFill>
              </a:rPr>
              <a:t>: </a:t>
            </a:r>
            <a:r>
              <a:rPr lang="en-US" sz="1000" dirty="0" err="1">
                <a:solidFill>
                  <a:schemeClr val="tx1">
                    <a:lumMod val="50000"/>
                    <a:lumOff val="50000"/>
                  </a:schemeClr>
                </a:solidFill>
              </a:rPr>
              <a:t>werkzaamheden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uitgevoerd</a:t>
            </a:r>
            <a:r>
              <a:rPr lang="en-US" sz="1000" dirty="0">
                <a:solidFill>
                  <a:schemeClr val="tx1">
                    <a:lumMod val="50000"/>
                    <a:lumOff val="50000"/>
                  </a:schemeClr>
                </a:solidFill>
              </a:rPr>
              <a:t> op het </a:t>
            </a:r>
            <a:r>
              <a:rPr lang="en-US" sz="1000" dirty="0" err="1">
                <a:solidFill>
                  <a:schemeClr val="tx1">
                    <a:lumMod val="50000"/>
                    <a:lumOff val="50000"/>
                  </a:schemeClr>
                </a:solidFill>
              </a:rPr>
              <a:t>niveau</a:t>
            </a:r>
            <a:r>
              <a:rPr lang="en-US" sz="1000" dirty="0">
                <a:solidFill>
                  <a:schemeClr val="tx1">
                    <a:lumMod val="50000"/>
                    <a:lumOff val="50000"/>
                  </a:schemeClr>
                </a:solidFill>
              </a:rPr>
              <a:t> </a:t>
            </a:r>
            <a:r>
              <a:rPr lang="en-US" sz="1000" dirty="0" err="1">
                <a:solidFill>
                  <a:schemeClr val="tx1">
                    <a:lumMod val="50000"/>
                    <a:lumOff val="50000"/>
                  </a:schemeClr>
                </a:solidFill>
              </a:rPr>
              <a:t>waarop</a:t>
            </a:r>
            <a:r>
              <a:rPr lang="en-US" sz="1000" dirty="0">
                <a:solidFill>
                  <a:schemeClr val="tx1">
                    <a:lumMod val="50000"/>
                    <a:lumOff val="50000"/>
                  </a:schemeClr>
                </a:solidFill>
              </a:rPr>
              <a:t>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profesioneel</a:t>
            </a:r>
            <a:r>
              <a:rPr lang="en-US" sz="1000" dirty="0">
                <a:solidFill>
                  <a:schemeClr val="tx1">
                    <a:lumMod val="50000"/>
                    <a:lumOff val="50000"/>
                  </a:schemeClr>
                </a:solidFill>
              </a:rPr>
              <a:t> en </a:t>
            </a:r>
            <a:r>
              <a:rPr lang="en-US" sz="1000" dirty="0" err="1">
                <a:solidFill>
                  <a:schemeClr val="tx1">
                    <a:lumMod val="50000"/>
                    <a:lumOff val="50000"/>
                  </a:schemeClr>
                </a:solidFill>
              </a:rPr>
              <a:t>efficiënt</a:t>
            </a:r>
            <a:r>
              <a:rPr lang="en-US" sz="1000" dirty="0">
                <a:solidFill>
                  <a:schemeClr val="tx1">
                    <a:lumMod val="50000"/>
                    <a:lumOff val="50000"/>
                  </a:schemeClr>
                </a:solidFill>
              </a:rPr>
              <a:t> is; </a:t>
            </a:r>
          </a:p>
          <a:p>
            <a:pPr marL="171450" indent="-171450">
              <a:buFont typeface="Arial" charset="0"/>
              <a:buChar char="•"/>
            </a:pPr>
            <a:r>
              <a:rPr lang="en-US" sz="1000" dirty="0">
                <a:solidFill>
                  <a:schemeClr val="tx1">
                    <a:lumMod val="50000"/>
                    <a:lumOff val="50000"/>
                  </a:schemeClr>
                </a:solidFill>
              </a:rPr>
              <a:t>De </a:t>
            </a:r>
            <a:r>
              <a:rPr lang="en-US" sz="1000" dirty="0" err="1">
                <a:solidFill>
                  <a:schemeClr val="tx1">
                    <a:lumMod val="50000"/>
                    <a:lumOff val="50000"/>
                  </a:schemeClr>
                </a:solidFill>
              </a:rPr>
              <a:t>gemeentelijke</a:t>
            </a:r>
            <a:r>
              <a:rPr lang="en-US" sz="1000" dirty="0">
                <a:solidFill>
                  <a:schemeClr val="tx1">
                    <a:lumMod val="50000"/>
                    <a:lumOff val="50000"/>
                  </a:schemeClr>
                </a:solidFill>
              </a:rPr>
              <a:t> </a:t>
            </a:r>
            <a:r>
              <a:rPr lang="en-US" sz="1000" dirty="0" err="1">
                <a:solidFill>
                  <a:schemeClr val="tx1">
                    <a:lumMod val="50000"/>
                    <a:lumOff val="50000"/>
                  </a:schemeClr>
                </a:solidFill>
              </a:rPr>
              <a:t>crisisorganisatie</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voorbereid</a:t>
            </a:r>
            <a:r>
              <a:rPr lang="en-US" sz="1000" dirty="0">
                <a:solidFill>
                  <a:schemeClr val="tx1">
                    <a:lumMod val="50000"/>
                    <a:lumOff val="50000"/>
                  </a:schemeClr>
                </a:solidFill>
              </a:rPr>
              <a:t> en </a:t>
            </a:r>
            <a:r>
              <a:rPr lang="en-US" sz="1000" dirty="0" err="1">
                <a:solidFill>
                  <a:schemeClr val="tx1">
                    <a:lumMod val="50000"/>
                    <a:lumOff val="50000"/>
                  </a:schemeClr>
                </a:solidFill>
              </a:rPr>
              <a:t>ingericht</a:t>
            </a:r>
            <a:r>
              <a:rPr lang="en-US" sz="1000" dirty="0">
                <a:solidFill>
                  <a:schemeClr val="tx1">
                    <a:lumMod val="50000"/>
                    <a:lumOff val="50000"/>
                  </a:schemeClr>
                </a:solidFill>
              </a:rPr>
              <a:t> conform de </a:t>
            </a:r>
            <a:r>
              <a:rPr lang="en-US" sz="1000" dirty="0" err="1">
                <a:solidFill>
                  <a:schemeClr val="tx1">
                    <a:lumMod val="50000"/>
                    <a:lumOff val="50000"/>
                  </a:schemeClr>
                </a:solidFill>
              </a:rPr>
              <a:t>structuren</a:t>
            </a:r>
            <a:r>
              <a:rPr lang="en-US" sz="1000" dirty="0">
                <a:solidFill>
                  <a:schemeClr val="tx1">
                    <a:lumMod val="50000"/>
                    <a:lumOff val="50000"/>
                  </a:schemeClr>
                </a:solidFill>
              </a:rPr>
              <a:t>, </a:t>
            </a:r>
            <a:r>
              <a:rPr lang="en-US" sz="1000" dirty="0" err="1">
                <a:solidFill>
                  <a:schemeClr val="tx1">
                    <a:lumMod val="50000"/>
                    <a:lumOff val="50000"/>
                  </a:schemeClr>
                </a:solidFill>
              </a:rPr>
              <a:t>werkwijzen</a:t>
            </a:r>
            <a:r>
              <a:rPr lang="en-US" sz="1000" dirty="0">
                <a:solidFill>
                  <a:schemeClr val="tx1">
                    <a:lumMod val="50000"/>
                    <a:lumOff val="50000"/>
                  </a:schemeClr>
                </a:solidFill>
              </a:rPr>
              <a:t> en </a:t>
            </a:r>
            <a:r>
              <a:rPr lang="en-US" sz="1000" dirty="0" err="1">
                <a:solidFill>
                  <a:schemeClr val="tx1">
                    <a:lumMod val="50000"/>
                    <a:lumOff val="50000"/>
                  </a:schemeClr>
                </a:solidFill>
              </a:rPr>
              <a:t>uitgangspunten</a:t>
            </a:r>
            <a:r>
              <a:rPr lang="en-US" sz="1000" dirty="0">
                <a:solidFill>
                  <a:schemeClr val="tx1">
                    <a:lumMod val="50000"/>
                    <a:lumOff val="50000"/>
                  </a:schemeClr>
                </a:solidFill>
              </a:rPr>
              <a:t> van de </a:t>
            </a:r>
            <a:r>
              <a:rPr lang="en-US" sz="1000" dirty="0" err="1">
                <a:solidFill>
                  <a:schemeClr val="tx1">
                    <a:lumMod val="50000"/>
                    <a:lumOff val="50000"/>
                  </a:schemeClr>
                </a:solidFill>
              </a:rPr>
              <a:t>nieuwe</a:t>
            </a:r>
            <a:r>
              <a:rPr lang="en-US" sz="1000" dirty="0">
                <a:solidFill>
                  <a:schemeClr val="tx1">
                    <a:lumMod val="50000"/>
                    <a:lumOff val="50000"/>
                  </a:schemeClr>
                </a:solidFill>
              </a:rPr>
              <a:t> </a:t>
            </a:r>
            <a:r>
              <a:rPr lang="en-US" sz="1000" dirty="0" err="1">
                <a:solidFill>
                  <a:schemeClr val="tx1">
                    <a:lumMod val="50000"/>
                    <a:lumOff val="50000"/>
                  </a:schemeClr>
                </a:solidFill>
              </a:rPr>
              <a:t>Visie</a:t>
            </a:r>
            <a:r>
              <a:rPr lang="en-US" sz="1000" dirty="0">
                <a:solidFill>
                  <a:schemeClr val="tx1">
                    <a:lumMod val="50000"/>
                    <a:lumOff val="50000"/>
                  </a:schemeClr>
                </a:solidFill>
              </a:rPr>
              <a:t> op </a:t>
            </a:r>
            <a:r>
              <a:rPr lang="en-US" sz="1000" dirty="0" err="1">
                <a:solidFill>
                  <a:schemeClr val="tx1">
                    <a:lumMod val="50000"/>
                    <a:lumOff val="50000"/>
                  </a:schemeClr>
                </a:solidFill>
              </a:rPr>
              <a:t>crisisbeheersing</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26" name="TextBox 39"/>
          <p:cNvSpPr txBox="1"/>
          <p:nvPr/>
        </p:nvSpPr>
        <p:spPr>
          <a:xfrm>
            <a:off x="116744" y="555505"/>
            <a:ext cx="924190" cy="978729"/>
          </a:xfrm>
          <a:prstGeom prst="rect">
            <a:avLst/>
          </a:prstGeom>
          <a:noFill/>
        </p:spPr>
        <p:txBody>
          <a:bodyPr wrap="square" rtlCol="0">
            <a:spAutoFit/>
          </a:bodyPr>
          <a:lstStyle/>
          <a:p>
            <a:pPr algn="ctr" defTabSz="914400">
              <a:spcBef>
                <a:spcPct val="20000"/>
              </a:spcBef>
              <a:defRPr/>
            </a:pPr>
            <a:r>
              <a:rPr lang="en-US" sz="900" b="1" dirty="0" err="1">
                <a:solidFill>
                  <a:schemeClr val="bg1"/>
                </a:solidFill>
              </a:rPr>
              <a:t>Fysieke</a:t>
            </a:r>
            <a:r>
              <a:rPr lang="en-US" sz="900" b="1" dirty="0">
                <a:solidFill>
                  <a:schemeClr val="bg1"/>
                </a:solidFill>
              </a:rPr>
              <a:t> </a:t>
            </a:r>
            <a:r>
              <a:rPr lang="en-US" sz="900" b="1" dirty="0" err="1">
                <a:solidFill>
                  <a:schemeClr val="bg1"/>
                </a:solidFill>
              </a:rPr>
              <a:t>veiligheid</a:t>
            </a:r>
            <a:r>
              <a:rPr lang="en-US" sz="900" b="1" dirty="0">
                <a:solidFill>
                  <a:schemeClr val="bg1"/>
                </a:solidFill>
              </a:rPr>
              <a:t> § 3.6</a:t>
            </a:r>
          </a:p>
          <a:p>
            <a:pPr algn="ctr" defTabSz="914400">
              <a:spcBef>
                <a:spcPct val="20000"/>
              </a:spcBef>
              <a:defRPr/>
            </a:pPr>
            <a:r>
              <a:rPr lang="en-US" sz="900" b="1" dirty="0" err="1">
                <a:solidFill>
                  <a:schemeClr val="bg1"/>
                </a:solidFill>
              </a:rPr>
              <a:t>Sociale</a:t>
            </a:r>
            <a:endParaRPr lang="en-US" sz="900" b="1" dirty="0">
              <a:solidFill>
                <a:schemeClr val="bg1"/>
              </a:solidFill>
            </a:endParaRPr>
          </a:p>
          <a:p>
            <a:pPr algn="ctr" defTabSz="914400">
              <a:spcBef>
                <a:spcPct val="20000"/>
              </a:spcBef>
              <a:defRPr/>
            </a:pPr>
            <a:r>
              <a:rPr lang="en-US" sz="900" b="1" dirty="0" err="1">
                <a:solidFill>
                  <a:schemeClr val="bg1"/>
                </a:solidFill>
              </a:rPr>
              <a:t>veiligheid</a:t>
            </a:r>
            <a:r>
              <a:rPr lang="en-US" sz="900" b="1" dirty="0">
                <a:solidFill>
                  <a:schemeClr val="bg1"/>
                </a:solidFill>
              </a:rPr>
              <a:t> § 3.6.2</a:t>
            </a:r>
            <a:endParaRPr lang="en-US" sz="900" dirty="0">
              <a:solidFill>
                <a:schemeClr val="bg1"/>
              </a:solidFill>
            </a:endParaRPr>
          </a:p>
        </p:txBody>
      </p:sp>
      <p:cxnSp>
        <p:nvCxnSpPr>
          <p:cNvPr id="28" name="Straight Line buttom">
            <a:extLst>
              <a:ext uri="{FF2B5EF4-FFF2-40B4-BE49-F238E27FC236}">
                <a16:creationId xmlns:a16="http://schemas.microsoft.com/office/drawing/2014/main" id="{3204D23A-1A76-0145-83CD-783749DF9204}"/>
              </a:ext>
            </a:extLst>
          </p:cNvPr>
          <p:cNvCxnSpPr/>
          <p:nvPr/>
        </p:nvCxnSpPr>
        <p:spPr>
          <a:xfrm>
            <a:off x="1097441" y="1710600"/>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Line buttom">
            <a:extLst>
              <a:ext uri="{FF2B5EF4-FFF2-40B4-BE49-F238E27FC236}">
                <a16:creationId xmlns:a16="http://schemas.microsoft.com/office/drawing/2014/main" id="{DA60C6EE-BEB4-EF4E-85E2-E652C89B7FE8}"/>
              </a:ext>
            </a:extLst>
          </p:cNvPr>
          <p:cNvCxnSpPr/>
          <p:nvPr/>
        </p:nvCxnSpPr>
        <p:spPr>
          <a:xfrm>
            <a:off x="1093892" y="2917392"/>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Line buttom">
            <a:extLst>
              <a:ext uri="{FF2B5EF4-FFF2-40B4-BE49-F238E27FC236}">
                <a16:creationId xmlns:a16="http://schemas.microsoft.com/office/drawing/2014/main" id="{1B03015D-821D-C04E-A681-21C69EE03B3A}"/>
              </a:ext>
            </a:extLst>
          </p:cNvPr>
          <p:cNvCxnSpPr/>
          <p:nvPr/>
        </p:nvCxnSpPr>
        <p:spPr>
          <a:xfrm>
            <a:off x="1093892" y="3448785"/>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a:extLst>
              <a:ext uri="{FF2B5EF4-FFF2-40B4-BE49-F238E27FC236}">
                <a16:creationId xmlns:a16="http://schemas.microsoft.com/office/drawing/2014/main" id="{D66E57B0-786F-904D-AF59-E46A71FA7264}"/>
              </a:ext>
            </a:extLst>
          </p:cNvPr>
          <p:cNvCxnSpPr/>
          <p:nvPr/>
        </p:nvCxnSpPr>
        <p:spPr>
          <a:xfrm>
            <a:off x="1120650" y="4011925"/>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967651"/>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Text"/>
          <p:cNvSpPr txBox="1"/>
          <p:nvPr/>
        </p:nvSpPr>
        <p:spPr>
          <a:xfrm>
            <a:off x="627598" y="1186969"/>
            <a:ext cx="5730220" cy="3385542"/>
          </a:xfrm>
          <a:prstGeom prst="rect">
            <a:avLst/>
          </a:prstGeom>
          <a:noFill/>
        </p:spPr>
        <p:txBody>
          <a:bodyPr wrap="square" lIns="0" tIns="0" rIns="0" bIns="0" rtlCol="0">
            <a:spAutoFit/>
          </a:bodyPr>
          <a:lstStyle/>
          <a:p>
            <a:r>
              <a:rPr lang="en-US" sz="1000" dirty="0">
                <a:solidFill>
                  <a:schemeClr val="tx1">
                    <a:lumMod val="50000"/>
                    <a:lumOff val="50000"/>
                  </a:schemeClr>
                </a:solidFill>
              </a:rPr>
              <a:t>De </a:t>
            </a:r>
            <a:r>
              <a:rPr lang="en-US" sz="1000" dirty="0" err="1">
                <a:solidFill>
                  <a:schemeClr val="tx1">
                    <a:lumMod val="50000"/>
                    <a:lumOff val="50000"/>
                  </a:schemeClr>
                </a:solidFill>
              </a:rPr>
              <a:t>ambities</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beleidsperiode</a:t>
            </a:r>
            <a:r>
              <a:rPr lang="en-US" sz="1000" dirty="0">
                <a:solidFill>
                  <a:schemeClr val="tx1">
                    <a:lumMod val="50000"/>
                    <a:lumOff val="50000"/>
                  </a:schemeClr>
                </a:solidFill>
              </a:rPr>
              <a:t> 2019-2022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hoog</a:t>
            </a:r>
            <a:r>
              <a:rPr lang="en-US" sz="1000" dirty="0">
                <a:solidFill>
                  <a:schemeClr val="tx1">
                    <a:lumMod val="50000"/>
                    <a:lumOff val="50000"/>
                  </a:schemeClr>
                </a:solidFill>
              </a:rPr>
              <a:t> maar </a:t>
            </a:r>
            <a:r>
              <a:rPr lang="en-US" sz="1000" dirty="0" err="1">
                <a:solidFill>
                  <a:schemeClr val="tx1">
                    <a:lumMod val="50000"/>
                    <a:lumOff val="50000"/>
                  </a:schemeClr>
                </a:solidFill>
              </a:rPr>
              <a:t>realistisch</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ambitieus</a:t>
            </a:r>
            <a:r>
              <a:rPr lang="en-US" sz="1000" dirty="0">
                <a:solidFill>
                  <a:schemeClr val="tx1">
                    <a:lumMod val="50000"/>
                    <a:lumOff val="50000"/>
                  </a:schemeClr>
                </a:solidFill>
              </a:rPr>
              <a:t> </a:t>
            </a:r>
            <a:r>
              <a:rPr lang="en-US" sz="1000" dirty="0" err="1">
                <a:solidFill>
                  <a:schemeClr val="tx1">
                    <a:lumMod val="50000"/>
                    <a:lumOff val="50000"/>
                  </a:schemeClr>
                </a:solidFill>
              </a:rPr>
              <a:t>beleid</a:t>
            </a:r>
            <a:r>
              <a:rPr lang="en-US" sz="1000" dirty="0">
                <a:solidFill>
                  <a:schemeClr val="tx1">
                    <a:lumMod val="50000"/>
                    <a:lumOff val="50000"/>
                  </a:schemeClr>
                </a:solidFill>
              </a:rPr>
              <a:t> </a:t>
            </a:r>
            <a:r>
              <a:rPr lang="en-US" sz="1000" dirty="0" err="1">
                <a:solidFill>
                  <a:schemeClr val="tx1">
                    <a:lumMod val="50000"/>
                    <a:lumOff val="50000"/>
                  </a:schemeClr>
                </a:solidFill>
              </a:rPr>
              <a:t>horen</a:t>
            </a:r>
            <a:r>
              <a:rPr lang="en-US" sz="1000" dirty="0">
                <a:solidFill>
                  <a:schemeClr val="tx1">
                    <a:lumMod val="50000"/>
                    <a:lumOff val="50000"/>
                  </a:schemeClr>
                </a:solidFill>
              </a:rPr>
              <a:t> </a:t>
            </a:r>
            <a:r>
              <a:rPr lang="en-US" sz="1000" dirty="0" err="1">
                <a:solidFill>
                  <a:schemeClr val="tx1">
                    <a:lumMod val="50000"/>
                    <a:lumOff val="50000"/>
                  </a:schemeClr>
                </a:solidFill>
              </a:rPr>
              <a:t>natuurlijk</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de </a:t>
            </a:r>
            <a:r>
              <a:rPr lang="en-US" sz="1000" dirty="0" err="1">
                <a:solidFill>
                  <a:schemeClr val="tx1">
                    <a:lumMod val="50000"/>
                    <a:lumOff val="50000"/>
                  </a:schemeClr>
                </a:solidFill>
              </a:rPr>
              <a:t>benodigde</a:t>
            </a:r>
            <a:r>
              <a:rPr lang="en-US" sz="1000" dirty="0">
                <a:solidFill>
                  <a:schemeClr val="tx1">
                    <a:lumMod val="50000"/>
                    <a:lumOff val="50000"/>
                  </a:schemeClr>
                </a:solidFill>
              </a:rPr>
              <a:t> </a:t>
            </a:r>
            <a:r>
              <a:rPr lang="en-US" sz="1000" dirty="0" err="1">
                <a:solidFill>
                  <a:schemeClr val="tx1">
                    <a:lumMod val="50000"/>
                    <a:lumOff val="50000"/>
                  </a:schemeClr>
                </a:solidFill>
              </a:rPr>
              <a:t>financiële</a:t>
            </a:r>
            <a:r>
              <a:rPr lang="en-US" sz="1000" dirty="0">
                <a:solidFill>
                  <a:schemeClr val="tx1">
                    <a:lumMod val="50000"/>
                    <a:lumOff val="50000"/>
                  </a:schemeClr>
                </a:solidFill>
              </a:rPr>
              <a:t> </a:t>
            </a:r>
            <a:r>
              <a:rPr lang="en-US" sz="1000" dirty="0" err="1">
                <a:solidFill>
                  <a:schemeClr val="tx1">
                    <a:lumMod val="50000"/>
                    <a:lumOff val="50000"/>
                  </a:schemeClr>
                </a:solidFill>
              </a:rPr>
              <a:t>middelen</a:t>
            </a:r>
            <a:r>
              <a:rPr lang="en-US" sz="1000" dirty="0">
                <a:solidFill>
                  <a:schemeClr val="tx1">
                    <a:lumMod val="50000"/>
                    <a:lumOff val="50000"/>
                  </a:schemeClr>
                </a:solidFill>
              </a:rPr>
              <a:t> om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ambities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realiseren</a:t>
            </a:r>
            <a:r>
              <a:rPr lang="en-US" sz="1000" dirty="0">
                <a:solidFill>
                  <a:schemeClr val="tx1">
                    <a:lumMod val="50000"/>
                    <a:lumOff val="50000"/>
                  </a:schemeClr>
                </a:solidFill>
              </a:rPr>
              <a:t> en de </a:t>
            </a:r>
            <a:r>
              <a:rPr lang="en-US" sz="1000" dirty="0" err="1">
                <a:solidFill>
                  <a:schemeClr val="tx1">
                    <a:lumMod val="50000"/>
                    <a:lumOff val="50000"/>
                  </a:schemeClr>
                </a:solidFill>
              </a:rPr>
              <a:t>gewenste</a:t>
            </a:r>
            <a:r>
              <a:rPr lang="en-US" sz="1000" dirty="0">
                <a:solidFill>
                  <a:schemeClr val="tx1">
                    <a:lumMod val="50000"/>
                    <a:lumOff val="50000"/>
                  </a:schemeClr>
                </a:solidFill>
              </a:rPr>
              <a:t> </a:t>
            </a:r>
            <a:r>
              <a:rPr lang="en-US" sz="1000" dirty="0" err="1">
                <a:solidFill>
                  <a:schemeClr val="tx1">
                    <a:lumMod val="50000"/>
                    <a:lumOff val="50000"/>
                  </a:schemeClr>
                </a:solidFill>
              </a:rPr>
              <a:t>ontwikkelingen</a:t>
            </a:r>
            <a:r>
              <a:rPr lang="en-US" sz="1000" dirty="0">
                <a:solidFill>
                  <a:schemeClr val="tx1">
                    <a:lumMod val="50000"/>
                    <a:lumOff val="50000"/>
                  </a:schemeClr>
                </a:solidFill>
              </a:rPr>
              <a:t> en </a:t>
            </a:r>
            <a:r>
              <a:rPr lang="en-US" sz="1000" dirty="0" err="1">
                <a:solidFill>
                  <a:schemeClr val="tx1">
                    <a:lumMod val="50000"/>
                    <a:lumOff val="50000"/>
                  </a:schemeClr>
                </a:solidFill>
              </a:rPr>
              <a:t>effecten</a:t>
            </a:r>
            <a:r>
              <a:rPr lang="en-US" sz="1000" dirty="0">
                <a:solidFill>
                  <a:schemeClr val="tx1">
                    <a:lumMod val="50000"/>
                    <a:lumOff val="50000"/>
                  </a:schemeClr>
                </a:solidFill>
              </a:rPr>
              <a:t> in gang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zetten</a:t>
            </a:r>
            <a:r>
              <a:rPr lang="en-US" sz="1000" dirty="0">
                <a:solidFill>
                  <a:schemeClr val="tx1">
                    <a:lumMod val="50000"/>
                    <a:lumOff val="50000"/>
                  </a:schemeClr>
                </a:solidFill>
              </a:rPr>
              <a:t> en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bereiken</a:t>
            </a:r>
            <a:r>
              <a:rPr lang="en-US" sz="1000" dirty="0">
                <a:solidFill>
                  <a:schemeClr val="tx1">
                    <a:lumMod val="50000"/>
                    <a:lumOff val="50000"/>
                  </a:schemeClr>
                </a:solidFill>
              </a:rPr>
              <a:t>.</a:t>
            </a:r>
          </a:p>
          <a:p>
            <a:endParaRPr lang="en-US" sz="1000" dirty="0">
              <a:solidFill>
                <a:schemeClr val="tx1">
                  <a:lumMod val="50000"/>
                  <a:lumOff val="50000"/>
                </a:schemeClr>
              </a:solidFill>
            </a:endParaRPr>
          </a:p>
          <a:p>
            <a:r>
              <a:rPr lang="en-US" sz="1000" dirty="0">
                <a:solidFill>
                  <a:schemeClr val="tx1">
                    <a:lumMod val="50000"/>
                    <a:lumOff val="50000"/>
                  </a:schemeClr>
                </a:solidFill>
              </a:rPr>
              <a:t>Om </a:t>
            </a:r>
            <a:r>
              <a:rPr lang="en-US" sz="1000" dirty="0" err="1">
                <a:solidFill>
                  <a:schemeClr val="tx1">
                    <a:lumMod val="50000"/>
                    <a:lumOff val="50000"/>
                  </a:schemeClr>
                </a:solidFill>
              </a:rPr>
              <a:t>onze</a:t>
            </a:r>
            <a:r>
              <a:rPr lang="en-US" sz="1000" dirty="0">
                <a:solidFill>
                  <a:schemeClr val="tx1">
                    <a:lumMod val="50000"/>
                    <a:lumOff val="50000"/>
                  </a:schemeClr>
                </a:solidFill>
              </a:rPr>
              <a:t> </a:t>
            </a:r>
            <a:r>
              <a:rPr lang="en-US" sz="1000" dirty="0" err="1">
                <a:solidFill>
                  <a:schemeClr val="tx1">
                    <a:lumMod val="50000"/>
                    <a:lumOff val="50000"/>
                  </a:schemeClr>
                </a:solidFill>
              </a:rPr>
              <a:t>ambities</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is op </a:t>
            </a:r>
            <a:r>
              <a:rPr lang="en-US" sz="1000" dirty="0" err="1">
                <a:solidFill>
                  <a:schemeClr val="tx1">
                    <a:lumMod val="50000"/>
                    <a:lumOff val="50000"/>
                  </a:schemeClr>
                </a:solidFill>
              </a:rPr>
              <a:t>dit</a:t>
            </a:r>
            <a:r>
              <a:rPr lang="en-US" sz="1000" dirty="0">
                <a:solidFill>
                  <a:schemeClr val="tx1">
                    <a:lumMod val="50000"/>
                    <a:lumOff val="50000"/>
                  </a:schemeClr>
                </a:solidFill>
              </a:rPr>
              <a:t> moment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tweetal</a:t>
            </a:r>
            <a:r>
              <a:rPr lang="en-US" sz="1000" dirty="0">
                <a:solidFill>
                  <a:schemeClr val="tx1">
                    <a:lumMod val="50000"/>
                    <a:lumOff val="50000"/>
                  </a:schemeClr>
                </a:solidFill>
              </a:rPr>
              <a:t>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voorzien</a:t>
            </a:r>
            <a:r>
              <a:rPr lang="en-US" sz="1000" dirty="0">
                <a:solidFill>
                  <a:schemeClr val="tx1">
                    <a:lumMod val="50000"/>
                    <a:lumOff val="50000"/>
                  </a:schemeClr>
                </a:solidFill>
              </a:rPr>
              <a:t> die in de </a:t>
            </a:r>
            <a:r>
              <a:rPr lang="en-US" sz="1000" dirty="0" err="1">
                <a:solidFill>
                  <a:schemeClr val="tx1">
                    <a:lumMod val="50000"/>
                    <a:lumOff val="50000"/>
                  </a:schemeClr>
                </a:solidFill>
              </a:rPr>
              <a:t>beleidsperiode</a:t>
            </a:r>
            <a:r>
              <a:rPr lang="en-US" sz="1000" dirty="0">
                <a:solidFill>
                  <a:schemeClr val="tx1">
                    <a:lumMod val="50000"/>
                    <a:lumOff val="50000"/>
                  </a:schemeClr>
                </a:solidFill>
              </a:rPr>
              <a:t> 2019 – 2022 </a:t>
            </a:r>
            <a:r>
              <a:rPr lang="en-US" sz="1000" dirty="0" err="1">
                <a:solidFill>
                  <a:schemeClr val="tx1">
                    <a:lumMod val="50000"/>
                    <a:lumOff val="50000"/>
                  </a:schemeClr>
                </a:solidFill>
              </a:rPr>
              <a:t>structureel</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extra </a:t>
            </a:r>
            <a:r>
              <a:rPr lang="en-US" sz="1000" dirty="0" err="1">
                <a:solidFill>
                  <a:schemeClr val="tx1">
                    <a:lumMod val="50000"/>
                    <a:lumOff val="50000"/>
                  </a:schemeClr>
                </a:solidFill>
              </a:rPr>
              <a:t>bijdrage</a:t>
            </a:r>
            <a:r>
              <a:rPr lang="en-US" sz="1000" dirty="0">
                <a:solidFill>
                  <a:schemeClr val="tx1">
                    <a:lumMod val="50000"/>
                    <a:lumOff val="50000"/>
                  </a:schemeClr>
                </a:solidFill>
              </a:rPr>
              <a:t> </a:t>
            </a:r>
            <a:r>
              <a:rPr lang="en-US" sz="1000" dirty="0" err="1">
                <a:solidFill>
                  <a:schemeClr val="tx1">
                    <a:lumMod val="50000"/>
                    <a:lumOff val="50000"/>
                  </a:schemeClr>
                </a:solidFill>
              </a:rPr>
              <a:t>vergen</a:t>
            </a:r>
            <a:r>
              <a:rPr lang="en-US" sz="1000" dirty="0">
                <a:solidFill>
                  <a:schemeClr val="tx1">
                    <a:lumMod val="50000"/>
                    <a:lumOff val="50000"/>
                  </a:schemeClr>
                </a:solidFill>
              </a:rPr>
              <a:t>. </a:t>
            </a:r>
          </a:p>
          <a:p>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betreft</a:t>
            </a:r>
            <a:r>
              <a:rPr lang="en-US" sz="1000" dirty="0">
                <a:solidFill>
                  <a:schemeClr val="tx1">
                    <a:lumMod val="50000"/>
                    <a:lumOff val="50000"/>
                  </a:schemeClr>
                </a:solidFill>
              </a:rPr>
              <a:t>:</a:t>
            </a:r>
          </a:p>
          <a:p>
            <a:pPr marL="171450" indent="-171450">
              <a:buFont typeface="Arial" charset="0"/>
              <a:buChar char="•"/>
            </a:pPr>
            <a:r>
              <a:rPr lang="en-US" sz="1000" dirty="0">
                <a:solidFill>
                  <a:schemeClr val="tx1">
                    <a:lumMod val="50000"/>
                    <a:lumOff val="50000"/>
                  </a:schemeClr>
                </a:solidFill>
              </a:rPr>
              <a:t>Het </a:t>
            </a:r>
            <a:r>
              <a:rPr lang="en-US" sz="1000" dirty="0" err="1">
                <a:solidFill>
                  <a:schemeClr val="tx1">
                    <a:lumMod val="50000"/>
                    <a:lumOff val="50000"/>
                  </a:schemeClr>
                </a:solidFill>
              </a:rPr>
              <a:t>aanstellen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ontkleurd</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a:t>
            </a:r>
            <a:r>
              <a:rPr lang="en-US" sz="1000" dirty="0" err="1">
                <a:solidFill>
                  <a:schemeClr val="tx1">
                    <a:lumMod val="50000"/>
                    <a:lumOff val="50000"/>
                  </a:schemeClr>
                </a:solidFill>
              </a:rPr>
              <a:t>programmaleider</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a:t>
            </a:r>
          </a:p>
          <a:p>
            <a:pPr marL="171450" indent="-171450">
              <a:buFont typeface="Arial" charset="0"/>
              <a:buChar char="•"/>
            </a:pPr>
            <a:r>
              <a:rPr lang="en-US" sz="1000" dirty="0" err="1">
                <a:solidFill>
                  <a:schemeClr val="tx1">
                    <a:lumMod val="50000"/>
                    <a:lumOff val="50000"/>
                  </a:schemeClr>
                </a:solidFill>
              </a:rPr>
              <a:t>Onderzoeken</a:t>
            </a:r>
            <a:r>
              <a:rPr lang="en-US" sz="1000" dirty="0">
                <a:solidFill>
                  <a:schemeClr val="tx1">
                    <a:lumMod val="50000"/>
                    <a:lumOff val="50000"/>
                  </a:schemeClr>
                </a:solidFill>
              </a:rPr>
              <a:t> van de </a:t>
            </a:r>
            <a:r>
              <a:rPr lang="en-US" sz="1000" dirty="0" err="1">
                <a:solidFill>
                  <a:schemeClr val="tx1">
                    <a:lumMod val="50000"/>
                    <a:lumOff val="50000"/>
                  </a:schemeClr>
                </a:solidFill>
              </a:rPr>
              <a:t>mogelijkheden</a:t>
            </a:r>
            <a:r>
              <a:rPr lang="en-US" sz="1000" dirty="0">
                <a:solidFill>
                  <a:schemeClr val="tx1">
                    <a:lumMod val="50000"/>
                    <a:lumOff val="50000"/>
                  </a:schemeClr>
                </a:solidFill>
              </a:rPr>
              <a:t> om de </a:t>
            </a:r>
            <a:r>
              <a:rPr lang="en-US" sz="1000" dirty="0" err="1">
                <a:solidFill>
                  <a:schemeClr val="tx1">
                    <a:lumMod val="50000"/>
                    <a:lumOff val="50000"/>
                  </a:schemeClr>
                </a:solidFill>
              </a:rPr>
              <a:t>effectiviteit</a:t>
            </a:r>
            <a:r>
              <a:rPr lang="en-US" sz="1000" dirty="0">
                <a:solidFill>
                  <a:schemeClr val="tx1">
                    <a:lumMod val="50000"/>
                    <a:lumOff val="50000"/>
                  </a:schemeClr>
                </a:solidFill>
              </a:rPr>
              <a:t> van </a:t>
            </a:r>
            <a:r>
              <a:rPr lang="en-US" sz="1000" dirty="0" err="1">
                <a:solidFill>
                  <a:schemeClr val="tx1">
                    <a:lumMod val="50000"/>
                    <a:lumOff val="50000"/>
                  </a:schemeClr>
                </a:solidFill>
              </a:rPr>
              <a:t>bestuursrechtelijke</a:t>
            </a:r>
            <a:r>
              <a:rPr lang="en-US" sz="1000" dirty="0">
                <a:solidFill>
                  <a:schemeClr val="tx1">
                    <a:lumMod val="50000"/>
                    <a:lumOff val="50000"/>
                  </a:schemeClr>
                </a:solidFill>
              </a:rPr>
              <a:t> </a:t>
            </a:r>
            <a:r>
              <a:rPr lang="en-US" sz="1000" dirty="0" err="1">
                <a:solidFill>
                  <a:schemeClr val="tx1">
                    <a:lumMod val="50000"/>
                    <a:lumOff val="50000"/>
                  </a:schemeClr>
                </a:solidFill>
              </a:rPr>
              <a:t>handhaving</a:t>
            </a:r>
            <a:r>
              <a:rPr lang="en-US" sz="1000" dirty="0">
                <a:solidFill>
                  <a:schemeClr val="tx1">
                    <a:lumMod val="50000"/>
                    <a:lumOff val="50000"/>
                  </a:schemeClr>
                </a:solidFill>
              </a:rPr>
              <a:t> in </a:t>
            </a:r>
            <a:r>
              <a:rPr lang="en-US" sz="1000" dirty="0" err="1">
                <a:solidFill>
                  <a:schemeClr val="tx1">
                    <a:lumMod val="50000"/>
                    <a:lumOff val="50000"/>
                  </a:schemeClr>
                </a:solidFill>
              </a:rPr>
              <a:t>gezamenlijkheid</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voorbeeld</a:t>
            </a:r>
            <a:r>
              <a:rPr lang="en-US" sz="1000" dirty="0">
                <a:solidFill>
                  <a:schemeClr val="tx1">
                    <a:lumMod val="50000"/>
                    <a:lumOff val="50000"/>
                  </a:schemeClr>
                </a:solidFill>
              </a:rPr>
              <a:t> van het </a:t>
            </a:r>
            <a:r>
              <a:rPr lang="en-US" sz="1000" dirty="0" err="1">
                <a:solidFill>
                  <a:schemeClr val="tx1">
                    <a:lumMod val="50000"/>
                    <a:lumOff val="50000"/>
                  </a:schemeClr>
                </a:solidFill>
              </a:rPr>
              <a:t>succes</a:t>
            </a:r>
            <a:r>
              <a:rPr lang="en-US" sz="1000" dirty="0">
                <a:solidFill>
                  <a:schemeClr val="tx1">
                    <a:lumMod val="50000"/>
                    <a:lumOff val="50000"/>
                  </a:schemeClr>
                </a:solidFill>
              </a:rPr>
              <a:t> van het </a:t>
            </a:r>
            <a:r>
              <a:rPr lang="en-US" sz="1000" dirty="0" err="1">
                <a:solidFill>
                  <a:schemeClr val="tx1">
                    <a:lumMod val="50000"/>
                    <a:lumOff val="50000"/>
                  </a:schemeClr>
                </a:solidFill>
              </a:rPr>
              <a:t>Peelland</a:t>
            </a:r>
            <a:r>
              <a:rPr lang="en-US" sz="1000" dirty="0">
                <a:solidFill>
                  <a:schemeClr val="tx1">
                    <a:lumMod val="50000"/>
                    <a:lumOff val="50000"/>
                  </a:schemeClr>
                </a:solidFill>
              </a:rPr>
              <a:t> </a:t>
            </a:r>
            <a:r>
              <a:rPr lang="en-US" sz="1000" dirty="0" err="1">
                <a:solidFill>
                  <a:schemeClr val="tx1">
                    <a:lumMod val="50000"/>
                    <a:lumOff val="50000"/>
                  </a:schemeClr>
                </a:solidFill>
              </a:rPr>
              <a:t>InterventieTeam</a:t>
            </a:r>
            <a:r>
              <a:rPr lang="en-US" sz="1000" dirty="0">
                <a:solidFill>
                  <a:schemeClr val="tx1">
                    <a:lumMod val="50000"/>
                    <a:lumOff val="50000"/>
                  </a:schemeClr>
                </a:solidFill>
              </a:rPr>
              <a:t> (PIT)</a:t>
            </a:r>
          </a:p>
          <a:p>
            <a:endParaRPr lang="en-US" sz="1000" dirty="0">
              <a:solidFill>
                <a:schemeClr val="tx1">
                  <a:lumMod val="50000"/>
                  <a:lumOff val="50000"/>
                </a:schemeClr>
              </a:solidFill>
            </a:endParaRPr>
          </a:p>
          <a:p>
            <a:r>
              <a:rPr lang="en-US" sz="1000" dirty="0" err="1">
                <a:solidFill>
                  <a:schemeClr val="tx1">
                    <a:lumMod val="50000"/>
                    <a:lumOff val="50000"/>
                  </a:schemeClr>
                </a:solidFill>
              </a:rPr>
              <a:t>Definitieve</a:t>
            </a:r>
            <a:r>
              <a:rPr lang="en-US" sz="1000" dirty="0">
                <a:solidFill>
                  <a:schemeClr val="tx1">
                    <a:lumMod val="50000"/>
                    <a:lumOff val="50000"/>
                  </a:schemeClr>
                </a:solidFill>
              </a:rPr>
              <a:t> </a:t>
            </a:r>
            <a:r>
              <a:rPr lang="en-US" sz="1000" dirty="0" err="1">
                <a:solidFill>
                  <a:schemeClr val="tx1">
                    <a:lumMod val="50000"/>
                    <a:lumOff val="50000"/>
                  </a:schemeClr>
                </a:solidFill>
              </a:rPr>
              <a:t>besluitvorming</a:t>
            </a:r>
            <a:r>
              <a:rPr lang="en-US" sz="1000" dirty="0">
                <a:solidFill>
                  <a:schemeClr val="tx1">
                    <a:lumMod val="50000"/>
                    <a:lumOff val="50000"/>
                  </a:schemeClr>
                </a:solidFill>
              </a:rPr>
              <a:t> over </a:t>
            </a:r>
            <a:r>
              <a:rPr lang="en-US" sz="1000" dirty="0" err="1">
                <a:solidFill>
                  <a:schemeClr val="tx1">
                    <a:lumMod val="50000"/>
                    <a:lumOff val="50000"/>
                  </a:schemeClr>
                </a:solidFill>
              </a:rPr>
              <a:t>bovenstaande</a:t>
            </a:r>
            <a:r>
              <a:rPr lang="en-US" sz="1000" dirty="0">
                <a:solidFill>
                  <a:schemeClr val="tx1">
                    <a:lumMod val="50000"/>
                    <a:lumOff val="50000"/>
                  </a:schemeClr>
                </a:solidFill>
              </a:rPr>
              <a:t>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vindt</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a:t>
            </a:r>
            <a:r>
              <a:rPr lang="en-US" sz="1000" dirty="0" err="1">
                <a:solidFill>
                  <a:schemeClr val="tx1">
                    <a:lumMod val="50000"/>
                    <a:lumOff val="50000"/>
                  </a:schemeClr>
                </a:solidFill>
              </a:rPr>
              <a:t>binnen</a:t>
            </a:r>
            <a:r>
              <a:rPr lang="en-US" sz="1000" dirty="0">
                <a:solidFill>
                  <a:schemeClr val="tx1">
                    <a:lumMod val="50000"/>
                    <a:lumOff val="50000"/>
                  </a:schemeClr>
                </a:solidFill>
              </a:rPr>
              <a:t> de </a:t>
            </a:r>
            <a:r>
              <a:rPr lang="en-US" sz="1000" dirty="0" err="1">
                <a:solidFill>
                  <a:schemeClr val="tx1">
                    <a:lumMod val="50000"/>
                    <a:lumOff val="50000"/>
                  </a:schemeClr>
                </a:solidFill>
              </a:rPr>
              <a:t>individuele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De </a:t>
            </a:r>
            <a:r>
              <a:rPr lang="en-US" sz="1000" dirty="0" err="1">
                <a:solidFill>
                  <a:schemeClr val="tx1">
                    <a:lumMod val="50000"/>
                    <a:lumOff val="50000"/>
                  </a:schemeClr>
                </a:solidFill>
              </a:rPr>
              <a:t>financiële</a:t>
            </a:r>
            <a:r>
              <a:rPr lang="en-US" sz="1000" dirty="0">
                <a:solidFill>
                  <a:schemeClr val="tx1">
                    <a:lumMod val="50000"/>
                    <a:lumOff val="50000"/>
                  </a:schemeClr>
                </a:solidFill>
              </a:rPr>
              <a:t> </a:t>
            </a:r>
            <a:r>
              <a:rPr lang="en-US" sz="1000" dirty="0" err="1">
                <a:solidFill>
                  <a:schemeClr val="tx1">
                    <a:lumMod val="50000"/>
                    <a:lumOff val="50000"/>
                  </a:schemeClr>
                </a:solidFill>
              </a:rPr>
              <a:t>onderbouwing</a:t>
            </a:r>
            <a:r>
              <a:rPr lang="en-US" sz="1000" dirty="0">
                <a:solidFill>
                  <a:schemeClr val="tx1">
                    <a:lumMod val="50000"/>
                    <a:lumOff val="50000"/>
                  </a:schemeClr>
                </a:solidFill>
              </a:rPr>
              <a:t> </a:t>
            </a:r>
            <a:r>
              <a:rPr lang="en-US" sz="1000" dirty="0" err="1">
                <a:solidFill>
                  <a:schemeClr val="tx1">
                    <a:lumMod val="50000"/>
                    <a:lumOff val="50000"/>
                  </a:schemeClr>
                </a:solidFill>
              </a:rPr>
              <a:t>vindt</a:t>
            </a:r>
            <a:r>
              <a:rPr lang="en-US" sz="1000" dirty="0">
                <a:solidFill>
                  <a:schemeClr val="tx1">
                    <a:lumMod val="50000"/>
                    <a:lumOff val="50000"/>
                  </a:schemeClr>
                </a:solidFill>
              </a:rPr>
              <a:t> per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in het </a:t>
            </a:r>
            <a:r>
              <a:rPr lang="en-US" sz="1000" dirty="0" err="1">
                <a:solidFill>
                  <a:schemeClr val="tx1">
                    <a:lumMod val="50000"/>
                    <a:lumOff val="50000"/>
                  </a:schemeClr>
                </a:solidFill>
              </a:rPr>
              <a:t>proces</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de colleges en </a:t>
            </a:r>
            <a:r>
              <a:rPr lang="en-US" sz="1000" dirty="0" err="1">
                <a:solidFill>
                  <a:schemeClr val="tx1">
                    <a:lumMod val="50000"/>
                    <a:lumOff val="50000"/>
                  </a:schemeClr>
                </a:solidFill>
              </a:rPr>
              <a:t>raden</a:t>
            </a:r>
            <a:r>
              <a:rPr lang="en-US" sz="1000" dirty="0">
                <a:solidFill>
                  <a:schemeClr val="tx1">
                    <a:lumMod val="50000"/>
                    <a:lumOff val="50000"/>
                  </a:schemeClr>
                </a:solidFill>
              </a:rPr>
              <a:t>. </a:t>
            </a:r>
            <a:r>
              <a:rPr lang="en-US" sz="1000" dirty="0" err="1">
                <a:solidFill>
                  <a:schemeClr val="tx1">
                    <a:lumMod val="50000"/>
                    <a:lumOff val="50000"/>
                  </a:schemeClr>
                </a:solidFill>
              </a:rPr>
              <a:t>Derhalve</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in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paragraaf</a:t>
            </a:r>
            <a:r>
              <a:rPr lang="en-US" sz="1000" dirty="0">
                <a:solidFill>
                  <a:schemeClr val="tx1">
                    <a:lumMod val="50000"/>
                    <a:lumOff val="50000"/>
                  </a:schemeClr>
                </a:solidFill>
              </a:rPr>
              <a:t> </a:t>
            </a:r>
            <a:r>
              <a:rPr lang="en-US" sz="1000" dirty="0" err="1">
                <a:solidFill>
                  <a:schemeClr val="tx1">
                    <a:lumMod val="50000"/>
                    <a:lumOff val="50000"/>
                  </a:schemeClr>
                </a:solidFill>
              </a:rPr>
              <a:t>volstaan</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beschrijving</a:t>
            </a:r>
            <a:r>
              <a:rPr lang="en-US" sz="1000" dirty="0">
                <a:solidFill>
                  <a:schemeClr val="tx1">
                    <a:lumMod val="50000"/>
                    <a:lumOff val="50000"/>
                  </a:schemeClr>
                </a:solidFill>
              </a:rPr>
              <a:t> </a:t>
            </a:r>
            <a:r>
              <a:rPr lang="en-US" sz="1000" dirty="0" err="1">
                <a:solidFill>
                  <a:schemeClr val="tx1">
                    <a:lumMod val="50000"/>
                    <a:lumOff val="50000"/>
                  </a:schemeClr>
                </a:solidFill>
              </a:rPr>
              <a:t>ervan</a:t>
            </a:r>
            <a:r>
              <a:rPr lang="en-US" sz="1000" dirty="0">
                <a:solidFill>
                  <a:schemeClr val="tx1">
                    <a:lumMod val="50000"/>
                    <a:lumOff val="50000"/>
                  </a:schemeClr>
                </a:solidFill>
              </a:rPr>
              <a:t>. Om </a:t>
            </a:r>
            <a:r>
              <a:rPr lang="en-US" sz="1000" dirty="0" err="1">
                <a:solidFill>
                  <a:schemeClr val="tx1">
                    <a:lumMod val="50000"/>
                    <a:lumOff val="50000"/>
                  </a:schemeClr>
                </a:solidFill>
              </a:rPr>
              <a:t>uitvoering</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geven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bovengenoemde</a:t>
            </a:r>
            <a:r>
              <a:rPr lang="en-US" sz="1000" dirty="0">
                <a:solidFill>
                  <a:schemeClr val="tx1">
                    <a:lumMod val="50000"/>
                    <a:lumOff val="50000"/>
                  </a:schemeClr>
                </a:solidFill>
              </a:rPr>
              <a:t> </a:t>
            </a:r>
            <a:r>
              <a:rPr lang="en-US" sz="1000" dirty="0" err="1">
                <a:solidFill>
                  <a:schemeClr val="tx1">
                    <a:lumMod val="50000"/>
                    <a:lumOff val="50000"/>
                  </a:schemeClr>
                </a:solidFill>
              </a:rPr>
              <a:t>ontwikkelingen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in de </a:t>
            </a:r>
            <a:r>
              <a:rPr lang="en-US" sz="1000" dirty="0" err="1">
                <a:solidFill>
                  <a:schemeClr val="tx1">
                    <a:lumMod val="50000"/>
                    <a:lumOff val="50000"/>
                  </a:schemeClr>
                </a:solidFill>
              </a:rPr>
              <a:t>komende</a:t>
            </a:r>
            <a:r>
              <a:rPr lang="en-US" sz="1000" dirty="0">
                <a:solidFill>
                  <a:schemeClr val="tx1">
                    <a:lumMod val="50000"/>
                    <a:lumOff val="50000"/>
                  </a:schemeClr>
                </a:solidFill>
              </a:rPr>
              <a:t> </a:t>
            </a:r>
            <a:r>
              <a:rPr lang="en-US" sz="1000" dirty="0" err="1">
                <a:solidFill>
                  <a:schemeClr val="tx1">
                    <a:lumMod val="50000"/>
                    <a:lumOff val="50000"/>
                  </a:schemeClr>
                </a:solidFill>
              </a:rPr>
              <a:t>begrotingsperiode</a:t>
            </a:r>
            <a:r>
              <a:rPr lang="en-US" sz="1000" dirty="0">
                <a:solidFill>
                  <a:schemeClr val="tx1">
                    <a:lumMod val="50000"/>
                    <a:lumOff val="50000"/>
                  </a:schemeClr>
                </a:solidFill>
              </a:rPr>
              <a:t> (</a:t>
            </a:r>
            <a:r>
              <a:rPr lang="en-US" sz="1000" dirty="0" err="1">
                <a:solidFill>
                  <a:schemeClr val="tx1">
                    <a:lumMod val="50000"/>
                    <a:lumOff val="50000"/>
                  </a:schemeClr>
                </a:solidFill>
              </a:rPr>
              <a:t>begroting</a:t>
            </a:r>
            <a:r>
              <a:rPr lang="en-US" sz="1000" dirty="0">
                <a:solidFill>
                  <a:schemeClr val="tx1">
                    <a:lumMod val="50000"/>
                    <a:lumOff val="50000"/>
                  </a:schemeClr>
                </a:solidFill>
              </a:rPr>
              <a:t> 2019) per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gesproken</a:t>
            </a:r>
            <a:r>
              <a:rPr lang="en-US" sz="1000" dirty="0">
                <a:solidFill>
                  <a:schemeClr val="tx1">
                    <a:lumMod val="50000"/>
                    <a:lumOff val="50000"/>
                  </a:schemeClr>
                </a:solidFill>
              </a:rPr>
              <a:t> over het </a:t>
            </a:r>
            <a:r>
              <a:rPr lang="en-US" sz="1000" dirty="0" err="1">
                <a:solidFill>
                  <a:schemeClr val="tx1">
                    <a:lumMod val="50000"/>
                    <a:lumOff val="50000"/>
                  </a:schemeClr>
                </a:solidFill>
              </a:rPr>
              <a:t>beschikbaar</a:t>
            </a:r>
            <a:r>
              <a:rPr lang="en-US" sz="1000" dirty="0">
                <a:solidFill>
                  <a:schemeClr val="tx1">
                    <a:lumMod val="50000"/>
                    <a:lumOff val="50000"/>
                  </a:schemeClr>
                </a:solidFill>
              </a:rPr>
              <a:t> </a:t>
            </a:r>
            <a:r>
              <a:rPr lang="en-US" sz="1000" dirty="0" err="1">
                <a:solidFill>
                  <a:schemeClr val="tx1">
                    <a:lumMod val="50000"/>
                    <a:lumOff val="50000"/>
                  </a:schemeClr>
                </a:solidFill>
              </a:rPr>
              <a:t>stellen</a:t>
            </a:r>
            <a:r>
              <a:rPr lang="en-US" sz="1000" dirty="0">
                <a:solidFill>
                  <a:schemeClr val="tx1">
                    <a:lumMod val="50000"/>
                    <a:lumOff val="50000"/>
                  </a:schemeClr>
                </a:solidFill>
              </a:rPr>
              <a:t> van de </a:t>
            </a:r>
            <a:r>
              <a:rPr lang="en-US" sz="1000" dirty="0" err="1">
                <a:solidFill>
                  <a:schemeClr val="tx1">
                    <a:lumMod val="50000"/>
                    <a:lumOff val="50000"/>
                  </a:schemeClr>
                </a:solidFill>
              </a:rPr>
              <a:t>noodzakelijke</a:t>
            </a:r>
            <a:r>
              <a:rPr lang="en-US" sz="1000" dirty="0">
                <a:solidFill>
                  <a:schemeClr val="tx1">
                    <a:lumMod val="50000"/>
                    <a:lumOff val="50000"/>
                  </a:schemeClr>
                </a:solidFill>
              </a:rPr>
              <a:t> </a:t>
            </a:r>
            <a:r>
              <a:rPr lang="en-US" sz="1000" dirty="0" err="1">
                <a:solidFill>
                  <a:schemeClr val="tx1">
                    <a:lumMod val="50000"/>
                    <a:lumOff val="50000"/>
                  </a:schemeClr>
                </a:solidFill>
              </a:rPr>
              <a:t>financiële</a:t>
            </a:r>
            <a:r>
              <a:rPr lang="en-US" sz="1000" dirty="0">
                <a:solidFill>
                  <a:schemeClr val="tx1">
                    <a:lumMod val="50000"/>
                    <a:lumOff val="50000"/>
                  </a:schemeClr>
                </a:solidFill>
              </a:rPr>
              <a:t> </a:t>
            </a:r>
            <a:r>
              <a:rPr lang="en-US" sz="1000" dirty="0" err="1">
                <a:solidFill>
                  <a:schemeClr val="tx1">
                    <a:lumMod val="50000"/>
                    <a:lumOff val="50000"/>
                  </a:schemeClr>
                </a:solidFill>
              </a:rPr>
              <a:t>middelen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2019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bijdrage</a:t>
            </a:r>
            <a:r>
              <a:rPr lang="en-US" sz="1000" dirty="0">
                <a:solidFill>
                  <a:schemeClr val="tx1">
                    <a:lumMod val="50000"/>
                    <a:lumOff val="50000"/>
                  </a:schemeClr>
                </a:solidFill>
              </a:rPr>
              <a:t> </a:t>
            </a:r>
            <a:r>
              <a:rPr lang="en-US" sz="1000" dirty="0" err="1">
                <a:solidFill>
                  <a:schemeClr val="tx1">
                    <a:lumMod val="50000"/>
                    <a:lumOff val="50000"/>
                  </a:schemeClr>
                </a:solidFill>
              </a:rPr>
              <a:t>gevraagd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het in </a:t>
            </a:r>
            <a:r>
              <a:rPr lang="en-US" sz="1000" dirty="0" err="1">
                <a:solidFill>
                  <a:schemeClr val="tx1">
                    <a:lumMod val="50000"/>
                    <a:lumOff val="50000"/>
                  </a:schemeClr>
                </a:solidFill>
              </a:rPr>
              <a:t>gezamenlijkheid</a:t>
            </a:r>
            <a:r>
              <a:rPr lang="en-US" sz="1000" dirty="0">
                <a:solidFill>
                  <a:schemeClr val="tx1">
                    <a:lumMod val="50000"/>
                    <a:lumOff val="50000"/>
                  </a:schemeClr>
                </a:solidFill>
              </a:rPr>
              <a:t> (met de </a:t>
            </a:r>
            <a:r>
              <a:rPr lang="en-US" sz="1000" dirty="0" err="1">
                <a:solidFill>
                  <a:schemeClr val="tx1">
                    <a:lumMod val="50000"/>
                    <a:lumOff val="50000"/>
                  </a:schemeClr>
                </a:solidFill>
              </a:rPr>
              <a:t>acht</a:t>
            </a:r>
            <a:r>
              <a:rPr lang="en-US" sz="1000" dirty="0">
                <a:solidFill>
                  <a:schemeClr val="tx1">
                    <a:lumMod val="50000"/>
                    <a:lumOff val="50000"/>
                  </a:schemeClr>
                </a:solidFill>
              </a:rPr>
              <a:t> </a:t>
            </a:r>
            <a:r>
              <a:rPr lang="en-US" sz="1000" dirty="0" err="1">
                <a:solidFill>
                  <a:schemeClr val="tx1">
                    <a:lumMod val="50000"/>
                    <a:lumOff val="50000"/>
                  </a:schemeClr>
                </a:solidFill>
              </a:rPr>
              <a:t>Kempengemeenten</a:t>
            </a:r>
            <a:r>
              <a:rPr lang="en-US" sz="1000" dirty="0">
                <a:solidFill>
                  <a:schemeClr val="tx1">
                    <a:lumMod val="50000"/>
                    <a:lumOff val="50000"/>
                  </a:schemeClr>
                </a:solidFill>
              </a:rPr>
              <a:t>) </a:t>
            </a:r>
            <a:r>
              <a:rPr lang="en-US" sz="1000" dirty="0" err="1">
                <a:solidFill>
                  <a:schemeClr val="tx1">
                    <a:lumMod val="50000"/>
                    <a:lumOff val="50000"/>
                  </a:schemeClr>
                </a:solidFill>
              </a:rPr>
              <a:t>aanstellen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basisteamprogrammaleider</a:t>
            </a:r>
            <a:r>
              <a:rPr lang="en-US" sz="1000" dirty="0">
                <a:solidFill>
                  <a:schemeClr val="tx1">
                    <a:lumMod val="50000"/>
                    <a:lumOff val="50000"/>
                  </a:schemeClr>
                </a:solidFill>
              </a:rPr>
              <a:t> </a:t>
            </a:r>
            <a:r>
              <a:rPr lang="en-US" sz="1000" dirty="0" err="1">
                <a:solidFill>
                  <a:schemeClr val="tx1">
                    <a:lumMod val="50000"/>
                    <a:lumOff val="50000"/>
                  </a:schemeClr>
                </a:solidFill>
              </a:rPr>
              <a:t>ondermijning</a:t>
            </a:r>
            <a:r>
              <a:rPr lang="en-US" sz="1000" dirty="0">
                <a:solidFill>
                  <a:schemeClr val="tx1">
                    <a:lumMod val="50000"/>
                    <a:lumOff val="50000"/>
                  </a:schemeClr>
                </a:solidFill>
              </a:rPr>
              <a:t>. Medio 2019 </a:t>
            </a:r>
            <a:r>
              <a:rPr lang="en-US" sz="1000" dirty="0" err="1">
                <a:solidFill>
                  <a:schemeClr val="tx1">
                    <a:lumMod val="50000"/>
                    <a:lumOff val="50000"/>
                  </a:schemeClr>
                </a:solidFill>
              </a:rPr>
              <a:t>wordt</a:t>
            </a:r>
            <a:r>
              <a:rPr lang="en-US" sz="1000" dirty="0">
                <a:solidFill>
                  <a:schemeClr val="tx1">
                    <a:lumMod val="50000"/>
                    <a:lumOff val="50000"/>
                  </a:schemeClr>
                </a:solidFill>
              </a:rPr>
              <a:t> de </a:t>
            </a:r>
            <a:r>
              <a:rPr lang="en-US" sz="1000" dirty="0" err="1">
                <a:solidFill>
                  <a:schemeClr val="tx1">
                    <a:lumMod val="50000"/>
                    <a:lumOff val="50000"/>
                  </a:schemeClr>
                </a:solidFill>
              </a:rPr>
              <a:t>uitkomst</a:t>
            </a:r>
            <a:r>
              <a:rPr lang="en-US" sz="1000" dirty="0">
                <a:solidFill>
                  <a:schemeClr val="tx1">
                    <a:lumMod val="50000"/>
                    <a:lumOff val="50000"/>
                  </a:schemeClr>
                </a:solidFill>
              </a:rPr>
              <a:t> van het </a:t>
            </a:r>
            <a:r>
              <a:rPr lang="en-US" sz="1000" dirty="0" err="1">
                <a:solidFill>
                  <a:schemeClr val="tx1">
                    <a:lumMod val="50000"/>
                    <a:lumOff val="50000"/>
                  </a:schemeClr>
                </a:solidFill>
              </a:rPr>
              <a:t>onderzoek</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de </a:t>
            </a:r>
            <a:r>
              <a:rPr lang="en-US" sz="1000" dirty="0" err="1">
                <a:solidFill>
                  <a:schemeClr val="tx1">
                    <a:lumMod val="50000"/>
                    <a:lumOff val="50000"/>
                  </a:schemeClr>
                </a:solidFill>
              </a:rPr>
              <a:t>mogelijkheden</a:t>
            </a:r>
            <a:r>
              <a:rPr lang="en-US" sz="1000" dirty="0">
                <a:solidFill>
                  <a:schemeClr val="tx1">
                    <a:lumMod val="50000"/>
                    <a:lumOff val="50000"/>
                  </a:schemeClr>
                </a:solidFill>
              </a:rPr>
              <a:t> van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gezamenlijk</a:t>
            </a:r>
            <a:r>
              <a:rPr lang="en-US" sz="1000" dirty="0">
                <a:solidFill>
                  <a:schemeClr val="tx1">
                    <a:lumMod val="50000"/>
                    <a:lumOff val="50000"/>
                  </a:schemeClr>
                </a:solidFill>
              </a:rPr>
              <a:t> </a:t>
            </a:r>
            <a:r>
              <a:rPr lang="en-US" sz="1000" dirty="0" err="1">
                <a:solidFill>
                  <a:schemeClr val="tx1">
                    <a:lumMod val="50000"/>
                    <a:lumOff val="50000"/>
                  </a:schemeClr>
                </a:solidFill>
              </a:rPr>
              <a:t>interventieteam</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a:t>
            </a:r>
            <a:r>
              <a:rPr lang="en-US" sz="1000" dirty="0" err="1">
                <a:solidFill>
                  <a:schemeClr val="tx1">
                    <a:lumMod val="50000"/>
                    <a:lumOff val="50000"/>
                  </a:schemeClr>
                </a:solidFill>
              </a:rPr>
              <a:t>voorbeeld</a:t>
            </a:r>
            <a:r>
              <a:rPr lang="en-US" sz="1000" dirty="0">
                <a:solidFill>
                  <a:schemeClr val="tx1">
                    <a:lumMod val="50000"/>
                    <a:lumOff val="50000"/>
                  </a:schemeClr>
                </a:solidFill>
              </a:rPr>
              <a:t> van het PIT </a:t>
            </a:r>
            <a:r>
              <a:rPr lang="en-US" sz="1000" dirty="0" err="1">
                <a:solidFill>
                  <a:schemeClr val="tx1">
                    <a:lumMod val="50000"/>
                    <a:lumOff val="50000"/>
                  </a:schemeClr>
                </a:solidFill>
              </a:rPr>
              <a:t>verwacht</a:t>
            </a:r>
            <a:r>
              <a:rPr lang="en-US" sz="1000" dirty="0">
                <a:solidFill>
                  <a:schemeClr val="tx1">
                    <a:lumMod val="50000"/>
                    <a:lumOff val="50000"/>
                  </a:schemeClr>
                </a:solidFill>
              </a:rPr>
              <a:t>. </a:t>
            </a:r>
            <a:r>
              <a:rPr lang="en-US" sz="1000" dirty="0" err="1">
                <a:solidFill>
                  <a:schemeClr val="tx1">
                    <a:lumMod val="50000"/>
                    <a:lumOff val="50000"/>
                  </a:schemeClr>
                </a:solidFill>
              </a:rPr>
              <a:t>Afhankelijk</a:t>
            </a:r>
            <a:r>
              <a:rPr lang="en-US" sz="1000" dirty="0">
                <a:solidFill>
                  <a:schemeClr val="tx1">
                    <a:lumMod val="50000"/>
                    <a:lumOff val="50000"/>
                  </a:schemeClr>
                </a:solidFill>
              </a:rPr>
              <a:t> van de </a:t>
            </a:r>
            <a:r>
              <a:rPr lang="en-US" sz="1000" dirty="0" err="1">
                <a:solidFill>
                  <a:schemeClr val="tx1">
                    <a:lumMod val="50000"/>
                    <a:lumOff val="50000"/>
                  </a:schemeClr>
                </a:solidFill>
              </a:rPr>
              <a:t>uitkomst</a:t>
            </a:r>
            <a:r>
              <a:rPr lang="en-US" sz="1000" dirty="0">
                <a:solidFill>
                  <a:schemeClr val="tx1">
                    <a:lumMod val="50000"/>
                    <a:lumOff val="50000"/>
                  </a:schemeClr>
                </a:solidFill>
              </a:rPr>
              <a:t> van </a:t>
            </a:r>
            <a:r>
              <a:rPr lang="en-US" sz="1000" dirty="0" err="1">
                <a:solidFill>
                  <a:schemeClr val="tx1">
                    <a:lumMod val="50000"/>
                    <a:lumOff val="50000"/>
                  </a:schemeClr>
                </a:solidFill>
              </a:rPr>
              <a:t>dit</a:t>
            </a:r>
            <a:r>
              <a:rPr lang="en-US" sz="1000" dirty="0">
                <a:solidFill>
                  <a:schemeClr val="tx1">
                    <a:lumMod val="50000"/>
                    <a:lumOff val="50000"/>
                  </a:schemeClr>
                </a:solidFill>
              </a:rPr>
              <a:t> </a:t>
            </a:r>
            <a:r>
              <a:rPr lang="en-US" sz="1000" dirty="0" err="1">
                <a:solidFill>
                  <a:schemeClr val="tx1">
                    <a:lumMod val="50000"/>
                    <a:lumOff val="50000"/>
                  </a:schemeClr>
                </a:solidFill>
              </a:rPr>
              <a:t>onderzoek</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deze</a:t>
            </a:r>
            <a:r>
              <a:rPr lang="en-US" sz="1000" dirty="0">
                <a:solidFill>
                  <a:schemeClr val="tx1">
                    <a:lumMod val="50000"/>
                    <a:lumOff val="50000"/>
                  </a:schemeClr>
                </a:solidFill>
              </a:rPr>
              <a:t> </a:t>
            </a:r>
            <a:r>
              <a:rPr lang="en-US" sz="1000" dirty="0" err="1">
                <a:solidFill>
                  <a:schemeClr val="tx1">
                    <a:lumMod val="50000"/>
                    <a:lumOff val="50000"/>
                  </a:schemeClr>
                </a:solidFill>
              </a:rPr>
              <a:t>ontwikkeling</a:t>
            </a:r>
            <a:r>
              <a:rPr lang="en-US" sz="1000" dirty="0">
                <a:solidFill>
                  <a:schemeClr val="tx1">
                    <a:lumMod val="50000"/>
                    <a:lumOff val="50000"/>
                  </a:schemeClr>
                </a:solidFill>
              </a:rPr>
              <a:t> </a:t>
            </a:r>
            <a:r>
              <a:rPr lang="en-US" sz="1000" dirty="0" err="1">
                <a:solidFill>
                  <a:schemeClr val="tx1">
                    <a:lumMod val="50000"/>
                    <a:lumOff val="50000"/>
                  </a:schemeClr>
                </a:solidFill>
              </a:rPr>
              <a:t>meegenomen</a:t>
            </a:r>
            <a:r>
              <a:rPr lang="en-US" sz="1000" dirty="0">
                <a:solidFill>
                  <a:schemeClr val="tx1">
                    <a:lumMod val="50000"/>
                    <a:lumOff val="50000"/>
                  </a:schemeClr>
                </a:solidFill>
              </a:rPr>
              <a:t> in de </a:t>
            </a:r>
            <a:r>
              <a:rPr lang="en-US" sz="1000" dirty="0" err="1">
                <a:solidFill>
                  <a:schemeClr val="tx1">
                    <a:lumMod val="50000"/>
                    <a:lumOff val="50000"/>
                  </a:schemeClr>
                </a:solidFill>
              </a:rPr>
              <a:t>begrotingsperiode</a:t>
            </a:r>
            <a:r>
              <a:rPr lang="en-US" sz="1000" dirty="0">
                <a:solidFill>
                  <a:schemeClr val="tx1">
                    <a:lumMod val="50000"/>
                    <a:lumOff val="50000"/>
                  </a:schemeClr>
                </a:solidFill>
              </a:rPr>
              <a:t> 2020 </a:t>
            </a:r>
            <a:r>
              <a:rPr lang="en-US" sz="1000" dirty="0" err="1">
                <a:solidFill>
                  <a:schemeClr val="tx1">
                    <a:lumMod val="50000"/>
                    <a:lumOff val="50000"/>
                  </a:schemeClr>
                </a:solidFill>
              </a:rPr>
              <a:t>e.v</a:t>
            </a:r>
            <a:r>
              <a:rPr lang="en-US" sz="1000" dirty="0">
                <a:solidFill>
                  <a:schemeClr val="tx1">
                    <a:lumMod val="50000"/>
                    <a:lumOff val="50000"/>
                  </a:schemeClr>
                </a:solidFill>
              </a:rPr>
              <a:t>. </a:t>
            </a:r>
          </a:p>
        </p:txBody>
      </p:sp>
      <p:cxnSp>
        <p:nvCxnSpPr>
          <p:cNvPr id="26" name="Straight Line buttom"/>
          <p:cNvCxnSpPr/>
          <p:nvPr/>
        </p:nvCxnSpPr>
        <p:spPr>
          <a:xfrm>
            <a:off x="685800" y="5048851"/>
            <a:ext cx="77724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 Placeholder 8"/>
          <p:cNvSpPr txBox="1">
            <a:spLocks/>
          </p:cNvSpPr>
          <p:nvPr/>
        </p:nvSpPr>
        <p:spPr>
          <a:xfrm>
            <a:off x="627597" y="84796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a:solidFill>
                  <a:schemeClr val="accent1"/>
                </a:solidFill>
                <a:latin typeface="+mj-lt"/>
              </a:rPr>
              <a:t>4</a:t>
            </a:r>
            <a:r>
              <a:rPr kumimoji="0" lang="en-US" sz="1400" b="1" i="0" u="none" strike="noStrike" kern="1200" cap="none" spc="0" normalizeH="0" baseline="0" noProof="0" dirty="0">
                <a:ln>
                  <a:noFill/>
                </a:ln>
                <a:solidFill>
                  <a:schemeClr val="accent1"/>
                </a:solidFill>
                <a:effectLst/>
                <a:uLnTx/>
                <a:uFillTx/>
                <a:latin typeface="+mj-lt"/>
                <a:ea typeface="+mn-ea"/>
                <a:cs typeface="+mn-cs"/>
              </a:rPr>
              <a:t>.1 </a:t>
            </a:r>
            <a:r>
              <a:rPr kumimoji="0" lang="en-US" sz="1400" b="1" i="0" u="none" strike="noStrike" kern="1200" cap="none" spc="0" normalizeH="0" baseline="0" noProof="0" dirty="0" err="1">
                <a:ln>
                  <a:noFill/>
                </a:ln>
                <a:solidFill>
                  <a:schemeClr val="accent1"/>
                </a:solidFill>
                <a:effectLst/>
                <a:uLnTx/>
                <a:uFillTx/>
                <a:latin typeface="+mj-lt"/>
                <a:ea typeface="+mn-ea"/>
                <a:cs typeface="+mn-cs"/>
              </a:rPr>
              <a:t>Financi</a:t>
            </a:r>
            <a:r>
              <a:rPr kumimoji="0" lang="nl-NL" sz="1400" b="1" i="0" u="none" strike="noStrike" kern="1200" cap="none" spc="0" normalizeH="0" baseline="0" noProof="0" dirty="0" err="1">
                <a:ln>
                  <a:noFill/>
                </a:ln>
                <a:solidFill>
                  <a:schemeClr val="accent1"/>
                </a:solidFill>
                <a:effectLst/>
                <a:uLnTx/>
                <a:uFillTx/>
                <a:latin typeface="+mj-lt"/>
                <a:ea typeface="+mn-ea"/>
                <a:cs typeface="+mn-cs"/>
              </a:rPr>
              <a:t>ën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4. Financi</a:t>
            </a:r>
            <a:r>
              <a:rPr lang="nl-NL" sz="1600" noProof="1">
                <a:solidFill>
                  <a:schemeClr val="bg1"/>
                </a:solidFill>
                <a:latin typeface="Arial" panose="020B0604020202020204" pitchFamily="34" charset="0"/>
                <a:cs typeface="Arial" panose="020B0604020202020204" pitchFamily="34" charset="0"/>
              </a:rPr>
              <a:t>ën</a:t>
            </a:r>
            <a:endParaRPr lang="en-US" sz="1600" noProof="1">
              <a:solidFill>
                <a:schemeClr val="bg1"/>
              </a:solidFill>
              <a:latin typeface="Arial" panose="020B0604020202020204" pitchFamily="34" charset="0"/>
              <a:cs typeface="Arial" panose="020B0604020202020204" pitchFamily="34" charset="0"/>
            </a:endParaRPr>
          </a:p>
        </p:txBody>
      </p:sp>
      <p:grpSp>
        <p:nvGrpSpPr>
          <p:cNvPr id="8" name="Group 384"/>
          <p:cNvGrpSpPr>
            <a:grpSpLocks noChangeAspect="1"/>
          </p:cNvGrpSpPr>
          <p:nvPr/>
        </p:nvGrpSpPr>
        <p:grpSpPr>
          <a:xfrm>
            <a:off x="6761066" y="1765252"/>
            <a:ext cx="1843424" cy="2187396"/>
            <a:chOff x="649288" y="2347912"/>
            <a:chExt cx="273050" cy="339725"/>
          </a:xfrm>
          <a:solidFill>
            <a:schemeClr val="accent1"/>
          </a:solidFill>
        </p:grpSpPr>
        <p:sp>
          <p:nvSpPr>
            <p:cNvPr id="10" name="Freeform 211"/>
            <p:cNvSpPr>
              <a:spLocks noEditPoints="1"/>
            </p:cNvSpPr>
            <p:nvPr/>
          </p:nvSpPr>
          <p:spPr bwMode="auto">
            <a:xfrm>
              <a:off x="727075" y="2487612"/>
              <a:ext cx="117475" cy="115888"/>
            </a:xfrm>
            <a:custGeom>
              <a:avLst/>
              <a:gdLst/>
              <a:ahLst/>
              <a:cxnLst>
                <a:cxn ang="0">
                  <a:pos x="28" y="38"/>
                </a:cxn>
                <a:cxn ang="0">
                  <a:pos x="27" y="38"/>
                </a:cxn>
                <a:cxn ang="0">
                  <a:pos x="27" y="41"/>
                </a:cxn>
                <a:cxn ang="0">
                  <a:pos x="26" y="42"/>
                </a:cxn>
                <a:cxn ang="0">
                  <a:pos x="25" y="42"/>
                </a:cxn>
                <a:cxn ang="0">
                  <a:pos x="23" y="41"/>
                </a:cxn>
                <a:cxn ang="0">
                  <a:pos x="23" y="38"/>
                </a:cxn>
                <a:cxn ang="0">
                  <a:pos x="23" y="38"/>
                </a:cxn>
                <a:cxn ang="0">
                  <a:pos x="18" y="36"/>
                </a:cxn>
                <a:cxn ang="0">
                  <a:pos x="17" y="35"/>
                </a:cxn>
                <a:cxn ang="0">
                  <a:pos x="18" y="33"/>
                </a:cxn>
                <a:cxn ang="0">
                  <a:pos x="19" y="32"/>
                </a:cxn>
                <a:cxn ang="0">
                  <a:pos x="19" y="32"/>
                </a:cxn>
                <a:cxn ang="0">
                  <a:pos x="25" y="34"/>
                </a:cxn>
                <a:cxn ang="0">
                  <a:pos x="29" y="31"/>
                </a:cxn>
                <a:cxn ang="0">
                  <a:pos x="25" y="26"/>
                </a:cxn>
                <a:cxn ang="0">
                  <a:pos x="17" y="19"/>
                </a:cxn>
                <a:cxn ang="0">
                  <a:pos x="23" y="12"/>
                </a:cxn>
                <a:cxn ang="0">
                  <a:pos x="24" y="11"/>
                </a:cxn>
                <a:cxn ang="0">
                  <a:pos x="24" y="9"/>
                </a:cxn>
                <a:cxn ang="0">
                  <a:pos x="25" y="7"/>
                </a:cxn>
                <a:cxn ang="0">
                  <a:pos x="26" y="7"/>
                </a:cxn>
                <a:cxn ang="0">
                  <a:pos x="28" y="9"/>
                </a:cxn>
                <a:cxn ang="0">
                  <a:pos x="28" y="11"/>
                </a:cxn>
                <a:cxn ang="0">
                  <a:pos x="28" y="11"/>
                </a:cxn>
                <a:cxn ang="0">
                  <a:pos x="32" y="13"/>
                </a:cxn>
                <a:cxn ang="0">
                  <a:pos x="33" y="14"/>
                </a:cxn>
                <a:cxn ang="0">
                  <a:pos x="32" y="16"/>
                </a:cxn>
                <a:cxn ang="0">
                  <a:pos x="31" y="17"/>
                </a:cxn>
                <a:cxn ang="0">
                  <a:pos x="30" y="16"/>
                </a:cxn>
                <a:cxn ang="0">
                  <a:pos x="26" y="15"/>
                </a:cxn>
                <a:cxn ang="0">
                  <a:pos x="22" y="18"/>
                </a:cxn>
                <a:cxn ang="0">
                  <a:pos x="27" y="22"/>
                </a:cxn>
                <a:cxn ang="0">
                  <a:pos x="34" y="30"/>
                </a:cxn>
                <a:cxn ang="0">
                  <a:pos x="28" y="38"/>
                </a:cxn>
                <a:cxn ang="0">
                  <a:pos x="25" y="0"/>
                </a:cxn>
                <a:cxn ang="0">
                  <a:pos x="0" y="25"/>
                </a:cxn>
                <a:cxn ang="0">
                  <a:pos x="25" y="50"/>
                </a:cxn>
                <a:cxn ang="0">
                  <a:pos x="51" y="25"/>
                </a:cxn>
                <a:cxn ang="0">
                  <a:pos x="25" y="0"/>
                </a:cxn>
              </a:cxnLst>
              <a:rect l="0" t="0" r="r" b="b"/>
              <a:pathLst>
                <a:path w="51" h="50">
                  <a:moveTo>
                    <a:pt x="28" y="38"/>
                  </a:moveTo>
                  <a:cubicBezTo>
                    <a:pt x="28" y="38"/>
                    <a:pt x="27" y="38"/>
                    <a:pt x="27" y="38"/>
                  </a:cubicBezTo>
                  <a:cubicBezTo>
                    <a:pt x="27" y="41"/>
                    <a:pt x="27" y="41"/>
                    <a:pt x="27" y="41"/>
                  </a:cubicBezTo>
                  <a:cubicBezTo>
                    <a:pt x="27" y="41"/>
                    <a:pt x="27" y="42"/>
                    <a:pt x="26" y="42"/>
                  </a:cubicBezTo>
                  <a:cubicBezTo>
                    <a:pt x="25" y="42"/>
                    <a:pt x="25" y="42"/>
                    <a:pt x="25" y="42"/>
                  </a:cubicBezTo>
                  <a:cubicBezTo>
                    <a:pt x="24" y="42"/>
                    <a:pt x="23" y="41"/>
                    <a:pt x="23" y="41"/>
                  </a:cubicBezTo>
                  <a:cubicBezTo>
                    <a:pt x="23" y="38"/>
                    <a:pt x="23" y="38"/>
                    <a:pt x="23" y="38"/>
                  </a:cubicBezTo>
                  <a:cubicBezTo>
                    <a:pt x="23" y="38"/>
                    <a:pt x="23" y="38"/>
                    <a:pt x="23" y="38"/>
                  </a:cubicBezTo>
                  <a:cubicBezTo>
                    <a:pt x="23" y="38"/>
                    <a:pt x="19" y="37"/>
                    <a:pt x="18" y="36"/>
                  </a:cubicBezTo>
                  <a:cubicBezTo>
                    <a:pt x="17" y="36"/>
                    <a:pt x="17" y="36"/>
                    <a:pt x="17" y="35"/>
                  </a:cubicBezTo>
                  <a:cubicBezTo>
                    <a:pt x="18" y="33"/>
                    <a:pt x="18" y="33"/>
                    <a:pt x="18" y="33"/>
                  </a:cubicBezTo>
                  <a:cubicBezTo>
                    <a:pt x="18" y="33"/>
                    <a:pt x="18" y="32"/>
                    <a:pt x="19" y="32"/>
                  </a:cubicBezTo>
                  <a:cubicBezTo>
                    <a:pt x="19" y="32"/>
                    <a:pt x="19" y="32"/>
                    <a:pt x="19" y="32"/>
                  </a:cubicBezTo>
                  <a:cubicBezTo>
                    <a:pt x="20" y="32"/>
                    <a:pt x="22" y="34"/>
                    <a:pt x="25" y="34"/>
                  </a:cubicBezTo>
                  <a:cubicBezTo>
                    <a:pt x="27" y="34"/>
                    <a:pt x="29" y="33"/>
                    <a:pt x="29" y="31"/>
                  </a:cubicBezTo>
                  <a:cubicBezTo>
                    <a:pt x="29" y="29"/>
                    <a:pt x="28" y="28"/>
                    <a:pt x="25" y="26"/>
                  </a:cubicBezTo>
                  <a:cubicBezTo>
                    <a:pt x="21" y="25"/>
                    <a:pt x="17" y="23"/>
                    <a:pt x="17" y="19"/>
                  </a:cubicBezTo>
                  <a:cubicBezTo>
                    <a:pt x="17" y="15"/>
                    <a:pt x="20" y="13"/>
                    <a:pt x="23" y="12"/>
                  </a:cubicBezTo>
                  <a:cubicBezTo>
                    <a:pt x="23" y="12"/>
                    <a:pt x="24" y="12"/>
                    <a:pt x="24" y="11"/>
                  </a:cubicBezTo>
                  <a:cubicBezTo>
                    <a:pt x="24" y="9"/>
                    <a:pt x="24" y="9"/>
                    <a:pt x="24" y="9"/>
                  </a:cubicBezTo>
                  <a:cubicBezTo>
                    <a:pt x="24" y="8"/>
                    <a:pt x="24" y="7"/>
                    <a:pt x="25" y="7"/>
                  </a:cubicBezTo>
                  <a:cubicBezTo>
                    <a:pt x="26" y="7"/>
                    <a:pt x="26" y="7"/>
                    <a:pt x="26" y="7"/>
                  </a:cubicBezTo>
                  <a:cubicBezTo>
                    <a:pt x="27" y="7"/>
                    <a:pt x="28" y="8"/>
                    <a:pt x="28" y="9"/>
                  </a:cubicBezTo>
                  <a:cubicBezTo>
                    <a:pt x="28" y="11"/>
                    <a:pt x="28" y="11"/>
                    <a:pt x="28" y="11"/>
                  </a:cubicBezTo>
                  <a:cubicBezTo>
                    <a:pt x="28" y="11"/>
                    <a:pt x="28" y="11"/>
                    <a:pt x="28" y="11"/>
                  </a:cubicBezTo>
                  <a:cubicBezTo>
                    <a:pt x="28" y="11"/>
                    <a:pt x="31" y="12"/>
                    <a:pt x="32" y="13"/>
                  </a:cubicBezTo>
                  <a:cubicBezTo>
                    <a:pt x="33" y="13"/>
                    <a:pt x="33" y="13"/>
                    <a:pt x="33" y="14"/>
                  </a:cubicBezTo>
                  <a:cubicBezTo>
                    <a:pt x="32" y="16"/>
                    <a:pt x="32" y="16"/>
                    <a:pt x="32" y="16"/>
                  </a:cubicBezTo>
                  <a:cubicBezTo>
                    <a:pt x="32" y="16"/>
                    <a:pt x="32" y="17"/>
                    <a:pt x="31" y="17"/>
                  </a:cubicBezTo>
                  <a:cubicBezTo>
                    <a:pt x="31" y="17"/>
                    <a:pt x="31" y="16"/>
                    <a:pt x="30" y="16"/>
                  </a:cubicBezTo>
                  <a:cubicBezTo>
                    <a:pt x="30" y="16"/>
                    <a:pt x="28" y="15"/>
                    <a:pt x="26" y="15"/>
                  </a:cubicBezTo>
                  <a:cubicBezTo>
                    <a:pt x="23" y="15"/>
                    <a:pt x="22" y="17"/>
                    <a:pt x="22" y="18"/>
                  </a:cubicBezTo>
                  <a:cubicBezTo>
                    <a:pt x="22" y="20"/>
                    <a:pt x="23" y="21"/>
                    <a:pt x="27" y="22"/>
                  </a:cubicBezTo>
                  <a:cubicBezTo>
                    <a:pt x="32" y="24"/>
                    <a:pt x="34" y="27"/>
                    <a:pt x="34" y="30"/>
                  </a:cubicBezTo>
                  <a:cubicBezTo>
                    <a:pt x="34" y="34"/>
                    <a:pt x="32" y="37"/>
                    <a:pt x="28" y="38"/>
                  </a:cubicBezTo>
                  <a:moveTo>
                    <a:pt x="25" y="0"/>
                  </a:moveTo>
                  <a:cubicBezTo>
                    <a:pt x="12" y="0"/>
                    <a:pt x="0" y="11"/>
                    <a:pt x="0" y="25"/>
                  </a:cubicBezTo>
                  <a:cubicBezTo>
                    <a:pt x="0" y="39"/>
                    <a:pt x="12" y="50"/>
                    <a:pt x="25" y="50"/>
                  </a:cubicBezTo>
                  <a:cubicBezTo>
                    <a:pt x="39" y="50"/>
                    <a:pt x="51" y="39"/>
                    <a:pt x="51" y="25"/>
                  </a:cubicBezTo>
                  <a:cubicBezTo>
                    <a:pt x="51" y="11"/>
                    <a:pt x="39" y="0"/>
                    <a:pt x="2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12"/>
            <p:cNvSpPr>
              <a:spLocks noEditPoints="1"/>
            </p:cNvSpPr>
            <p:nvPr/>
          </p:nvSpPr>
          <p:spPr bwMode="auto">
            <a:xfrm>
              <a:off x="649288" y="2347912"/>
              <a:ext cx="273050" cy="339725"/>
            </a:xfrm>
            <a:custGeom>
              <a:avLst/>
              <a:gdLst/>
              <a:ahLst/>
              <a:cxnLst>
                <a:cxn ang="0">
                  <a:pos x="59" y="118"/>
                </a:cxn>
                <a:cxn ang="0">
                  <a:pos x="27" y="86"/>
                </a:cxn>
                <a:cxn ang="0">
                  <a:pos x="59" y="53"/>
                </a:cxn>
                <a:cxn ang="0">
                  <a:pos x="92" y="86"/>
                </a:cxn>
                <a:cxn ang="0">
                  <a:pos x="59" y="118"/>
                </a:cxn>
                <a:cxn ang="0">
                  <a:pos x="76" y="27"/>
                </a:cxn>
                <a:cxn ang="0">
                  <a:pos x="76" y="25"/>
                </a:cxn>
                <a:cxn ang="0">
                  <a:pos x="90" y="8"/>
                </a:cxn>
                <a:cxn ang="0">
                  <a:pos x="87" y="0"/>
                </a:cxn>
                <a:cxn ang="0">
                  <a:pos x="32" y="0"/>
                </a:cxn>
                <a:cxn ang="0">
                  <a:pos x="29" y="8"/>
                </a:cxn>
                <a:cxn ang="0">
                  <a:pos x="43" y="25"/>
                </a:cxn>
                <a:cxn ang="0">
                  <a:pos x="42" y="27"/>
                </a:cxn>
                <a:cxn ang="0">
                  <a:pos x="0" y="104"/>
                </a:cxn>
                <a:cxn ang="0">
                  <a:pos x="59" y="148"/>
                </a:cxn>
                <a:cxn ang="0">
                  <a:pos x="119" y="104"/>
                </a:cxn>
                <a:cxn ang="0">
                  <a:pos x="76" y="27"/>
                </a:cxn>
              </a:cxnLst>
              <a:rect l="0" t="0" r="r" b="b"/>
              <a:pathLst>
                <a:path w="119" h="148">
                  <a:moveTo>
                    <a:pt x="59" y="118"/>
                  </a:moveTo>
                  <a:cubicBezTo>
                    <a:pt x="41" y="118"/>
                    <a:pt x="27" y="104"/>
                    <a:pt x="27" y="86"/>
                  </a:cubicBezTo>
                  <a:cubicBezTo>
                    <a:pt x="27" y="68"/>
                    <a:pt x="41" y="53"/>
                    <a:pt x="59" y="53"/>
                  </a:cubicBezTo>
                  <a:cubicBezTo>
                    <a:pt x="78" y="53"/>
                    <a:pt x="92" y="68"/>
                    <a:pt x="92" y="86"/>
                  </a:cubicBezTo>
                  <a:cubicBezTo>
                    <a:pt x="92" y="104"/>
                    <a:pt x="78" y="118"/>
                    <a:pt x="59" y="118"/>
                  </a:cubicBezTo>
                  <a:moveTo>
                    <a:pt x="76" y="27"/>
                  </a:moveTo>
                  <a:cubicBezTo>
                    <a:pt x="76" y="26"/>
                    <a:pt x="75" y="26"/>
                    <a:pt x="76" y="25"/>
                  </a:cubicBezTo>
                  <a:cubicBezTo>
                    <a:pt x="90" y="8"/>
                    <a:pt x="90" y="8"/>
                    <a:pt x="90" y="8"/>
                  </a:cubicBezTo>
                  <a:cubicBezTo>
                    <a:pt x="94" y="4"/>
                    <a:pt x="92" y="0"/>
                    <a:pt x="87" y="0"/>
                  </a:cubicBezTo>
                  <a:cubicBezTo>
                    <a:pt x="32" y="0"/>
                    <a:pt x="32" y="0"/>
                    <a:pt x="32" y="0"/>
                  </a:cubicBezTo>
                  <a:cubicBezTo>
                    <a:pt x="27" y="0"/>
                    <a:pt x="25" y="4"/>
                    <a:pt x="29" y="8"/>
                  </a:cubicBezTo>
                  <a:cubicBezTo>
                    <a:pt x="43" y="25"/>
                    <a:pt x="43" y="25"/>
                    <a:pt x="43" y="25"/>
                  </a:cubicBezTo>
                  <a:cubicBezTo>
                    <a:pt x="44" y="26"/>
                    <a:pt x="43" y="27"/>
                    <a:pt x="42" y="27"/>
                  </a:cubicBezTo>
                  <a:cubicBezTo>
                    <a:pt x="18" y="40"/>
                    <a:pt x="0" y="78"/>
                    <a:pt x="0" y="104"/>
                  </a:cubicBezTo>
                  <a:cubicBezTo>
                    <a:pt x="0" y="137"/>
                    <a:pt x="27" y="148"/>
                    <a:pt x="59" y="148"/>
                  </a:cubicBezTo>
                  <a:cubicBezTo>
                    <a:pt x="92" y="148"/>
                    <a:pt x="119" y="137"/>
                    <a:pt x="119" y="104"/>
                  </a:cubicBezTo>
                  <a:cubicBezTo>
                    <a:pt x="119" y="77"/>
                    <a:pt x="101" y="40"/>
                    <a:pt x="76" y="2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394969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Bijlage I Strategische partners (1)</a:t>
            </a:r>
          </a:p>
        </p:txBody>
      </p:sp>
      <p:sp>
        <p:nvSpPr>
          <p:cNvPr id="17" name="Sev03"/>
          <p:cNvSpPr>
            <a:spLocks noChangeAspect="1"/>
          </p:cNvSpPr>
          <p:nvPr/>
        </p:nvSpPr>
        <p:spPr>
          <a:xfrm>
            <a:off x="341675" y="670719"/>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grpSp>
        <p:nvGrpSpPr>
          <p:cNvPr id="12" name="Group 328"/>
          <p:cNvGrpSpPr>
            <a:grpSpLocks noChangeAspect="1"/>
          </p:cNvGrpSpPr>
          <p:nvPr/>
        </p:nvGrpSpPr>
        <p:grpSpPr>
          <a:xfrm>
            <a:off x="469675" y="800450"/>
            <a:ext cx="390463" cy="360000"/>
            <a:chOff x="1484313" y="2135188"/>
            <a:chExt cx="447675" cy="412750"/>
          </a:xfrm>
          <a:solidFill>
            <a:schemeClr val="bg1"/>
          </a:solidFill>
        </p:grpSpPr>
        <p:sp>
          <p:nvSpPr>
            <p:cNvPr id="13" name="Oval 188"/>
            <p:cNvSpPr>
              <a:spLocks noChangeArrowheads="1"/>
            </p:cNvSpPr>
            <p:nvPr/>
          </p:nvSpPr>
          <p:spPr bwMode="auto">
            <a:xfrm>
              <a:off x="1546225" y="2135188"/>
              <a:ext cx="82550" cy="825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89"/>
            <p:cNvSpPr>
              <a:spLocks/>
            </p:cNvSpPr>
            <p:nvPr/>
          </p:nvSpPr>
          <p:spPr bwMode="auto">
            <a:xfrm>
              <a:off x="1484313" y="2233613"/>
              <a:ext cx="203200" cy="314325"/>
            </a:xfrm>
            <a:custGeom>
              <a:avLst/>
              <a:gdLst/>
              <a:ahLst/>
              <a:cxnLst>
                <a:cxn ang="0">
                  <a:pos x="22" y="38"/>
                </a:cxn>
                <a:cxn ang="0">
                  <a:pos x="30" y="38"/>
                </a:cxn>
                <a:cxn ang="0">
                  <a:pos x="30" y="102"/>
                </a:cxn>
                <a:cxn ang="0">
                  <a:pos x="30" y="102"/>
                </a:cxn>
                <a:cxn ang="0">
                  <a:pos x="30" y="198"/>
                </a:cxn>
                <a:cxn ang="0">
                  <a:pos x="60" y="198"/>
                </a:cxn>
                <a:cxn ang="0">
                  <a:pos x="60" y="95"/>
                </a:cxn>
                <a:cxn ang="0">
                  <a:pos x="69" y="95"/>
                </a:cxn>
                <a:cxn ang="0">
                  <a:pos x="69" y="198"/>
                </a:cxn>
                <a:cxn ang="0">
                  <a:pos x="100" y="198"/>
                </a:cxn>
                <a:cxn ang="0">
                  <a:pos x="100" y="95"/>
                </a:cxn>
                <a:cxn ang="0">
                  <a:pos x="100" y="95"/>
                </a:cxn>
                <a:cxn ang="0">
                  <a:pos x="100" y="38"/>
                </a:cxn>
                <a:cxn ang="0">
                  <a:pos x="108" y="38"/>
                </a:cxn>
                <a:cxn ang="0">
                  <a:pos x="108" y="95"/>
                </a:cxn>
                <a:cxn ang="0">
                  <a:pos x="128" y="95"/>
                </a:cxn>
                <a:cxn ang="0">
                  <a:pos x="128" y="0"/>
                </a:cxn>
                <a:cxn ang="0">
                  <a:pos x="0" y="0"/>
                </a:cxn>
                <a:cxn ang="0">
                  <a:pos x="0" y="95"/>
                </a:cxn>
                <a:cxn ang="0">
                  <a:pos x="22" y="95"/>
                </a:cxn>
                <a:cxn ang="0">
                  <a:pos x="22" y="38"/>
                </a:cxn>
              </a:cxnLst>
              <a:rect l="0" t="0" r="r" b="b"/>
              <a:pathLst>
                <a:path w="128" h="198">
                  <a:moveTo>
                    <a:pt x="22" y="38"/>
                  </a:moveTo>
                  <a:lnTo>
                    <a:pt x="30" y="38"/>
                  </a:lnTo>
                  <a:lnTo>
                    <a:pt x="30" y="102"/>
                  </a:lnTo>
                  <a:lnTo>
                    <a:pt x="30" y="102"/>
                  </a:lnTo>
                  <a:lnTo>
                    <a:pt x="30" y="198"/>
                  </a:lnTo>
                  <a:lnTo>
                    <a:pt x="60" y="198"/>
                  </a:lnTo>
                  <a:lnTo>
                    <a:pt x="60" y="95"/>
                  </a:lnTo>
                  <a:lnTo>
                    <a:pt x="69" y="95"/>
                  </a:lnTo>
                  <a:lnTo>
                    <a:pt x="69" y="198"/>
                  </a:lnTo>
                  <a:lnTo>
                    <a:pt x="100" y="198"/>
                  </a:lnTo>
                  <a:lnTo>
                    <a:pt x="100" y="95"/>
                  </a:lnTo>
                  <a:lnTo>
                    <a:pt x="100" y="95"/>
                  </a:lnTo>
                  <a:lnTo>
                    <a:pt x="100" y="38"/>
                  </a:lnTo>
                  <a:lnTo>
                    <a:pt x="108" y="38"/>
                  </a:lnTo>
                  <a:lnTo>
                    <a:pt x="108" y="95"/>
                  </a:lnTo>
                  <a:lnTo>
                    <a:pt x="128" y="95"/>
                  </a:lnTo>
                  <a:lnTo>
                    <a:pt x="128" y="0"/>
                  </a:lnTo>
                  <a:lnTo>
                    <a:pt x="0" y="0"/>
                  </a:lnTo>
                  <a:lnTo>
                    <a:pt x="0" y="95"/>
                  </a:lnTo>
                  <a:lnTo>
                    <a:pt x="22" y="95"/>
                  </a:lnTo>
                  <a:lnTo>
                    <a:pt x="2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0"/>
            <p:cNvSpPr>
              <a:spLocks noChangeArrowheads="1"/>
            </p:cNvSpPr>
            <p:nvPr/>
          </p:nvSpPr>
          <p:spPr bwMode="auto">
            <a:xfrm>
              <a:off x="1774825" y="2135188"/>
              <a:ext cx="82550" cy="825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91"/>
            <p:cNvSpPr>
              <a:spLocks/>
            </p:cNvSpPr>
            <p:nvPr/>
          </p:nvSpPr>
          <p:spPr bwMode="auto">
            <a:xfrm>
              <a:off x="1700213" y="2233613"/>
              <a:ext cx="231775" cy="314325"/>
            </a:xfrm>
            <a:custGeom>
              <a:avLst/>
              <a:gdLst/>
              <a:ahLst/>
              <a:cxnLst>
                <a:cxn ang="0">
                  <a:pos x="126" y="95"/>
                </a:cxn>
                <a:cxn ang="0">
                  <a:pos x="146" y="95"/>
                </a:cxn>
                <a:cxn ang="0">
                  <a:pos x="120" y="0"/>
                </a:cxn>
                <a:cxn ang="0">
                  <a:pos x="27" y="0"/>
                </a:cxn>
                <a:cxn ang="0">
                  <a:pos x="0" y="95"/>
                </a:cxn>
                <a:cxn ang="0">
                  <a:pos x="20" y="95"/>
                </a:cxn>
                <a:cxn ang="0">
                  <a:pos x="36" y="38"/>
                </a:cxn>
                <a:cxn ang="0">
                  <a:pos x="43" y="38"/>
                </a:cxn>
                <a:cxn ang="0">
                  <a:pos x="15" y="142"/>
                </a:cxn>
                <a:cxn ang="0">
                  <a:pos x="38" y="142"/>
                </a:cxn>
                <a:cxn ang="0">
                  <a:pos x="38" y="198"/>
                </a:cxn>
                <a:cxn ang="0">
                  <a:pos x="69" y="198"/>
                </a:cxn>
                <a:cxn ang="0">
                  <a:pos x="69" y="142"/>
                </a:cxn>
                <a:cxn ang="0">
                  <a:pos x="77" y="142"/>
                </a:cxn>
                <a:cxn ang="0">
                  <a:pos x="77" y="198"/>
                </a:cxn>
                <a:cxn ang="0">
                  <a:pos x="108" y="198"/>
                </a:cxn>
                <a:cxn ang="0">
                  <a:pos x="108" y="142"/>
                </a:cxn>
                <a:cxn ang="0">
                  <a:pos x="131" y="142"/>
                </a:cxn>
                <a:cxn ang="0">
                  <a:pos x="103" y="38"/>
                </a:cxn>
                <a:cxn ang="0">
                  <a:pos x="110" y="38"/>
                </a:cxn>
                <a:cxn ang="0">
                  <a:pos x="126" y="95"/>
                </a:cxn>
              </a:cxnLst>
              <a:rect l="0" t="0" r="r" b="b"/>
              <a:pathLst>
                <a:path w="146" h="198">
                  <a:moveTo>
                    <a:pt x="126" y="95"/>
                  </a:moveTo>
                  <a:lnTo>
                    <a:pt x="146" y="95"/>
                  </a:lnTo>
                  <a:lnTo>
                    <a:pt x="120" y="0"/>
                  </a:lnTo>
                  <a:lnTo>
                    <a:pt x="27" y="0"/>
                  </a:lnTo>
                  <a:lnTo>
                    <a:pt x="0" y="95"/>
                  </a:lnTo>
                  <a:lnTo>
                    <a:pt x="20" y="95"/>
                  </a:lnTo>
                  <a:lnTo>
                    <a:pt x="36" y="38"/>
                  </a:lnTo>
                  <a:lnTo>
                    <a:pt x="43" y="38"/>
                  </a:lnTo>
                  <a:lnTo>
                    <a:pt x="15" y="142"/>
                  </a:lnTo>
                  <a:lnTo>
                    <a:pt x="38" y="142"/>
                  </a:lnTo>
                  <a:lnTo>
                    <a:pt x="38" y="198"/>
                  </a:lnTo>
                  <a:lnTo>
                    <a:pt x="69" y="198"/>
                  </a:lnTo>
                  <a:lnTo>
                    <a:pt x="69" y="142"/>
                  </a:lnTo>
                  <a:lnTo>
                    <a:pt x="77" y="142"/>
                  </a:lnTo>
                  <a:lnTo>
                    <a:pt x="77" y="198"/>
                  </a:lnTo>
                  <a:lnTo>
                    <a:pt x="108" y="198"/>
                  </a:lnTo>
                  <a:lnTo>
                    <a:pt x="108" y="142"/>
                  </a:lnTo>
                  <a:lnTo>
                    <a:pt x="131" y="142"/>
                  </a:lnTo>
                  <a:lnTo>
                    <a:pt x="103" y="38"/>
                  </a:lnTo>
                  <a:lnTo>
                    <a:pt x="110" y="38"/>
                  </a:lnTo>
                  <a:lnTo>
                    <a:pt x="126"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ooter Text"/>
          <p:cNvSpPr txBox="1"/>
          <p:nvPr/>
        </p:nvSpPr>
        <p:spPr>
          <a:xfrm>
            <a:off x="1156969" y="670719"/>
            <a:ext cx="3159589" cy="2000548"/>
          </a:xfrm>
          <a:prstGeom prst="rect">
            <a:avLst/>
          </a:prstGeom>
          <a:noFill/>
        </p:spPr>
        <p:txBody>
          <a:bodyPr wrap="square" lIns="0" tIns="0" rIns="0" bIns="0" rtlCol="0">
            <a:spAutoFit/>
          </a:bodyPr>
          <a:lstStyle/>
          <a:p>
            <a:r>
              <a:rPr lang="en-US" sz="1000" b="1" dirty="0" err="1">
                <a:solidFill>
                  <a:schemeClr val="tx1">
                    <a:lumMod val="50000"/>
                    <a:lumOff val="50000"/>
                  </a:schemeClr>
                </a:solidFill>
              </a:rPr>
              <a:t>Inwoners</a:t>
            </a:r>
            <a:endParaRPr lang="en-US" sz="1000" b="1" dirty="0">
              <a:solidFill>
                <a:schemeClr val="tx1">
                  <a:lumMod val="50000"/>
                  <a:lumOff val="50000"/>
                </a:schemeClr>
              </a:solidFill>
            </a:endParaRPr>
          </a:p>
          <a:p>
            <a:r>
              <a:rPr lang="en-US" sz="1000" dirty="0" err="1">
                <a:solidFill>
                  <a:schemeClr val="tx1">
                    <a:lumMod val="50000"/>
                    <a:lumOff val="50000"/>
                  </a:schemeClr>
                </a:solidFill>
              </a:rPr>
              <a:t>Inwoners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in de </a:t>
            </a:r>
            <a:r>
              <a:rPr lang="en-US" sz="1000" dirty="0" err="1">
                <a:solidFill>
                  <a:schemeClr val="tx1">
                    <a:lumMod val="50000"/>
                    <a:lumOff val="50000"/>
                  </a:schemeClr>
                </a:solidFill>
              </a:rPr>
              <a:t>eerste</a:t>
            </a:r>
            <a:r>
              <a:rPr lang="en-US" sz="1000" dirty="0">
                <a:solidFill>
                  <a:schemeClr val="tx1">
                    <a:lumMod val="50000"/>
                    <a:lumOff val="50000"/>
                  </a:schemeClr>
                </a:solidFill>
              </a:rPr>
              <a:t> </a:t>
            </a:r>
            <a:r>
              <a:rPr lang="en-US" sz="1000" dirty="0" err="1">
                <a:solidFill>
                  <a:schemeClr val="tx1">
                    <a:lumMod val="50000"/>
                    <a:lumOff val="50000"/>
                  </a:schemeClr>
                </a:solidFill>
              </a:rPr>
              <a:t>plaats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partner van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degene</a:t>
            </a:r>
            <a:r>
              <a:rPr lang="en-US" sz="1000" dirty="0">
                <a:solidFill>
                  <a:schemeClr val="tx1">
                    <a:lumMod val="50000"/>
                    <a:lumOff val="50000"/>
                  </a:schemeClr>
                </a:solidFill>
              </a:rPr>
              <a:t> die het </a:t>
            </a:r>
            <a:r>
              <a:rPr lang="en-US" sz="1000" dirty="0" err="1">
                <a:solidFill>
                  <a:schemeClr val="tx1">
                    <a:lumMod val="50000"/>
                    <a:lumOff val="50000"/>
                  </a:schemeClr>
                </a:solidFill>
              </a:rPr>
              <a:t>meest</a:t>
            </a:r>
            <a:r>
              <a:rPr lang="en-US" sz="1000" dirty="0">
                <a:solidFill>
                  <a:schemeClr val="tx1">
                    <a:lumMod val="50000"/>
                    <a:lumOff val="50000"/>
                  </a:schemeClr>
                </a:solidFill>
              </a:rPr>
              <a:t> </a:t>
            </a:r>
            <a:r>
              <a:rPr lang="en-US" sz="1000" dirty="0" err="1">
                <a:solidFill>
                  <a:schemeClr val="tx1">
                    <a:lumMod val="50000"/>
                    <a:lumOff val="50000"/>
                  </a:schemeClr>
                </a:solidFill>
              </a:rPr>
              <a:t>merken</a:t>
            </a:r>
            <a:r>
              <a:rPr lang="en-US" sz="1000" dirty="0">
                <a:solidFill>
                  <a:schemeClr val="tx1">
                    <a:lumMod val="50000"/>
                    <a:lumOff val="50000"/>
                  </a:schemeClr>
                </a:solidFill>
              </a:rPr>
              <a:t> van </a:t>
            </a:r>
            <a:r>
              <a:rPr lang="en-US" sz="1000" dirty="0" err="1">
                <a:solidFill>
                  <a:schemeClr val="tx1">
                    <a:lumMod val="50000"/>
                    <a:lumOff val="50000"/>
                  </a:schemeClr>
                </a:solidFill>
              </a:rPr>
              <a:t>veranderingen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maar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degene</a:t>
            </a:r>
            <a:r>
              <a:rPr lang="en-US" sz="1000" dirty="0">
                <a:solidFill>
                  <a:schemeClr val="tx1">
                    <a:lumMod val="50000"/>
                    <a:lumOff val="50000"/>
                  </a:schemeClr>
                </a:solidFill>
              </a:rPr>
              <a:t> die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wezenlijke</a:t>
            </a:r>
            <a:r>
              <a:rPr lang="en-US" sz="1000" dirty="0">
                <a:solidFill>
                  <a:schemeClr val="tx1">
                    <a:lumMod val="50000"/>
                    <a:lumOff val="50000"/>
                  </a:schemeClr>
                </a:solidFill>
              </a:rPr>
              <a:t> </a:t>
            </a:r>
            <a:r>
              <a:rPr lang="en-US" sz="1000" dirty="0" err="1">
                <a:solidFill>
                  <a:schemeClr val="tx1">
                    <a:lumMod val="50000"/>
                    <a:lumOff val="50000"/>
                  </a:schemeClr>
                </a:solidFill>
              </a:rPr>
              <a:t>bijdrage</a:t>
            </a:r>
            <a:r>
              <a:rPr lang="en-US" sz="1000" dirty="0">
                <a:solidFill>
                  <a:schemeClr val="tx1">
                    <a:lumMod val="50000"/>
                    <a:lumOff val="50000"/>
                  </a:schemeClr>
                </a:solidFill>
              </a:rPr>
              <a:t> </a:t>
            </a:r>
            <a:r>
              <a:rPr lang="en-US" sz="1000" dirty="0" err="1">
                <a:solidFill>
                  <a:schemeClr val="tx1">
                    <a:lumMod val="50000"/>
                    <a:lumOff val="50000"/>
                  </a:schemeClr>
                </a:solidFill>
              </a:rPr>
              <a:t>kunnen</a:t>
            </a:r>
            <a:r>
              <a:rPr lang="en-US" sz="1000" dirty="0">
                <a:solidFill>
                  <a:schemeClr val="tx1">
                    <a:lumMod val="50000"/>
                    <a:lumOff val="50000"/>
                  </a:schemeClr>
                </a:solidFill>
              </a:rPr>
              <a:t> </a:t>
            </a:r>
            <a:r>
              <a:rPr lang="en-US" sz="1000" dirty="0" err="1">
                <a:solidFill>
                  <a:schemeClr val="tx1">
                    <a:lumMod val="50000"/>
                    <a:lumOff val="50000"/>
                  </a:schemeClr>
                </a:solidFill>
              </a:rPr>
              <a:t>leveren</a:t>
            </a:r>
            <a:r>
              <a:rPr lang="en-US" sz="1000" dirty="0">
                <a:solidFill>
                  <a:schemeClr val="tx1">
                    <a:lumMod val="50000"/>
                    <a:lumOff val="50000"/>
                  </a:schemeClr>
                </a:solidFill>
              </a:rPr>
              <a:t> in de </a:t>
            </a:r>
            <a:r>
              <a:rPr lang="en-US" sz="1000" dirty="0" err="1">
                <a:solidFill>
                  <a:schemeClr val="tx1">
                    <a:lumMod val="50000"/>
                    <a:lumOff val="50000"/>
                  </a:schemeClr>
                </a:solidFill>
              </a:rPr>
              <a:t>veiligheid</a:t>
            </a:r>
            <a:r>
              <a:rPr lang="en-US" sz="1000" dirty="0">
                <a:solidFill>
                  <a:schemeClr val="tx1">
                    <a:lumMod val="50000"/>
                    <a:lumOff val="50000"/>
                  </a:schemeClr>
                </a:solidFill>
              </a:rPr>
              <a:t> op </a:t>
            </a:r>
            <a:r>
              <a:rPr lang="en-US" sz="1000" dirty="0" err="1">
                <a:solidFill>
                  <a:schemeClr val="tx1">
                    <a:lumMod val="50000"/>
                    <a:lumOff val="50000"/>
                  </a:schemeClr>
                </a:solidFill>
              </a:rPr>
              <a:t>straat</a:t>
            </a:r>
            <a:r>
              <a:rPr lang="en-US" sz="1000" dirty="0">
                <a:solidFill>
                  <a:schemeClr val="tx1">
                    <a:lumMod val="50000"/>
                    <a:lumOff val="50000"/>
                  </a:schemeClr>
                </a:solidFill>
              </a:rPr>
              <a:t> en het </a:t>
            </a:r>
            <a:r>
              <a:rPr lang="en-US" sz="1000" dirty="0" err="1">
                <a:solidFill>
                  <a:schemeClr val="tx1">
                    <a:lumMod val="50000"/>
                    <a:lumOff val="50000"/>
                  </a:schemeClr>
                </a:solidFill>
              </a:rPr>
              <a:t>veiligheidsgevoel</a:t>
            </a:r>
            <a:r>
              <a:rPr lang="en-US" sz="1000" dirty="0">
                <a:solidFill>
                  <a:schemeClr val="tx1">
                    <a:lumMod val="50000"/>
                    <a:lumOff val="50000"/>
                  </a:schemeClr>
                </a:solidFill>
              </a:rPr>
              <a:t>. Met de </a:t>
            </a:r>
            <a:r>
              <a:rPr lang="en-US" sz="1000" dirty="0" err="1">
                <a:solidFill>
                  <a:schemeClr val="tx1">
                    <a:lumMod val="50000"/>
                    <a:lumOff val="50000"/>
                  </a:schemeClr>
                </a:solidFill>
              </a:rPr>
              <a:t>veranderende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van de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r>
              <a:rPr lang="en-US" sz="1000" dirty="0" err="1">
                <a:solidFill>
                  <a:schemeClr val="tx1">
                    <a:lumMod val="50000"/>
                    <a:lumOff val="50000"/>
                  </a:schemeClr>
                </a:solidFill>
              </a:rPr>
              <a:t>verandert</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de </a:t>
            </a:r>
            <a:r>
              <a:rPr lang="en-US" sz="1000" dirty="0" err="1">
                <a:solidFill>
                  <a:schemeClr val="tx1">
                    <a:lumMod val="50000"/>
                    <a:lumOff val="50000"/>
                  </a:schemeClr>
                </a:solidFill>
              </a:rPr>
              <a:t>rol</a:t>
            </a:r>
            <a:r>
              <a:rPr lang="en-US" sz="1000" dirty="0">
                <a:solidFill>
                  <a:schemeClr val="tx1">
                    <a:lumMod val="50000"/>
                    <a:lumOff val="50000"/>
                  </a:schemeClr>
                </a:solidFill>
              </a:rPr>
              <a:t> van de </a:t>
            </a:r>
            <a:r>
              <a:rPr lang="en-US" sz="1000" dirty="0" err="1">
                <a:solidFill>
                  <a:schemeClr val="tx1">
                    <a:lumMod val="50000"/>
                    <a:lumOff val="50000"/>
                  </a:schemeClr>
                </a:solidFill>
              </a:rPr>
              <a:t>inwoner</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veiligheidsproblematiek</a:t>
            </a:r>
            <a:r>
              <a:rPr lang="en-US" sz="1000" dirty="0">
                <a:solidFill>
                  <a:schemeClr val="tx1">
                    <a:lumMod val="50000"/>
                    <a:lumOff val="50000"/>
                  </a:schemeClr>
                </a:solidFill>
              </a:rPr>
              <a:t>. Steeds </a:t>
            </a:r>
            <a:r>
              <a:rPr lang="en-US" sz="1000" dirty="0" err="1">
                <a:solidFill>
                  <a:schemeClr val="tx1">
                    <a:lumMod val="50000"/>
                    <a:lumOff val="50000"/>
                  </a:schemeClr>
                </a:solidFill>
              </a:rPr>
              <a:t>meer</a:t>
            </a:r>
            <a:r>
              <a:rPr lang="en-US" sz="1000" dirty="0">
                <a:solidFill>
                  <a:schemeClr val="tx1">
                    <a:lumMod val="50000"/>
                    <a:lumOff val="50000"/>
                  </a:schemeClr>
                </a:solidFill>
              </a:rPr>
              <a:t> </a:t>
            </a:r>
            <a:r>
              <a:rPr lang="en-US" sz="1000" dirty="0" err="1">
                <a:solidFill>
                  <a:schemeClr val="tx1">
                    <a:lumMod val="50000"/>
                    <a:lumOff val="50000"/>
                  </a:schemeClr>
                </a:solidFill>
              </a:rPr>
              <a:t>zal</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beroep</a:t>
            </a:r>
            <a:r>
              <a:rPr lang="en-US" sz="1000" dirty="0">
                <a:solidFill>
                  <a:schemeClr val="tx1">
                    <a:lumMod val="50000"/>
                    <a:lumOff val="50000"/>
                  </a:schemeClr>
                </a:solidFill>
              </a:rPr>
              <a:t> </a:t>
            </a:r>
            <a:r>
              <a:rPr lang="en-US" sz="1000" dirty="0" err="1">
                <a:solidFill>
                  <a:schemeClr val="tx1">
                    <a:lumMod val="50000"/>
                    <a:lumOff val="50000"/>
                  </a:schemeClr>
                </a:solidFill>
              </a:rPr>
              <a:t>gedaan</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op de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kracht</a:t>
            </a:r>
            <a:r>
              <a:rPr lang="en-US" sz="1000" dirty="0">
                <a:solidFill>
                  <a:schemeClr val="tx1">
                    <a:lumMod val="50000"/>
                    <a:lumOff val="50000"/>
                  </a:schemeClr>
                </a:solidFill>
              </a:rPr>
              <a:t> van </a:t>
            </a:r>
            <a:r>
              <a:rPr lang="en-US" sz="1000" dirty="0" err="1">
                <a:solidFill>
                  <a:schemeClr val="tx1">
                    <a:lumMod val="50000"/>
                    <a:lumOff val="50000"/>
                  </a:schemeClr>
                </a:solidFill>
              </a:rPr>
              <a:t>inwoners</a:t>
            </a:r>
            <a:r>
              <a:rPr lang="en-US" sz="1000" dirty="0">
                <a:solidFill>
                  <a:schemeClr val="tx1">
                    <a:lumMod val="50000"/>
                    <a:lumOff val="50000"/>
                  </a:schemeClr>
                </a:solidFill>
              </a:rPr>
              <a:t>. Het </a:t>
            </a:r>
            <a:r>
              <a:rPr lang="en-US" sz="1000" dirty="0" err="1">
                <a:solidFill>
                  <a:schemeClr val="tx1">
                    <a:lumMod val="50000"/>
                    <a:lumOff val="50000"/>
                  </a:schemeClr>
                </a:solidFill>
              </a:rPr>
              <a:t>bundelen</a:t>
            </a:r>
            <a:r>
              <a:rPr lang="en-US" sz="1000" dirty="0">
                <a:solidFill>
                  <a:schemeClr val="tx1">
                    <a:lumMod val="50000"/>
                    <a:lumOff val="50000"/>
                  </a:schemeClr>
                </a:solidFill>
              </a:rPr>
              <a:t> van de </a:t>
            </a:r>
            <a:r>
              <a:rPr lang="en-US" sz="1000" dirty="0" err="1">
                <a:solidFill>
                  <a:schemeClr val="tx1">
                    <a:lumMod val="50000"/>
                    <a:lumOff val="50000"/>
                  </a:schemeClr>
                </a:solidFill>
              </a:rPr>
              <a:t>krachten</a:t>
            </a:r>
            <a:r>
              <a:rPr lang="en-US" sz="1000" dirty="0">
                <a:solidFill>
                  <a:schemeClr val="tx1">
                    <a:lumMod val="50000"/>
                    <a:lumOff val="50000"/>
                  </a:schemeClr>
                </a:solidFill>
              </a:rPr>
              <a:t> van </a:t>
            </a:r>
            <a:r>
              <a:rPr lang="en-US" sz="1000" dirty="0" err="1">
                <a:solidFill>
                  <a:schemeClr val="tx1">
                    <a:lumMod val="50000"/>
                    <a:lumOff val="50000"/>
                  </a:schemeClr>
                </a:solidFill>
              </a:rPr>
              <a:t>inwoners</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voorwaarde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succes</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19" name="Sev03"/>
          <p:cNvSpPr>
            <a:spLocks noChangeAspect="1"/>
          </p:cNvSpPr>
          <p:nvPr/>
        </p:nvSpPr>
        <p:spPr>
          <a:xfrm>
            <a:off x="341675" y="2583932"/>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grpSp>
        <p:nvGrpSpPr>
          <p:cNvPr id="27" name="Group 467"/>
          <p:cNvGrpSpPr>
            <a:grpSpLocks noChangeAspect="1"/>
          </p:cNvGrpSpPr>
          <p:nvPr/>
        </p:nvGrpSpPr>
        <p:grpSpPr>
          <a:xfrm>
            <a:off x="557695" y="2695323"/>
            <a:ext cx="222487" cy="396000"/>
            <a:chOff x="5946776" y="1200150"/>
            <a:chExt cx="273050" cy="527051"/>
          </a:xfrm>
          <a:solidFill>
            <a:schemeClr val="bg1"/>
          </a:solidFill>
        </p:grpSpPr>
        <p:sp>
          <p:nvSpPr>
            <p:cNvPr id="29" name="Oval 123"/>
            <p:cNvSpPr>
              <a:spLocks noChangeArrowheads="1"/>
            </p:cNvSpPr>
            <p:nvPr/>
          </p:nvSpPr>
          <p:spPr bwMode="auto">
            <a:xfrm>
              <a:off x="6026151" y="1200150"/>
              <a:ext cx="123825" cy="1238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24"/>
            <p:cNvSpPr>
              <a:spLocks noEditPoints="1"/>
            </p:cNvSpPr>
            <p:nvPr/>
          </p:nvSpPr>
          <p:spPr bwMode="auto">
            <a:xfrm>
              <a:off x="5946776" y="1338263"/>
              <a:ext cx="273050" cy="388938"/>
            </a:xfrm>
            <a:custGeom>
              <a:avLst/>
              <a:gdLst/>
              <a:ahLst/>
              <a:cxnLst>
                <a:cxn ang="0">
                  <a:pos x="71" y="41"/>
                </a:cxn>
                <a:cxn ang="0">
                  <a:pos x="63" y="49"/>
                </a:cxn>
                <a:cxn ang="0">
                  <a:pos x="60" y="49"/>
                </a:cxn>
                <a:cxn ang="0">
                  <a:pos x="51" y="41"/>
                </a:cxn>
                <a:cxn ang="0">
                  <a:pos x="50" y="37"/>
                </a:cxn>
                <a:cxn ang="0">
                  <a:pos x="54" y="15"/>
                </a:cxn>
                <a:cxn ang="0">
                  <a:pos x="54" y="14"/>
                </a:cxn>
                <a:cxn ang="0">
                  <a:pos x="54" y="9"/>
                </a:cxn>
                <a:cxn ang="0">
                  <a:pos x="56" y="7"/>
                </a:cxn>
                <a:cxn ang="0">
                  <a:pos x="66" y="7"/>
                </a:cxn>
                <a:cxn ang="0">
                  <a:pos x="68" y="9"/>
                </a:cxn>
                <a:cxn ang="0">
                  <a:pos x="68" y="14"/>
                </a:cxn>
                <a:cxn ang="0">
                  <a:pos x="68" y="15"/>
                </a:cxn>
                <a:cxn ang="0">
                  <a:pos x="72" y="37"/>
                </a:cxn>
                <a:cxn ang="0">
                  <a:pos x="71" y="41"/>
                </a:cxn>
                <a:cxn ang="0">
                  <a:pos x="117" y="72"/>
                </a:cxn>
                <a:cxn ang="0">
                  <a:pos x="108" y="49"/>
                </a:cxn>
                <a:cxn ang="0">
                  <a:pos x="79" y="0"/>
                </a:cxn>
                <a:cxn ang="0">
                  <a:pos x="43" y="0"/>
                </a:cxn>
                <a:cxn ang="0">
                  <a:pos x="14" y="49"/>
                </a:cxn>
                <a:cxn ang="0">
                  <a:pos x="5" y="72"/>
                </a:cxn>
                <a:cxn ang="0">
                  <a:pos x="8" y="85"/>
                </a:cxn>
                <a:cxn ang="0">
                  <a:pos x="8" y="89"/>
                </a:cxn>
                <a:cxn ang="0">
                  <a:pos x="7" y="90"/>
                </a:cxn>
                <a:cxn ang="0">
                  <a:pos x="6" y="90"/>
                </a:cxn>
                <a:cxn ang="0">
                  <a:pos x="0" y="96"/>
                </a:cxn>
                <a:cxn ang="0">
                  <a:pos x="0" y="132"/>
                </a:cxn>
                <a:cxn ang="0">
                  <a:pos x="6" y="138"/>
                </a:cxn>
                <a:cxn ang="0">
                  <a:pos x="17" y="138"/>
                </a:cxn>
                <a:cxn ang="0">
                  <a:pos x="23" y="132"/>
                </a:cxn>
                <a:cxn ang="0">
                  <a:pos x="23" y="96"/>
                </a:cxn>
                <a:cxn ang="0">
                  <a:pos x="17" y="90"/>
                </a:cxn>
                <a:cxn ang="0">
                  <a:pos x="16" y="90"/>
                </a:cxn>
                <a:cxn ang="0">
                  <a:pos x="15" y="89"/>
                </a:cxn>
                <a:cxn ang="0">
                  <a:pos x="16" y="86"/>
                </a:cxn>
                <a:cxn ang="0">
                  <a:pos x="21" y="80"/>
                </a:cxn>
                <a:cxn ang="0">
                  <a:pos x="31" y="53"/>
                </a:cxn>
                <a:cxn ang="0">
                  <a:pos x="32" y="53"/>
                </a:cxn>
                <a:cxn ang="0">
                  <a:pos x="32" y="78"/>
                </a:cxn>
                <a:cxn ang="0">
                  <a:pos x="33" y="84"/>
                </a:cxn>
                <a:cxn ang="0">
                  <a:pos x="35" y="87"/>
                </a:cxn>
                <a:cxn ang="0">
                  <a:pos x="35" y="157"/>
                </a:cxn>
                <a:cxn ang="0">
                  <a:pos x="47" y="170"/>
                </a:cxn>
                <a:cxn ang="0">
                  <a:pos x="58" y="158"/>
                </a:cxn>
                <a:cxn ang="0">
                  <a:pos x="58" y="90"/>
                </a:cxn>
                <a:cxn ang="0">
                  <a:pos x="60" y="88"/>
                </a:cxn>
                <a:cxn ang="0">
                  <a:pos x="61" y="88"/>
                </a:cxn>
                <a:cxn ang="0">
                  <a:pos x="63" y="90"/>
                </a:cxn>
                <a:cxn ang="0">
                  <a:pos x="63" y="157"/>
                </a:cxn>
                <a:cxn ang="0">
                  <a:pos x="74" y="170"/>
                </a:cxn>
                <a:cxn ang="0">
                  <a:pos x="86" y="157"/>
                </a:cxn>
                <a:cxn ang="0">
                  <a:pos x="86" y="87"/>
                </a:cxn>
                <a:cxn ang="0">
                  <a:pos x="88" y="85"/>
                </a:cxn>
                <a:cxn ang="0">
                  <a:pos x="90" y="80"/>
                </a:cxn>
                <a:cxn ang="0">
                  <a:pos x="90" y="52"/>
                </a:cxn>
                <a:cxn ang="0">
                  <a:pos x="90" y="52"/>
                </a:cxn>
                <a:cxn ang="0">
                  <a:pos x="100" y="80"/>
                </a:cxn>
                <a:cxn ang="0">
                  <a:pos x="108" y="87"/>
                </a:cxn>
                <a:cxn ang="0">
                  <a:pos x="112" y="86"/>
                </a:cxn>
                <a:cxn ang="0">
                  <a:pos x="117" y="72"/>
                </a:cxn>
              </a:cxnLst>
              <a:rect l="0" t="0" r="r" b="b"/>
              <a:pathLst>
                <a:path w="119" h="170">
                  <a:moveTo>
                    <a:pt x="71" y="41"/>
                  </a:moveTo>
                  <a:cubicBezTo>
                    <a:pt x="63" y="49"/>
                    <a:pt x="63" y="49"/>
                    <a:pt x="63" y="49"/>
                  </a:cubicBezTo>
                  <a:cubicBezTo>
                    <a:pt x="62" y="49"/>
                    <a:pt x="60" y="49"/>
                    <a:pt x="60" y="49"/>
                  </a:cubicBezTo>
                  <a:cubicBezTo>
                    <a:pt x="51" y="41"/>
                    <a:pt x="51" y="41"/>
                    <a:pt x="51" y="41"/>
                  </a:cubicBezTo>
                  <a:cubicBezTo>
                    <a:pt x="50" y="40"/>
                    <a:pt x="49" y="38"/>
                    <a:pt x="50" y="37"/>
                  </a:cubicBezTo>
                  <a:cubicBezTo>
                    <a:pt x="54" y="15"/>
                    <a:pt x="54" y="15"/>
                    <a:pt x="54" y="15"/>
                  </a:cubicBezTo>
                  <a:cubicBezTo>
                    <a:pt x="54" y="15"/>
                    <a:pt x="54" y="14"/>
                    <a:pt x="54" y="14"/>
                  </a:cubicBezTo>
                  <a:cubicBezTo>
                    <a:pt x="54" y="13"/>
                    <a:pt x="54" y="9"/>
                    <a:pt x="54" y="9"/>
                  </a:cubicBezTo>
                  <a:cubicBezTo>
                    <a:pt x="54" y="8"/>
                    <a:pt x="55" y="7"/>
                    <a:pt x="56" y="7"/>
                  </a:cubicBezTo>
                  <a:cubicBezTo>
                    <a:pt x="66" y="7"/>
                    <a:pt x="66" y="7"/>
                    <a:pt x="66" y="7"/>
                  </a:cubicBezTo>
                  <a:cubicBezTo>
                    <a:pt x="67" y="7"/>
                    <a:pt x="68" y="8"/>
                    <a:pt x="68" y="9"/>
                  </a:cubicBezTo>
                  <a:cubicBezTo>
                    <a:pt x="68" y="9"/>
                    <a:pt x="68" y="13"/>
                    <a:pt x="68" y="14"/>
                  </a:cubicBezTo>
                  <a:cubicBezTo>
                    <a:pt x="68" y="14"/>
                    <a:pt x="68" y="15"/>
                    <a:pt x="68" y="15"/>
                  </a:cubicBezTo>
                  <a:cubicBezTo>
                    <a:pt x="72" y="37"/>
                    <a:pt x="72" y="37"/>
                    <a:pt x="72" y="37"/>
                  </a:cubicBezTo>
                  <a:cubicBezTo>
                    <a:pt x="73" y="38"/>
                    <a:pt x="72" y="40"/>
                    <a:pt x="71" y="41"/>
                  </a:cubicBezTo>
                  <a:moveTo>
                    <a:pt x="117" y="72"/>
                  </a:moveTo>
                  <a:cubicBezTo>
                    <a:pt x="113" y="64"/>
                    <a:pt x="111" y="57"/>
                    <a:pt x="108" y="49"/>
                  </a:cubicBezTo>
                  <a:cubicBezTo>
                    <a:pt x="101" y="29"/>
                    <a:pt x="92" y="0"/>
                    <a:pt x="79" y="0"/>
                  </a:cubicBezTo>
                  <a:cubicBezTo>
                    <a:pt x="43" y="0"/>
                    <a:pt x="43" y="0"/>
                    <a:pt x="43" y="0"/>
                  </a:cubicBezTo>
                  <a:cubicBezTo>
                    <a:pt x="29" y="0"/>
                    <a:pt x="21" y="29"/>
                    <a:pt x="14" y="49"/>
                  </a:cubicBezTo>
                  <a:cubicBezTo>
                    <a:pt x="11" y="57"/>
                    <a:pt x="9" y="64"/>
                    <a:pt x="5" y="72"/>
                  </a:cubicBezTo>
                  <a:cubicBezTo>
                    <a:pt x="3" y="77"/>
                    <a:pt x="3" y="83"/>
                    <a:pt x="8" y="85"/>
                  </a:cubicBezTo>
                  <a:cubicBezTo>
                    <a:pt x="8" y="86"/>
                    <a:pt x="8" y="88"/>
                    <a:pt x="8" y="89"/>
                  </a:cubicBezTo>
                  <a:cubicBezTo>
                    <a:pt x="8" y="89"/>
                    <a:pt x="8" y="90"/>
                    <a:pt x="7" y="90"/>
                  </a:cubicBezTo>
                  <a:cubicBezTo>
                    <a:pt x="6" y="90"/>
                    <a:pt x="6" y="90"/>
                    <a:pt x="6" y="90"/>
                  </a:cubicBezTo>
                  <a:cubicBezTo>
                    <a:pt x="2" y="90"/>
                    <a:pt x="0" y="93"/>
                    <a:pt x="0" y="96"/>
                  </a:cubicBezTo>
                  <a:cubicBezTo>
                    <a:pt x="0" y="132"/>
                    <a:pt x="0" y="132"/>
                    <a:pt x="0" y="132"/>
                  </a:cubicBezTo>
                  <a:cubicBezTo>
                    <a:pt x="0" y="136"/>
                    <a:pt x="2" y="138"/>
                    <a:pt x="6" y="138"/>
                  </a:cubicBezTo>
                  <a:cubicBezTo>
                    <a:pt x="17" y="138"/>
                    <a:pt x="17" y="138"/>
                    <a:pt x="17" y="138"/>
                  </a:cubicBezTo>
                  <a:cubicBezTo>
                    <a:pt x="20" y="138"/>
                    <a:pt x="23" y="136"/>
                    <a:pt x="23" y="132"/>
                  </a:cubicBezTo>
                  <a:cubicBezTo>
                    <a:pt x="23" y="96"/>
                    <a:pt x="23" y="96"/>
                    <a:pt x="23" y="96"/>
                  </a:cubicBezTo>
                  <a:cubicBezTo>
                    <a:pt x="23" y="93"/>
                    <a:pt x="20" y="90"/>
                    <a:pt x="17" y="90"/>
                  </a:cubicBezTo>
                  <a:cubicBezTo>
                    <a:pt x="16" y="90"/>
                    <a:pt x="16" y="90"/>
                    <a:pt x="16" y="90"/>
                  </a:cubicBezTo>
                  <a:cubicBezTo>
                    <a:pt x="15" y="90"/>
                    <a:pt x="15" y="89"/>
                    <a:pt x="15" y="89"/>
                  </a:cubicBezTo>
                  <a:cubicBezTo>
                    <a:pt x="15" y="88"/>
                    <a:pt x="15" y="86"/>
                    <a:pt x="16" y="86"/>
                  </a:cubicBezTo>
                  <a:cubicBezTo>
                    <a:pt x="18" y="85"/>
                    <a:pt x="20" y="83"/>
                    <a:pt x="21" y="80"/>
                  </a:cubicBezTo>
                  <a:cubicBezTo>
                    <a:pt x="24" y="74"/>
                    <a:pt x="28" y="61"/>
                    <a:pt x="31" y="53"/>
                  </a:cubicBezTo>
                  <a:cubicBezTo>
                    <a:pt x="32" y="51"/>
                    <a:pt x="32" y="50"/>
                    <a:pt x="32" y="53"/>
                  </a:cubicBezTo>
                  <a:cubicBezTo>
                    <a:pt x="32" y="78"/>
                    <a:pt x="32" y="78"/>
                    <a:pt x="32" y="78"/>
                  </a:cubicBezTo>
                  <a:cubicBezTo>
                    <a:pt x="32" y="79"/>
                    <a:pt x="32" y="83"/>
                    <a:pt x="33" y="84"/>
                  </a:cubicBezTo>
                  <a:cubicBezTo>
                    <a:pt x="34" y="85"/>
                    <a:pt x="35" y="85"/>
                    <a:pt x="35" y="87"/>
                  </a:cubicBezTo>
                  <a:cubicBezTo>
                    <a:pt x="35" y="157"/>
                    <a:pt x="35" y="157"/>
                    <a:pt x="35" y="157"/>
                  </a:cubicBezTo>
                  <a:cubicBezTo>
                    <a:pt x="35" y="165"/>
                    <a:pt x="40" y="170"/>
                    <a:pt x="47" y="170"/>
                  </a:cubicBezTo>
                  <a:cubicBezTo>
                    <a:pt x="54" y="170"/>
                    <a:pt x="58" y="165"/>
                    <a:pt x="58" y="158"/>
                  </a:cubicBezTo>
                  <a:cubicBezTo>
                    <a:pt x="58" y="90"/>
                    <a:pt x="58" y="90"/>
                    <a:pt x="58" y="90"/>
                  </a:cubicBezTo>
                  <a:cubicBezTo>
                    <a:pt x="58" y="89"/>
                    <a:pt x="58" y="88"/>
                    <a:pt x="60" y="88"/>
                  </a:cubicBezTo>
                  <a:cubicBezTo>
                    <a:pt x="61" y="88"/>
                    <a:pt x="61" y="88"/>
                    <a:pt x="61" y="88"/>
                  </a:cubicBezTo>
                  <a:cubicBezTo>
                    <a:pt x="63" y="88"/>
                    <a:pt x="63" y="89"/>
                    <a:pt x="63" y="90"/>
                  </a:cubicBezTo>
                  <a:cubicBezTo>
                    <a:pt x="63" y="157"/>
                    <a:pt x="63" y="157"/>
                    <a:pt x="63" y="157"/>
                  </a:cubicBezTo>
                  <a:cubicBezTo>
                    <a:pt x="63" y="164"/>
                    <a:pt x="67" y="170"/>
                    <a:pt x="74" y="170"/>
                  </a:cubicBezTo>
                  <a:cubicBezTo>
                    <a:pt x="81" y="170"/>
                    <a:pt x="86" y="165"/>
                    <a:pt x="86" y="157"/>
                  </a:cubicBezTo>
                  <a:cubicBezTo>
                    <a:pt x="86" y="87"/>
                    <a:pt x="86" y="87"/>
                    <a:pt x="86" y="87"/>
                  </a:cubicBezTo>
                  <a:cubicBezTo>
                    <a:pt x="86" y="86"/>
                    <a:pt x="87" y="86"/>
                    <a:pt x="88" y="85"/>
                  </a:cubicBezTo>
                  <a:cubicBezTo>
                    <a:pt x="89" y="84"/>
                    <a:pt x="90" y="82"/>
                    <a:pt x="90" y="80"/>
                  </a:cubicBezTo>
                  <a:cubicBezTo>
                    <a:pt x="90" y="52"/>
                    <a:pt x="90" y="52"/>
                    <a:pt x="90" y="52"/>
                  </a:cubicBezTo>
                  <a:cubicBezTo>
                    <a:pt x="90" y="49"/>
                    <a:pt x="90" y="51"/>
                    <a:pt x="90" y="52"/>
                  </a:cubicBezTo>
                  <a:cubicBezTo>
                    <a:pt x="93" y="60"/>
                    <a:pt x="97" y="74"/>
                    <a:pt x="100" y="80"/>
                  </a:cubicBezTo>
                  <a:cubicBezTo>
                    <a:pt x="101" y="84"/>
                    <a:pt x="104" y="87"/>
                    <a:pt x="108" y="87"/>
                  </a:cubicBezTo>
                  <a:cubicBezTo>
                    <a:pt x="109" y="87"/>
                    <a:pt x="111" y="86"/>
                    <a:pt x="112" y="86"/>
                  </a:cubicBezTo>
                  <a:cubicBezTo>
                    <a:pt x="117" y="83"/>
                    <a:pt x="119" y="77"/>
                    <a:pt x="117" y="7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Footer Text"/>
          <p:cNvSpPr txBox="1"/>
          <p:nvPr/>
        </p:nvSpPr>
        <p:spPr>
          <a:xfrm>
            <a:off x="1156969" y="2571750"/>
            <a:ext cx="3159589" cy="1692771"/>
          </a:xfrm>
          <a:prstGeom prst="rect">
            <a:avLst/>
          </a:prstGeom>
          <a:noFill/>
        </p:spPr>
        <p:txBody>
          <a:bodyPr wrap="square" lIns="0" tIns="0" rIns="0" bIns="0" rtlCol="0">
            <a:spAutoFit/>
          </a:bodyPr>
          <a:lstStyle/>
          <a:p>
            <a:r>
              <a:rPr lang="en-US" sz="1000" b="1" dirty="0" err="1">
                <a:solidFill>
                  <a:schemeClr val="tx1">
                    <a:lumMod val="50000"/>
                    <a:lumOff val="50000"/>
                  </a:schemeClr>
                </a:solidFill>
              </a:rPr>
              <a:t>Ondernemers</a:t>
            </a:r>
            <a:r>
              <a:rPr lang="en-US" sz="1000" b="1" dirty="0">
                <a:solidFill>
                  <a:schemeClr val="tx1">
                    <a:lumMod val="50000"/>
                    <a:lumOff val="50000"/>
                  </a:schemeClr>
                </a:solidFill>
              </a:rPr>
              <a:t> </a:t>
            </a:r>
          </a:p>
          <a:p>
            <a:r>
              <a:rPr lang="en-US" sz="1000" dirty="0" err="1">
                <a:solidFill>
                  <a:schemeClr val="tx1">
                    <a:lumMod val="50000"/>
                    <a:lumOff val="50000"/>
                  </a:schemeClr>
                </a:solidFill>
              </a:rPr>
              <a:t>Betrokkenheid</a:t>
            </a:r>
            <a:r>
              <a:rPr lang="en-US" sz="1000" dirty="0">
                <a:solidFill>
                  <a:schemeClr val="tx1">
                    <a:lumMod val="50000"/>
                    <a:lumOff val="50000"/>
                  </a:schemeClr>
                </a:solidFill>
              </a:rPr>
              <a:t> van </a:t>
            </a:r>
            <a:r>
              <a:rPr lang="en-US" sz="1000" dirty="0" err="1">
                <a:solidFill>
                  <a:schemeClr val="tx1">
                    <a:lumMod val="50000"/>
                    <a:lumOff val="50000"/>
                  </a:schemeClr>
                </a:solidFill>
              </a:rPr>
              <a:t>ondernemers</a:t>
            </a:r>
            <a:r>
              <a:rPr lang="en-US" sz="1000" dirty="0">
                <a:solidFill>
                  <a:schemeClr val="tx1">
                    <a:lumMod val="50000"/>
                    <a:lumOff val="50000"/>
                  </a:schemeClr>
                </a:solidFill>
              </a:rPr>
              <a:t> en het </a:t>
            </a:r>
            <a:r>
              <a:rPr lang="en-US" sz="1000" dirty="0" err="1">
                <a:solidFill>
                  <a:schemeClr val="tx1">
                    <a:lumMod val="50000"/>
                    <a:lumOff val="50000"/>
                  </a:schemeClr>
                </a:solidFill>
              </a:rPr>
              <a:t>gevoel</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verantwoordelijkheid</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onveiligheid</a:t>
            </a:r>
            <a:r>
              <a:rPr lang="en-US" sz="1000" dirty="0">
                <a:solidFill>
                  <a:schemeClr val="tx1">
                    <a:lumMod val="50000"/>
                    <a:lumOff val="50000"/>
                  </a:schemeClr>
                </a:solidFill>
              </a:rPr>
              <a:t> </a:t>
            </a:r>
            <a:r>
              <a:rPr lang="en-US" sz="1000" dirty="0" err="1">
                <a:solidFill>
                  <a:schemeClr val="tx1">
                    <a:lumMod val="50000"/>
                    <a:lumOff val="50000"/>
                  </a:schemeClr>
                </a:solidFill>
              </a:rPr>
              <a:t>kan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a:t>
            </a:r>
            <a:r>
              <a:rPr lang="en-US" sz="1000" dirty="0">
                <a:solidFill>
                  <a:schemeClr val="tx1">
                    <a:lumMod val="50000"/>
                    <a:lumOff val="50000"/>
                  </a:schemeClr>
                </a:solidFill>
              </a:rPr>
              <a:t> </a:t>
            </a:r>
            <a:r>
              <a:rPr lang="en-US" sz="1000" dirty="0" err="1">
                <a:solidFill>
                  <a:schemeClr val="tx1">
                    <a:lumMod val="50000"/>
                    <a:lumOff val="50000"/>
                  </a:schemeClr>
                </a:solidFill>
              </a:rPr>
              <a:t>verschil</a:t>
            </a:r>
            <a:r>
              <a:rPr lang="en-US" sz="1000" dirty="0">
                <a:solidFill>
                  <a:schemeClr val="tx1">
                    <a:lumMod val="50000"/>
                    <a:lumOff val="50000"/>
                  </a:schemeClr>
                </a:solidFill>
              </a:rPr>
              <a:t> </a:t>
            </a:r>
            <a:r>
              <a:rPr lang="en-US" sz="1000" dirty="0" err="1">
                <a:solidFill>
                  <a:schemeClr val="tx1">
                    <a:lumMod val="50000"/>
                    <a:lumOff val="50000"/>
                  </a:schemeClr>
                </a:solidFill>
              </a:rPr>
              <a:t>maken</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veiligheidsproblematiek</a:t>
            </a:r>
            <a:r>
              <a:rPr lang="en-US" sz="1000" dirty="0">
                <a:solidFill>
                  <a:schemeClr val="tx1">
                    <a:lumMod val="50000"/>
                    <a:lumOff val="50000"/>
                  </a:schemeClr>
                </a:solidFill>
              </a:rPr>
              <a:t>. De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kracht</a:t>
            </a:r>
            <a:r>
              <a:rPr lang="en-US" sz="1000" dirty="0">
                <a:solidFill>
                  <a:schemeClr val="tx1">
                    <a:lumMod val="50000"/>
                    <a:lumOff val="50000"/>
                  </a:schemeClr>
                </a:solidFill>
              </a:rPr>
              <a:t> van </a:t>
            </a:r>
            <a:r>
              <a:rPr lang="en-US" sz="1000" dirty="0" err="1">
                <a:solidFill>
                  <a:schemeClr val="tx1">
                    <a:lumMod val="50000"/>
                    <a:lumOff val="50000"/>
                  </a:schemeClr>
                </a:solidFill>
              </a:rPr>
              <a:t>ondernemers</a:t>
            </a:r>
            <a:r>
              <a:rPr lang="en-US" sz="1000" dirty="0">
                <a:solidFill>
                  <a:schemeClr val="tx1">
                    <a:lumMod val="50000"/>
                    <a:lumOff val="50000"/>
                  </a:schemeClr>
                </a:solidFill>
              </a:rPr>
              <a:t> om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onveiligheidsgevoelens</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steeds </a:t>
            </a:r>
            <a:r>
              <a:rPr lang="en-US" sz="1000" dirty="0" err="1">
                <a:solidFill>
                  <a:schemeClr val="tx1">
                    <a:lumMod val="50000"/>
                    <a:lumOff val="50000"/>
                  </a:schemeClr>
                </a:solidFill>
              </a:rPr>
              <a:t>meer</a:t>
            </a:r>
            <a:r>
              <a:rPr lang="en-US" sz="1000" dirty="0">
                <a:solidFill>
                  <a:schemeClr val="tx1">
                    <a:lumMod val="50000"/>
                    <a:lumOff val="50000"/>
                  </a:schemeClr>
                </a:solidFill>
              </a:rPr>
              <a:t> van </a:t>
            </a:r>
            <a:r>
              <a:rPr lang="en-US" sz="1000" dirty="0" err="1">
                <a:solidFill>
                  <a:schemeClr val="tx1">
                    <a:lumMod val="50000"/>
                    <a:lumOff val="50000"/>
                  </a:schemeClr>
                </a:solidFill>
              </a:rPr>
              <a:t>belang</a:t>
            </a:r>
            <a:r>
              <a:rPr lang="en-US" sz="1000" dirty="0">
                <a:solidFill>
                  <a:schemeClr val="tx1">
                    <a:lumMod val="50000"/>
                    <a:lumOff val="50000"/>
                  </a:schemeClr>
                </a:solidFill>
              </a:rPr>
              <a:t> </a:t>
            </a:r>
            <a:r>
              <a:rPr lang="en-US" sz="1000" dirty="0" err="1">
                <a:solidFill>
                  <a:schemeClr val="tx1">
                    <a:lumMod val="50000"/>
                    <a:lumOff val="50000"/>
                  </a:schemeClr>
                </a:solidFill>
              </a:rPr>
              <a:t>vanwege</a:t>
            </a:r>
            <a:r>
              <a:rPr lang="en-US" sz="1000" dirty="0">
                <a:solidFill>
                  <a:schemeClr val="tx1">
                    <a:lumMod val="50000"/>
                    <a:lumOff val="50000"/>
                  </a:schemeClr>
                </a:solidFill>
              </a:rPr>
              <a:t> de </a:t>
            </a:r>
            <a:r>
              <a:rPr lang="en-US" sz="1000" dirty="0" err="1">
                <a:solidFill>
                  <a:schemeClr val="tx1">
                    <a:lumMod val="50000"/>
                    <a:lumOff val="50000"/>
                  </a:schemeClr>
                </a:solidFill>
              </a:rPr>
              <a:t>veranderende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van de </a:t>
            </a:r>
            <a:r>
              <a:rPr lang="en-US" sz="1000" dirty="0" err="1">
                <a:solidFill>
                  <a:schemeClr val="tx1">
                    <a:lumMod val="50000"/>
                    <a:lumOff val="50000"/>
                  </a:schemeClr>
                </a:solidFill>
              </a:rPr>
              <a:t>overheid</a:t>
            </a:r>
            <a:r>
              <a:rPr lang="en-US" sz="1000" dirty="0">
                <a:solidFill>
                  <a:schemeClr val="tx1">
                    <a:lumMod val="50000"/>
                    <a:lumOff val="50000"/>
                  </a:schemeClr>
                </a:solidFill>
              </a:rPr>
              <a:t>. Het </a:t>
            </a:r>
            <a:r>
              <a:rPr lang="en-US" sz="1000" dirty="0" err="1">
                <a:solidFill>
                  <a:schemeClr val="tx1">
                    <a:lumMod val="50000"/>
                    <a:lumOff val="50000"/>
                  </a:schemeClr>
                </a:solidFill>
              </a:rPr>
              <a:t>bundelen</a:t>
            </a:r>
            <a:r>
              <a:rPr lang="en-US" sz="1000" dirty="0">
                <a:solidFill>
                  <a:schemeClr val="tx1">
                    <a:lumMod val="50000"/>
                    <a:lumOff val="50000"/>
                  </a:schemeClr>
                </a:solidFill>
              </a:rPr>
              <a:t> van de </a:t>
            </a:r>
            <a:r>
              <a:rPr lang="en-US" sz="1000" dirty="0" err="1">
                <a:solidFill>
                  <a:schemeClr val="tx1">
                    <a:lumMod val="50000"/>
                    <a:lumOff val="50000"/>
                  </a:schemeClr>
                </a:solidFill>
              </a:rPr>
              <a:t>krachten</a:t>
            </a:r>
            <a:r>
              <a:rPr lang="en-US" sz="1000" dirty="0">
                <a:solidFill>
                  <a:schemeClr val="tx1">
                    <a:lumMod val="50000"/>
                    <a:lumOff val="50000"/>
                  </a:schemeClr>
                </a:solidFill>
              </a:rPr>
              <a:t> van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ondernemers</a:t>
            </a:r>
            <a:r>
              <a:rPr lang="en-US" sz="1000" dirty="0">
                <a:solidFill>
                  <a:schemeClr val="tx1">
                    <a:lumMod val="50000"/>
                    <a:lumOff val="50000"/>
                  </a:schemeClr>
                </a:solidFill>
              </a:rPr>
              <a:t> is </a:t>
            </a:r>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voorwaarde</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succes</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32" name="Sev03"/>
          <p:cNvSpPr>
            <a:spLocks noChangeAspect="1"/>
          </p:cNvSpPr>
          <p:nvPr/>
        </p:nvSpPr>
        <p:spPr>
          <a:xfrm>
            <a:off x="4546986" y="670719"/>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36" name="Footer Text"/>
          <p:cNvSpPr txBox="1"/>
          <p:nvPr/>
        </p:nvSpPr>
        <p:spPr>
          <a:xfrm>
            <a:off x="5560115" y="670719"/>
            <a:ext cx="3159589" cy="1692771"/>
          </a:xfrm>
          <a:prstGeom prst="rect">
            <a:avLst/>
          </a:prstGeom>
          <a:noFill/>
        </p:spPr>
        <p:txBody>
          <a:bodyPr wrap="square" lIns="0" tIns="0" rIns="0" bIns="0" rtlCol="0">
            <a:spAutoFit/>
          </a:bodyPr>
          <a:lstStyle/>
          <a:p>
            <a:r>
              <a:rPr lang="en-US" sz="1000" b="1" dirty="0" err="1">
                <a:solidFill>
                  <a:schemeClr val="tx1">
                    <a:lumMod val="50000"/>
                    <a:lumOff val="50000"/>
                  </a:schemeClr>
                </a:solidFill>
              </a:rPr>
              <a:t>Politie</a:t>
            </a:r>
            <a:endParaRPr lang="en-US" sz="1000" b="1" dirty="0">
              <a:solidFill>
                <a:schemeClr val="tx1">
                  <a:lumMod val="50000"/>
                  <a:lumOff val="50000"/>
                </a:schemeClr>
              </a:solidFill>
            </a:endParaRPr>
          </a:p>
          <a:p>
            <a:r>
              <a:rPr lang="en-US" sz="1000" dirty="0" err="1">
                <a:solidFill>
                  <a:schemeClr val="tx1">
                    <a:lumMod val="50000"/>
                    <a:lumOff val="50000"/>
                  </a:schemeClr>
                </a:solidFill>
              </a:rPr>
              <a:t>Bij</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vaak</a:t>
            </a:r>
            <a:r>
              <a:rPr lang="en-US" sz="1000" dirty="0">
                <a:solidFill>
                  <a:schemeClr val="tx1">
                    <a:lumMod val="50000"/>
                    <a:lumOff val="50000"/>
                  </a:schemeClr>
                </a:solidFill>
              </a:rPr>
              <a:t> </a:t>
            </a:r>
            <a:r>
              <a:rPr lang="en-US" sz="1000" dirty="0" err="1">
                <a:solidFill>
                  <a:schemeClr val="tx1">
                    <a:lumMod val="50000"/>
                    <a:lumOff val="50000"/>
                  </a:schemeClr>
                </a:solidFill>
              </a:rPr>
              <a:t>snel</a:t>
            </a:r>
            <a:r>
              <a:rPr lang="en-US" sz="1000" dirty="0">
                <a:solidFill>
                  <a:schemeClr val="tx1">
                    <a:lumMod val="50000"/>
                    <a:lumOff val="50000"/>
                  </a:schemeClr>
                </a:solidFill>
              </a:rPr>
              <a:t> </a:t>
            </a:r>
            <a:r>
              <a:rPr lang="en-US" sz="1000" dirty="0" err="1">
                <a:solidFill>
                  <a:schemeClr val="tx1">
                    <a:lumMod val="50000"/>
                    <a:lumOff val="50000"/>
                  </a:schemeClr>
                </a:solidFill>
              </a:rPr>
              <a:t>gedacht</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het </a:t>
            </a:r>
            <a:r>
              <a:rPr lang="en-US" sz="1000" dirty="0" err="1">
                <a:solidFill>
                  <a:schemeClr val="tx1">
                    <a:lumMod val="50000"/>
                    <a:lumOff val="50000"/>
                  </a:schemeClr>
                </a:solidFill>
              </a:rPr>
              <a:t>optreden</a:t>
            </a:r>
            <a:r>
              <a:rPr lang="en-US" sz="1000" dirty="0">
                <a:solidFill>
                  <a:schemeClr val="tx1">
                    <a:lumMod val="50000"/>
                    <a:lumOff val="50000"/>
                  </a:schemeClr>
                </a:solidFill>
              </a:rPr>
              <a:t> door de </a:t>
            </a:r>
            <a:r>
              <a:rPr lang="en-US" sz="1000" dirty="0" err="1">
                <a:solidFill>
                  <a:schemeClr val="tx1">
                    <a:lumMod val="50000"/>
                    <a:lumOff val="50000"/>
                  </a:schemeClr>
                </a:solidFill>
              </a:rPr>
              <a:t>politie</a:t>
            </a:r>
            <a:r>
              <a:rPr lang="en-US" sz="1000" dirty="0">
                <a:solidFill>
                  <a:schemeClr val="tx1">
                    <a:lumMod val="50000"/>
                    <a:lumOff val="50000"/>
                  </a:schemeClr>
                </a:solidFill>
              </a:rPr>
              <a:t>.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vervult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essentiële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in het </a:t>
            </a:r>
            <a:r>
              <a:rPr lang="en-US" sz="1000" dirty="0" err="1">
                <a:solidFill>
                  <a:schemeClr val="tx1">
                    <a:lumMod val="50000"/>
                    <a:lumOff val="50000"/>
                  </a:schemeClr>
                </a:solidFill>
              </a:rPr>
              <a:t>bevorderen</a:t>
            </a:r>
            <a:r>
              <a:rPr lang="en-US" sz="1000" dirty="0">
                <a:solidFill>
                  <a:schemeClr val="tx1">
                    <a:lumMod val="50000"/>
                    <a:lumOff val="50000"/>
                  </a:schemeClr>
                </a:solidFill>
              </a:rPr>
              <a:t> van de </a:t>
            </a:r>
            <a:r>
              <a:rPr lang="en-US" sz="1000" dirty="0" err="1">
                <a:solidFill>
                  <a:schemeClr val="tx1">
                    <a:lumMod val="50000"/>
                    <a:lumOff val="50000"/>
                  </a:schemeClr>
                </a:solidFill>
              </a:rPr>
              <a:t>veiligheid</a:t>
            </a:r>
            <a:r>
              <a:rPr lang="en-US" sz="1000" dirty="0">
                <a:solidFill>
                  <a:schemeClr val="tx1">
                    <a:lumMod val="50000"/>
                    <a:lumOff val="50000"/>
                  </a:schemeClr>
                </a:solidFill>
              </a:rPr>
              <a:t> en in het </a:t>
            </a:r>
            <a:r>
              <a:rPr lang="en-US" sz="1000" dirty="0" err="1">
                <a:solidFill>
                  <a:schemeClr val="tx1">
                    <a:lumMod val="50000"/>
                    <a:lumOff val="50000"/>
                  </a:schemeClr>
                </a:solidFill>
              </a:rPr>
              <a:t>optreden</a:t>
            </a:r>
            <a:r>
              <a:rPr lang="en-US" sz="1000" dirty="0">
                <a:solidFill>
                  <a:schemeClr val="tx1">
                    <a:lumMod val="50000"/>
                    <a:lumOff val="50000"/>
                  </a:schemeClr>
                </a:solidFill>
              </a:rPr>
              <a:t> </a:t>
            </a:r>
            <a:r>
              <a:rPr lang="en-US" sz="1000" dirty="0" err="1">
                <a:solidFill>
                  <a:schemeClr val="tx1">
                    <a:lumMod val="50000"/>
                    <a:lumOff val="50000"/>
                  </a:schemeClr>
                </a:solidFill>
              </a:rPr>
              <a:t>tegen</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altijd</a:t>
            </a:r>
            <a:r>
              <a:rPr lang="en-US" sz="1000" dirty="0">
                <a:solidFill>
                  <a:schemeClr val="tx1">
                    <a:lumMod val="50000"/>
                    <a:lumOff val="50000"/>
                  </a:schemeClr>
                </a:solidFill>
              </a:rPr>
              <a:t> is het </a:t>
            </a:r>
            <a:r>
              <a:rPr lang="en-US" sz="1000" dirty="0" err="1">
                <a:solidFill>
                  <a:schemeClr val="tx1">
                    <a:lumMod val="50000"/>
                    <a:lumOff val="50000"/>
                  </a:schemeClr>
                </a:solidFill>
              </a:rPr>
              <a:t>terecht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enkel</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gedacht</a:t>
            </a:r>
            <a:r>
              <a:rPr lang="en-US" sz="1000" dirty="0">
                <a:solidFill>
                  <a:schemeClr val="tx1">
                    <a:lumMod val="50000"/>
                    <a:lumOff val="50000"/>
                  </a:schemeClr>
                </a:solidFill>
              </a:rPr>
              <a:t>. </a:t>
            </a:r>
            <a:r>
              <a:rPr lang="en-US" sz="1000" dirty="0" err="1">
                <a:solidFill>
                  <a:schemeClr val="tx1">
                    <a:lumMod val="50000"/>
                    <a:lumOff val="50000"/>
                  </a:schemeClr>
                </a:solidFill>
              </a:rPr>
              <a:t>Er</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meer</a:t>
            </a:r>
            <a:r>
              <a:rPr lang="en-US" sz="1000" dirty="0">
                <a:solidFill>
                  <a:schemeClr val="tx1">
                    <a:lumMod val="50000"/>
                    <a:lumOff val="50000"/>
                  </a:schemeClr>
                </a:solidFill>
              </a:rPr>
              <a:t> partners die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a:t>
            </a:r>
            <a:r>
              <a:rPr lang="en-US" sz="1000" dirty="0" err="1">
                <a:solidFill>
                  <a:schemeClr val="tx1">
                    <a:lumMod val="50000"/>
                    <a:lumOff val="50000"/>
                  </a:schemeClr>
                </a:solidFill>
              </a:rPr>
              <a:t>spelen</a:t>
            </a:r>
            <a:r>
              <a:rPr lang="en-US" sz="1000" dirty="0">
                <a:solidFill>
                  <a:schemeClr val="tx1">
                    <a:lumMod val="50000"/>
                    <a:lumOff val="50000"/>
                  </a:schemeClr>
                </a:solidFill>
              </a:rPr>
              <a:t> in het </a:t>
            </a:r>
            <a:r>
              <a:rPr lang="en-US" sz="1000" dirty="0" err="1">
                <a:solidFill>
                  <a:schemeClr val="tx1">
                    <a:lumMod val="50000"/>
                    <a:lumOff val="50000"/>
                  </a:schemeClr>
                </a:solidFill>
              </a:rPr>
              <a:t>veiligheidsdomein</a:t>
            </a:r>
            <a:r>
              <a:rPr lang="en-US" sz="1000" dirty="0">
                <a:solidFill>
                  <a:schemeClr val="tx1">
                    <a:lumMod val="50000"/>
                    <a:lumOff val="50000"/>
                  </a:schemeClr>
                </a:solidFill>
              </a:rPr>
              <a:t>.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zorgt</a:t>
            </a:r>
            <a:r>
              <a:rPr lang="en-US" sz="1000" dirty="0">
                <a:solidFill>
                  <a:schemeClr val="tx1">
                    <a:lumMod val="50000"/>
                    <a:lumOff val="50000"/>
                  </a:schemeClr>
                </a:solidFill>
              </a:rPr>
              <a:t> </a:t>
            </a:r>
            <a:r>
              <a:rPr lang="en-US" sz="1000" dirty="0" err="1">
                <a:solidFill>
                  <a:schemeClr val="tx1">
                    <a:lumMod val="50000"/>
                    <a:lumOff val="50000"/>
                  </a:schemeClr>
                </a:solidFill>
              </a:rPr>
              <a:t>wel</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brug</a:t>
            </a:r>
            <a:r>
              <a:rPr lang="en-US" sz="1000" dirty="0">
                <a:solidFill>
                  <a:schemeClr val="tx1">
                    <a:lumMod val="50000"/>
                    <a:lumOff val="50000"/>
                  </a:schemeClr>
                </a:solidFill>
              </a:rPr>
              <a:t> </a:t>
            </a:r>
            <a:r>
              <a:rPr lang="en-US" sz="1000" dirty="0" err="1">
                <a:solidFill>
                  <a:schemeClr val="tx1">
                    <a:lumMod val="50000"/>
                    <a:lumOff val="50000"/>
                  </a:schemeClr>
                </a:solidFill>
              </a:rPr>
              <a:t>naar</a:t>
            </a:r>
            <a:r>
              <a:rPr lang="en-US" sz="1000" dirty="0">
                <a:solidFill>
                  <a:schemeClr val="tx1">
                    <a:lumMod val="50000"/>
                    <a:lumOff val="50000"/>
                  </a:schemeClr>
                </a:solidFill>
              </a:rPr>
              <a:t> partners in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vervult</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in het </a:t>
            </a:r>
            <a:r>
              <a:rPr lang="en-US" sz="1000" dirty="0" err="1">
                <a:solidFill>
                  <a:schemeClr val="tx1">
                    <a:lumMod val="50000"/>
                    <a:lumOff val="50000"/>
                  </a:schemeClr>
                </a:solidFill>
              </a:rPr>
              <a:t>sluitstuk</a:t>
            </a:r>
            <a:r>
              <a:rPr lang="en-US" sz="1000" dirty="0">
                <a:solidFill>
                  <a:schemeClr val="tx1">
                    <a:lumMod val="50000"/>
                    <a:lumOff val="50000"/>
                  </a:schemeClr>
                </a:solidFill>
              </a:rPr>
              <a:t> van de </a:t>
            </a:r>
            <a:r>
              <a:rPr lang="en-US" sz="1000" dirty="0" err="1">
                <a:solidFill>
                  <a:schemeClr val="tx1">
                    <a:lumMod val="50000"/>
                    <a:lumOff val="50000"/>
                  </a:schemeClr>
                </a:solidFill>
              </a:rPr>
              <a:t>veiligheidsketen</a:t>
            </a:r>
            <a:r>
              <a:rPr lang="en-US" sz="1000" dirty="0">
                <a:solidFill>
                  <a:schemeClr val="tx1">
                    <a:lumMod val="50000"/>
                    <a:lumOff val="50000"/>
                  </a:schemeClr>
                </a:solidFill>
              </a:rPr>
              <a:t>, </a:t>
            </a:r>
            <a:r>
              <a:rPr lang="en-US" sz="1000" dirty="0" err="1">
                <a:solidFill>
                  <a:schemeClr val="tx1">
                    <a:lumMod val="50000"/>
                    <a:lumOff val="50000"/>
                  </a:schemeClr>
                </a:solidFill>
              </a:rPr>
              <a:t>daar</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a:t>
            </a:r>
            <a:r>
              <a:rPr lang="en-US" sz="1000" dirty="0" err="1">
                <a:solidFill>
                  <a:schemeClr val="tx1">
                    <a:lumMod val="50000"/>
                    <a:lumOff val="50000"/>
                  </a:schemeClr>
                </a:solidFill>
              </a:rPr>
              <a:t>repressief</a:t>
            </a:r>
            <a:r>
              <a:rPr lang="en-US" sz="1000" dirty="0">
                <a:solidFill>
                  <a:schemeClr val="tx1">
                    <a:lumMod val="50000"/>
                    <a:lumOff val="50000"/>
                  </a:schemeClr>
                </a:solidFill>
              </a:rPr>
              <a:t> </a:t>
            </a:r>
            <a:r>
              <a:rPr lang="en-US" sz="1000" dirty="0" err="1">
                <a:solidFill>
                  <a:schemeClr val="tx1">
                    <a:lumMod val="50000"/>
                    <a:lumOff val="50000"/>
                  </a:schemeClr>
                </a:solidFill>
              </a:rPr>
              <a:t>optreden</a:t>
            </a:r>
            <a:r>
              <a:rPr lang="en-US" sz="1000" dirty="0">
                <a:solidFill>
                  <a:schemeClr val="tx1">
                    <a:lumMod val="50000"/>
                    <a:lumOff val="50000"/>
                  </a:schemeClr>
                </a:solidFill>
              </a:rPr>
              <a:t> </a:t>
            </a:r>
            <a:r>
              <a:rPr lang="en-US" sz="1000" dirty="0" err="1">
                <a:solidFill>
                  <a:schemeClr val="tx1">
                    <a:lumMod val="50000"/>
                    <a:lumOff val="50000"/>
                  </a:schemeClr>
                </a:solidFill>
              </a:rPr>
              <a:t>noodzakelijk</a:t>
            </a:r>
            <a:r>
              <a:rPr lang="en-US" sz="1000" dirty="0">
                <a:solidFill>
                  <a:schemeClr val="tx1">
                    <a:lumMod val="50000"/>
                    <a:lumOff val="50000"/>
                  </a:schemeClr>
                </a:solidFill>
              </a:rPr>
              <a:t> is. </a:t>
            </a:r>
          </a:p>
        </p:txBody>
      </p:sp>
      <p:sp>
        <p:nvSpPr>
          <p:cNvPr id="37" name="Sev03"/>
          <p:cNvSpPr>
            <a:spLocks noChangeAspect="1"/>
          </p:cNvSpPr>
          <p:nvPr/>
        </p:nvSpPr>
        <p:spPr>
          <a:xfrm>
            <a:off x="4546986" y="2569323"/>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38" name="Footer Text"/>
          <p:cNvSpPr txBox="1"/>
          <p:nvPr/>
        </p:nvSpPr>
        <p:spPr>
          <a:xfrm>
            <a:off x="5560115" y="2569323"/>
            <a:ext cx="3159589" cy="1384995"/>
          </a:xfrm>
          <a:prstGeom prst="rect">
            <a:avLst/>
          </a:prstGeom>
          <a:noFill/>
        </p:spPr>
        <p:txBody>
          <a:bodyPr wrap="square" lIns="0" tIns="0" rIns="0" bIns="0" rtlCol="0">
            <a:spAutoFit/>
          </a:bodyPr>
          <a:lstStyle/>
          <a:p>
            <a:r>
              <a:rPr lang="en-US" sz="1000" b="1" dirty="0" err="1">
                <a:solidFill>
                  <a:schemeClr val="tx1">
                    <a:lumMod val="50000"/>
                    <a:lumOff val="50000"/>
                  </a:schemeClr>
                </a:solidFill>
              </a:rPr>
              <a:t>Openbaar</a:t>
            </a:r>
            <a:r>
              <a:rPr lang="en-US" sz="1000" b="1" dirty="0">
                <a:solidFill>
                  <a:schemeClr val="tx1">
                    <a:lumMod val="50000"/>
                    <a:lumOff val="50000"/>
                  </a:schemeClr>
                </a:solidFill>
              </a:rPr>
              <a:t> </a:t>
            </a:r>
            <a:r>
              <a:rPr lang="en-US" sz="1000" b="1" dirty="0" err="1">
                <a:solidFill>
                  <a:schemeClr val="tx1">
                    <a:lumMod val="50000"/>
                    <a:lumOff val="50000"/>
                  </a:schemeClr>
                </a:solidFill>
              </a:rPr>
              <a:t>Ministerie</a:t>
            </a:r>
            <a:endParaRPr lang="en-US" sz="1000" b="1" dirty="0">
              <a:solidFill>
                <a:schemeClr val="tx1">
                  <a:lumMod val="50000"/>
                  <a:lumOff val="50000"/>
                </a:schemeClr>
              </a:solidFill>
            </a:endParaRPr>
          </a:p>
          <a:p>
            <a:r>
              <a:rPr lang="en-US" sz="1000" dirty="0">
                <a:solidFill>
                  <a:schemeClr val="tx1">
                    <a:lumMod val="50000"/>
                    <a:lumOff val="50000"/>
                  </a:schemeClr>
                </a:solidFill>
              </a:rPr>
              <a:t>Het </a:t>
            </a:r>
            <a:r>
              <a:rPr lang="en-US" sz="1000" dirty="0" err="1">
                <a:solidFill>
                  <a:schemeClr val="tx1">
                    <a:lumMod val="50000"/>
                    <a:lumOff val="50000"/>
                  </a:schemeClr>
                </a:solidFill>
              </a:rPr>
              <a:t>Openbaar</a:t>
            </a:r>
            <a:r>
              <a:rPr lang="en-US" sz="1000" dirty="0">
                <a:solidFill>
                  <a:schemeClr val="tx1">
                    <a:lumMod val="50000"/>
                    <a:lumOff val="50000"/>
                  </a:schemeClr>
                </a:solidFill>
              </a:rPr>
              <a:t> </a:t>
            </a:r>
            <a:r>
              <a:rPr lang="en-US" sz="1000" dirty="0" err="1">
                <a:solidFill>
                  <a:schemeClr val="tx1">
                    <a:lumMod val="50000"/>
                    <a:lumOff val="50000"/>
                  </a:schemeClr>
                </a:solidFill>
              </a:rPr>
              <a:t>Ministerie</a:t>
            </a:r>
            <a:r>
              <a:rPr lang="en-US" sz="1000" dirty="0">
                <a:solidFill>
                  <a:schemeClr val="tx1">
                    <a:lumMod val="50000"/>
                    <a:lumOff val="50000"/>
                  </a:schemeClr>
                </a:solidFill>
              </a:rPr>
              <a:t> (OM) is </a:t>
            </a:r>
            <a:r>
              <a:rPr lang="en-US" sz="1000" dirty="0" err="1">
                <a:solidFill>
                  <a:schemeClr val="tx1">
                    <a:lumMod val="50000"/>
                    <a:lumOff val="50000"/>
                  </a:schemeClr>
                </a:solidFill>
              </a:rPr>
              <a:t>verantwoordelijk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strafrechtelijke</a:t>
            </a:r>
            <a:r>
              <a:rPr lang="en-US" sz="1000" dirty="0">
                <a:solidFill>
                  <a:schemeClr val="tx1">
                    <a:lumMod val="50000"/>
                    <a:lumOff val="50000"/>
                  </a:schemeClr>
                </a:solidFill>
              </a:rPr>
              <a:t> </a:t>
            </a:r>
            <a:r>
              <a:rPr lang="en-US" sz="1000" dirty="0" err="1">
                <a:solidFill>
                  <a:schemeClr val="tx1">
                    <a:lumMod val="50000"/>
                    <a:lumOff val="50000"/>
                  </a:schemeClr>
                </a:solidFill>
              </a:rPr>
              <a:t>rechtshandhaving</a:t>
            </a:r>
            <a:r>
              <a:rPr lang="en-US" sz="1000" dirty="0">
                <a:solidFill>
                  <a:schemeClr val="tx1">
                    <a:lumMod val="50000"/>
                    <a:lumOff val="50000"/>
                  </a:schemeClr>
                </a:solidFill>
              </a:rPr>
              <a:t>. </a:t>
            </a:r>
            <a:r>
              <a:rPr lang="en-US" sz="1000" dirty="0" err="1">
                <a:solidFill>
                  <a:schemeClr val="tx1">
                    <a:lumMod val="50000"/>
                    <a:lumOff val="50000"/>
                  </a:schemeClr>
                </a:solidFill>
              </a:rPr>
              <a:t>Daarnaast</a:t>
            </a:r>
            <a:r>
              <a:rPr lang="en-US" sz="1000" dirty="0">
                <a:solidFill>
                  <a:schemeClr val="tx1">
                    <a:lumMod val="50000"/>
                    <a:lumOff val="50000"/>
                  </a:schemeClr>
                </a:solidFill>
              </a:rPr>
              <a:t> </a:t>
            </a:r>
            <a:r>
              <a:rPr lang="en-US" sz="1000" dirty="0" err="1">
                <a:solidFill>
                  <a:schemeClr val="tx1">
                    <a:lumMod val="50000"/>
                    <a:lumOff val="50000"/>
                  </a:schemeClr>
                </a:solidFill>
              </a:rPr>
              <a:t>heeft</a:t>
            </a:r>
            <a:r>
              <a:rPr lang="en-US" sz="1000" dirty="0">
                <a:solidFill>
                  <a:schemeClr val="tx1">
                    <a:lumMod val="50000"/>
                    <a:lumOff val="50000"/>
                  </a:schemeClr>
                </a:solidFill>
              </a:rPr>
              <a:t> het OM </a:t>
            </a:r>
            <a:r>
              <a:rPr lang="en-US" sz="1000" dirty="0" err="1">
                <a:solidFill>
                  <a:schemeClr val="tx1">
                    <a:lumMod val="50000"/>
                    <a:lumOff val="50000"/>
                  </a:schemeClr>
                </a:solidFill>
              </a:rPr>
              <a:t>gezag</a:t>
            </a:r>
            <a:r>
              <a:rPr lang="en-US" sz="1000" dirty="0">
                <a:solidFill>
                  <a:schemeClr val="tx1">
                    <a:lumMod val="50000"/>
                    <a:lumOff val="50000"/>
                  </a:schemeClr>
                </a:solidFill>
              </a:rPr>
              <a:t> over de </a:t>
            </a:r>
            <a:r>
              <a:rPr lang="en-US" sz="1000" dirty="0" err="1">
                <a:solidFill>
                  <a:schemeClr val="tx1">
                    <a:lumMod val="50000"/>
                    <a:lumOff val="50000"/>
                  </a:schemeClr>
                </a:solidFill>
              </a:rPr>
              <a:t>opsporingstaken</a:t>
            </a:r>
            <a:r>
              <a:rPr lang="en-US" sz="1000" dirty="0">
                <a:solidFill>
                  <a:schemeClr val="tx1">
                    <a:lumMod val="50000"/>
                    <a:lumOff val="50000"/>
                  </a:schemeClr>
                </a:solidFill>
              </a:rPr>
              <a:t> van de </a:t>
            </a:r>
            <a:r>
              <a:rPr lang="en-US" sz="1000" dirty="0" err="1">
                <a:solidFill>
                  <a:schemeClr val="tx1">
                    <a:lumMod val="50000"/>
                    <a:lumOff val="50000"/>
                  </a:schemeClr>
                </a:solidFill>
              </a:rPr>
              <a:t>politie</a:t>
            </a:r>
            <a:r>
              <a:rPr lang="en-US" sz="1000" dirty="0">
                <a:solidFill>
                  <a:schemeClr val="tx1">
                    <a:lumMod val="50000"/>
                    <a:lumOff val="50000"/>
                  </a:schemeClr>
                </a:solidFill>
              </a:rPr>
              <a:t>, </a:t>
            </a:r>
            <a:r>
              <a:rPr lang="en-US" sz="1000" dirty="0" err="1">
                <a:solidFill>
                  <a:schemeClr val="tx1">
                    <a:lumMod val="50000"/>
                    <a:lumOff val="50000"/>
                  </a:schemeClr>
                </a:solidFill>
              </a:rPr>
              <a:t>waarmee</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a:t>
            </a:r>
            <a:r>
              <a:rPr lang="en-US" sz="1000" dirty="0">
                <a:solidFill>
                  <a:schemeClr val="tx1">
                    <a:lumMod val="50000"/>
                    <a:lumOff val="50000"/>
                  </a:schemeClr>
                </a:solidFill>
              </a:rPr>
              <a:t> </a:t>
            </a:r>
            <a:r>
              <a:rPr lang="en-US" sz="1000" dirty="0" err="1">
                <a:solidFill>
                  <a:schemeClr val="tx1">
                    <a:lumMod val="50000"/>
                    <a:lumOff val="50000"/>
                  </a:schemeClr>
                </a:solidFill>
              </a:rPr>
              <a:t>deel</a:t>
            </a:r>
            <a:r>
              <a:rPr lang="en-US" sz="1000" dirty="0">
                <a:solidFill>
                  <a:schemeClr val="tx1">
                    <a:lumMod val="50000"/>
                    <a:lumOff val="50000"/>
                  </a:schemeClr>
                </a:solidFill>
              </a:rPr>
              <a:t> van de </a:t>
            </a:r>
            <a:r>
              <a:rPr lang="en-US" sz="1000" dirty="0" err="1">
                <a:solidFill>
                  <a:schemeClr val="tx1">
                    <a:lumMod val="50000"/>
                    <a:lumOff val="50000"/>
                  </a:schemeClr>
                </a:solidFill>
              </a:rPr>
              <a:t>politiecapaciteit</a:t>
            </a:r>
            <a:r>
              <a:rPr lang="en-US" sz="1000" dirty="0">
                <a:solidFill>
                  <a:schemeClr val="tx1">
                    <a:lumMod val="50000"/>
                    <a:lumOff val="50000"/>
                  </a:schemeClr>
                </a:solidFill>
              </a:rPr>
              <a:t> is </a:t>
            </a:r>
            <a:r>
              <a:rPr lang="en-US" sz="1000" dirty="0" err="1">
                <a:solidFill>
                  <a:schemeClr val="tx1">
                    <a:lumMod val="50000"/>
                    <a:lumOff val="50000"/>
                  </a:schemeClr>
                </a:solidFill>
              </a:rPr>
              <a:t>gemoeid</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gemeente</a:t>
            </a:r>
            <a:r>
              <a:rPr lang="en-US" sz="1000" dirty="0">
                <a:solidFill>
                  <a:schemeClr val="tx1">
                    <a:lumMod val="50000"/>
                    <a:lumOff val="50000"/>
                  </a:schemeClr>
                </a:solidFill>
              </a:rPr>
              <a:t> is het OM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samenwerkingspartner</a:t>
            </a:r>
            <a:r>
              <a:rPr lang="en-US" sz="1000" dirty="0">
                <a:solidFill>
                  <a:schemeClr val="tx1">
                    <a:lumMod val="50000"/>
                    <a:lumOff val="50000"/>
                  </a:schemeClr>
                </a:solidFill>
              </a:rPr>
              <a:t>, </a:t>
            </a:r>
            <a:r>
              <a:rPr lang="en-US" sz="1000" dirty="0" err="1">
                <a:solidFill>
                  <a:schemeClr val="tx1">
                    <a:lumMod val="50000"/>
                    <a:lumOff val="50000"/>
                  </a:schemeClr>
                </a:solidFill>
              </a:rPr>
              <a:t>zeker</a:t>
            </a:r>
            <a:r>
              <a:rPr lang="en-US" sz="1000" dirty="0">
                <a:solidFill>
                  <a:schemeClr val="tx1">
                    <a:lumMod val="50000"/>
                    <a:lumOff val="50000"/>
                  </a:schemeClr>
                </a:solidFill>
              </a:rPr>
              <a:t> </a:t>
            </a:r>
            <a:r>
              <a:rPr lang="en-US" sz="1000" dirty="0" err="1">
                <a:solidFill>
                  <a:schemeClr val="tx1">
                    <a:lumMod val="50000"/>
                    <a:lumOff val="50000"/>
                  </a:schemeClr>
                </a:solidFill>
              </a:rPr>
              <a:t>waar</a:t>
            </a:r>
            <a:r>
              <a:rPr lang="en-US" sz="1000" dirty="0">
                <a:solidFill>
                  <a:schemeClr val="tx1">
                    <a:lumMod val="50000"/>
                    <a:lumOff val="50000"/>
                  </a:schemeClr>
                </a:solidFill>
              </a:rPr>
              <a:t> het </a:t>
            </a:r>
            <a:r>
              <a:rPr lang="en-US" sz="1000" dirty="0" err="1">
                <a:solidFill>
                  <a:schemeClr val="tx1">
                    <a:lumMod val="50000"/>
                    <a:lumOff val="50000"/>
                  </a:schemeClr>
                </a:solidFill>
              </a:rPr>
              <a:t>gaat</a:t>
            </a:r>
            <a:r>
              <a:rPr lang="en-US" sz="1000" dirty="0">
                <a:solidFill>
                  <a:schemeClr val="tx1">
                    <a:lumMod val="50000"/>
                    <a:lumOff val="50000"/>
                  </a:schemeClr>
                </a:solidFill>
              </a:rPr>
              <a:t> om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bijvoorbeeld</a:t>
            </a:r>
            <a:r>
              <a:rPr lang="en-US" sz="1000" dirty="0">
                <a:solidFill>
                  <a:schemeClr val="tx1">
                    <a:lumMod val="50000"/>
                    <a:lumOff val="50000"/>
                  </a:schemeClr>
                </a:solidFill>
              </a:rPr>
              <a:t> </a:t>
            </a:r>
            <a:r>
              <a:rPr lang="en-US" sz="1000" dirty="0" err="1">
                <a:solidFill>
                  <a:schemeClr val="tx1">
                    <a:lumMod val="50000"/>
                    <a:lumOff val="50000"/>
                  </a:schemeClr>
                </a:solidFill>
              </a:rPr>
              <a:t>veelplegers</a:t>
            </a:r>
            <a:r>
              <a:rPr lang="en-US" sz="1000" dirty="0">
                <a:solidFill>
                  <a:schemeClr val="tx1">
                    <a:lumMod val="50000"/>
                    <a:lumOff val="50000"/>
                  </a:schemeClr>
                </a:solidFill>
              </a:rPr>
              <a:t> en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p>
        </p:txBody>
      </p:sp>
      <p:sp>
        <p:nvSpPr>
          <p:cNvPr id="39" name="Sev03"/>
          <p:cNvSpPr>
            <a:spLocks noChangeAspect="1"/>
          </p:cNvSpPr>
          <p:nvPr/>
        </p:nvSpPr>
        <p:spPr>
          <a:xfrm>
            <a:off x="4566572" y="4094121"/>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40" name="Footer Text"/>
          <p:cNvSpPr txBox="1"/>
          <p:nvPr/>
        </p:nvSpPr>
        <p:spPr>
          <a:xfrm>
            <a:off x="5560115" y="4066282"/>
            <a:ext cx="3159589" cy="1077218"/>
          </a:xfrm>
          <a:prstGeom prst="rect">
            <a:avLst/>
          </a:prstGeom>
          <a:noFill/>
        </p:spPr>
        <p:txBody>
          <a:bodyPr wrap="square" lIns="0" tIns="0" rIns="0" bIns="0" rtlCol="0">
            <a:spAutoFit/>
          </a:bodyPr>
          <a:lstStyle/>
          <a:p>
            <a:r>
              <a:rPr lang="en-US" sz="1000" b="1" dirty="0" err="1">
                <a:solidFill>
                  <a:schemeClr val="tx1">
                    <a:lumMod val="50000"/>
                    <a:lumOff val="50000"/>
                  </a:schemeClr>
                </a:solidFill>
              </a:rPr>
              <a:t>Veiligheidsregio</a:t>
            </a:r>
            <a:r>
              <a:rPr lang="en-US" sz="1000" b="1" dirty="0">
                <a:solidFill>
                  <a:schemeClr val="tx1">
                    <a:lumMod val="50000"/>
                    <a:lumOff val="50000"/>
                  </a:schemeClr>
                </a:solidFill>
              </a:rPr>
              <a:t> Brabant </a:t>
            </a:r>
            <a:r>
              <a:rPr lang="en-US" sz="1000" b="1" dirty="0" err="1">
                <a:solidFill>
                  <a:schemeClr val="tx1">
                    <a:lumMod val="50000"/>
                    <a:lumOff val="50000"/>
                  </a:schemeClr>
                </a:solidFill>
              </a:rPr>
              <a:t>Zuidoost</a:t>
            </a:r>
            <a:r>
              <a:rPr lang="en-US" sz="1000" b="1" dirty="0">
                <a:solidFill>
                  <a:schemeClr val="tx1">
                    <a:lumMod val="50000"/>
                    <a:lumOff val="50000"/>
                  </a:schemeClr>
                </a:solidFill>
              </a:rPr>
              <a:t> (VRBZO)</a:t>
            </a:r>
          </a:p>
          <a:p>
            <a:r>
              <a:rPr lang="en-US" sz="1000" dirty="0">
                <a:solidFill>
                  <a:schemeClr val="tx1">
                    <a:lumMod val="50000"/>
                    <a:lumOff val="50000"/>
                  </a:schemeClr>
                </a:solidFill>
              </a:rPr>
              <a:t>In de Wet </a:t>
            </a:r>
            <a:r>
              <a:rPr lang="en-US" sz="1000" dirty="0" err="1">
                <a:solidFill>
                  <a:schemeClr val="tx1">
                    <a:lumMod val="50000"/>
                    <a:lumOff val="50000"/>
                  </a:schemeClr>
                </a:solidFill>
              </a:rPr>
              <a:t>veiligheidsregio’s</a:t>
            </a:r>
            <a:r>
              <a:rPr lang="en-US" sz="1000" dirty="0">
                <a:solidFill>
                  <a:schemeClr val="tx1">
                    <a:lumMod val="50000"/>
                    <a:lumOff val="50000"/>
                  </a:schemeClr>
                </a:solidFill>
              </a:rPr>
              <a:t> is </a:t>
            </a:r>
            <a:r>
              <a:rPr lang="en-US" sz="1000" dirty="0" err="1">
                <a:solidFill>
                  <a:schemeClr val="tx1">
                    <a:lumMod val="50000"/>
                    <a:lumOff val="50000"/>
                  </a:schemeClr>
                </a:solidFill>
              </a:rPr>
              <a:t>vastgelegd</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ons</a:t>
            </a:r>
            <a:r>
              <a:rPr lang="en-US" sz="1000" dirty="0">
                <a:solidFill>
                  <a:schemeClr val="tx1">
                    <a:lumMod val="50000"/>
                    <a:lumOff val="50000"/>
                  </a:schemeClr>
                </a:solidFill>
              </a:rPr>
              <a:t> land 25 </a:t>
            </a:r>
            <a:r>
              <a:rPr lang="en-US" sz="1000" dirty="0" err="1">
                <a:solidFill>
                  <a:schemeClr val="tx1">
                    <a:lumMod val="50000"/>
                    <a:lumOff val="50000"/>
                  </a:schemeClr>
                </a:solidFill>
              </a:rPr>
              <a:t>veiligheidsregio’s</a:t>
            </a:r>
            <a:r>
              <a:rPr lang="en-US" sz="1000" dirty="0">
                <a:solidFill>
                  <a:schemeClr val="tx1">
                    <a:lumMod val="50000"/>
                    <a:lumOff val="50000"/>
                  </a:schemeClr>
                </a:solidFill>
              </a:rPr>
              <a:t> </a:t>
            </a:r>
            <a:r>
              <a:rPr lang="en-US" sz="1000" dirty="0" err="1">
                <a:solidFill>
                  <a:schemeClr val="tx1">
                    <a:lumMod val="50000"/>
                    <a:lumOff val="50000"/>
                  </a:schemeClr>
                </a:solidFill>
              </a:rPr>
              <a:t>telt</a:t>
            </a:r>
            <a:r>
              <a:rPr lang="en-US" sz="1000" dirty="0">
                <a:solidFill>
                  <a:schemeClr val="tx1">
                    <a:lumMod val="50000"/>
                    <a:lumOff val="50000"/>
                  </a:schemeClr>
                </a:solidFill>
              </a:rPr>
              <a:t>. De 21 </a:t>
            </a:r>
            <a:r>
              <a:rPr lang="en-US" sz="1000" dirty="0" err="1">
                <a:solidFill>
                  <a:schemeClr val="tx1">
                    <a:lumMod val="50000"/>
                    <a:lumOff val="50000"/>
                  </a:schemeClr>
                </a:solidFill>
              </a:rPr>
              <a:t>Zuidoost-Brabantse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het </a:t>
            </a:r>
            <a:r>
              <a:rPr lang="en-US" sz="1000" dirty="0" err="1">
                <a:solidFill>
                  <a:schemeClr val="tx1">
                    <a:lumMod val="50000"/>
                    <a:lumOff val="50000"/>
                  </a:schemeClr>
                </a:solidFill>
              </a:rPr>
              <a:t>beheer</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brandweerzorg</a:t>
            </a:r>
            <a:r>
              <a:rPr lang="en-US" sz="1000" dirty="0">
                <a:solidFill>
                  <a:schemeClr val="tx1">
                    <a:lumMod val="50000"/>
                    <a:lumOff val="50000"/>
                  </a:schemeClr>
                </a:solidFill>
              </a:rPr>
              <a:t>, </a:t>
            </a:r>
            <a:r>
              <a:rPr lang="en-US" sz="1000" dirty="0" err="1">
                <a:solidFill>
                  <a:schemeClr val="tx1">
                    <a:lumMod val="50000"/>
                    <a:lumOff val="50000"/>
                  </a:schemeClr>
                </a:solidFill>
              </a:rPr>
              <a:t>geneeskundige</a:t>
            </a:r>
            <a:r>
              <a:rPr lang="en-US" sz="1000" dirty="0">
                <a:solidFill>
                  <a:schemeClr val="tx1">
                    <a:lumMod val="50000"/>
                    <a:lumOff val="50000"/>
                  </a:schemeClr>
                </a:solidFill>
              </a:rPr>
              <a:t> </a:t>
            </a:r>
            <a:r>
              <a:rPr lang="en-US" sz="1000" dirty="0" err="1">
                <a:solidFill>
                  <a:schemeClr val="tx1">
                    <a:lumMod val="50000"/>
                    <a:lumOff val="50000"/>
                  </a:schemeClr>
                </a:solidFill>
              </a:rPr>
              <a:t>hulpverlening</a:t>
            </a:r>
            <a:r>
              <a:rPr lang="en-US" sz="1000" dirty="0">
                <a:solidFill>
                  <a:schemeClr val="tx1">
                    <a:lumMod val="50000"/>
                    <a:lumOff val="50000"/>
                  </a:schemeClr>
                </a:solidFill>
              </a:rPr>
              <a:t>, </a:t>
            </a:r>
            <a:r>
              <a:rPr lang="en-US" sz="1000" dirty="0" err="1">
                <a:solidFill>
                  <a:schemeClr val="tx1">
                    <a:lumMod val="50000"/>
                    <a:lumOff val="50000"/>
                  </a:schemeClr>
                </a:solidFill>
              </a:rPr>
              <a:t>rampenbestrijding</a:t>
            </a:r>
            <a:r>
              <a:rPr lang="en-US" sz="1000" dirty="0">
                <a:solidFill>
                  <a:schemeClr val="tx1">
                    <a:lumMod val="50000"/>
                    <a:lumOff val="50000"/>
                  </a:schemeClr>
                </a:solidFill>
              </a:rPr>
              <a:t> en </a:t>
            </a:r>
            <a:r>
              <a:rPr lang="en-US" sz="1000" dirty="0" err="1">
                <a:solidFill>
                  <a:schemeClr val="tx1">
                    <a:lumMod val="50000"/>
                    <a:lumOff val="50000"/>
                  </a:schemeClr>
                </a:solidFill>
              </a:rPr>
              <a:t>crisisbeheersing</a:t>
            </a:r>
            <a:r>
              <a:rPr lang="en-US" sz="1000" dirty="0">
                <a:solidFill>
                  <a:schemeClr val="tx1">
                    <a:lumMod val="50000"/>
                    <a:lumOff val="50000"/>
                  </a:schemeClr>
                </a:solidFill>
              </a:rPr>
              <a:t> </a:t>
            </a:r>
            <a:r>
              <a:rPr lang="en-US" sz="1000" dirty="0" err="1">
                <a:solidFill>
                  <a:schemeClr val="tx1">
                    <a:lumMod val="50000"/>
                    <a:lumOff val="50000"/>
                  </a:schemeClr>
                </a:solidFill>
              </a:rPr>
              <a:t>uitbesteed</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VRBZO via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gemeenschappelijke</a:t>
            </a:r>
            <a:r>
              <a:rPr lang="en-US" sz="1000" dirty="0">
                <a:solidFill>
                  <a:schemeClr val="tx1">
                    <a:lumMod val="50000"/>
                    <a:lumOff val="50000"/>
                  </a:schemeClr>
                </a:solidFill>
              </a:rPr>
              <a:t> </a:t>
            </a:r>
            <a:r>
              <a:rPr lang="en-US" sz="1000" dirty="0" err="1">
                <a:solidFill>
                  <a:schemeClr val="tx1">
                    <a:lumMod val="50000"/>
                    <a:lumOff val="50000"/>
                  </a:schemeClr>
                </a:solidFill>
              </a:rPr>
              <a:t>regeling</a:t>
            </a:r>
            <a:r>
              <a:rPr lang="en-US" sz="1000" dirty="0">
                <a:solidFill>
                  <a:schemeClr val="tx1">
                    <a:lumMod val="50000"/>
                    <a:lumOff val="50000"/>
                  </a:schemeClr>
                </a:solidFill>
              </a:rPr>
              <a:t>.</a:t>
            </a:r>
          </a:p>
        </p:txBody>
      </p:sp>
      <p:sp>
        <p:nvSpPr>
          <p:cNvPr id="41" name="Freeform 668"/>
          <p:cNvSpPr>
            <a:spLocks noChangeAspect="1" noEditPoints="1"/>
          </p:cNvSpPr>
          <p:nvPr/>
        </p:nvSpPr>
        <p:spPr bwMode="auto">
          <a:xfrm>
            <a:off x="4660046" y="2713323"/>
            <a:ext cx="461051" cy="360000"/>
          </a:xfrm>
          <a:custGeom>
            <a:avLst/>
            <a:gdLst/>
            <a:ahLst/>
            <a:cxnLst>
              <a:cxn ang="0">
                <a:pos x="77" y="19"/>
              </a:cxn>
              <a:cxn ang="0">
                <a:pos x="84" y="11"/>
              </a:cxn>
              <a:cxn ang="0">
                <a:pos x="91" y="19"/>
              </a:cxn>
              <a:cxn ang="0">
                <a:pos x="77" y="19"/>
              </a:cxn>
              <a:cxn ang="0">
                <a:pos x="10" y="19"/>
              </a:cxn>
              <a:cxn ang="0">
                <a:pos x="17" y="11"/>
              </a:cxn>
              <a:cxn ang="0">
                <a:pos x="24" y="19"/>
              </a:cxn>
              <a:cxn ang="0">
                <a:pos x="10" y="19"/>
              </a:cxn>
              <a:cxn ang="0">
                <a:pos x="88" y="4"/>
              </a:cxn>
              <a:cxn ang="0">
                <a:pos x="79" y="0"/>
              </a:cxn>
              <a:cxn ang="0">
                <a:pos x="64" y="0"/>
              </a:cxn>
              <a:cxn ang="0">
                <a:pos x="50" y="8"/>
              </a:cxn>
              <a:cxn ang="0">
                <a:pos x="37" y="0"/>
              </a:cxn>
              <a:cxn ang="0">
                <a:pos x="22" y="0"/>
              </a:cxn>
              <a:cxn ang="0">
                <a:pos x="12" y="4"/>
              </a:cxn>
              <a:cxn ang="0">
                <a:pos x="0" y="19"/>
              </a:cxn>
              <a:cxn ang="0">
                <a:pos x="17" y="35"/>
              </a:cxn>
              <a:cxn ang="0">
                <a:pos x="34" y="19"/>
              </a:cxn>
              <a:cxn ang="0">
                <a:pos x="23" y="7"/>
              </a:cxn>
              <a:cxn ang="0">
                <a:pos x="37" y="7"/>
              </a:cxn>
              <a:cxn ang="0">
                <a:pos x="44" y="11"/>
              </a:cxn>
              <a:cxn ang="0">
                <a:pos x="44" y="59"/>
              </a:cxn>
              <a:cxn ang="0">
                <a:pos x="32" y="59"/>
              </a:cxn>
              <a:cxn ang="0">
                <a:pos x="25" y="65"/>
              </a:cxn>
              <a:cxn ang="0">
                <a:pos x="25" y="67"/>
              </a:cxn>
              <a:cxn ang="0">
                <a:pos x="24" y="67"/>
              </a:cxn>
              <a:cxn ang="0">
                <a:pos x="17" y="74"/>
              </a:cxn>
              <a:cxn ang="0">
                <a:pos x="17" y="79"/>
              </a:cxn>
              <a:cxn ang="0">
                <a:pos x="81" y="79"/>
              </a:cxn>
              <a:cxn ang="0">
                <a:pos x="81" y="74"/>
              </a:cxn>
              <a:cxn ang="0">
                <a:pos x="75" y="67"/>
              </a:cxn>
              <a:cxn ang="0">
                <a:pos x="74" y="67"/>
              </a:cxn>
              <a:cxn ang="0">
                <a:pos x="74" y="65"/>
              </a:cxn>
              <a:cxn ang="0">
                <a:pos x="67" y="59"/>
              </a:cxn>
              <a:cxn ang="0">
                <a:pos x="55" y="59"/>
              </a:cxn>
              <a:cxn ang="0">
                <a:pos x="55" y="14"/>
              </a:cxn>
              <a:cxn ang="0">
                <a:pos x="64" y="7"/>
              </a:cxn>
              <a:cxn ang="0">
                <a:pos x="78" y="7"/>
              </a:cxn>
              <a:cxn ang="0">
                <a:pos x="67" y="19"/>
              </a:cxn>
              <a:cxn ang="0">
                <a:pos x="84" y="35"/>
              </a:cxn>
              <a:cxn ang="0">
                <a:pos x="101" y="19"/>
              </a:cxn>
              <a:cxn ang="0">
                <a:pos x="88" y="4"/>
              </a:cxn>
            </a:cxnLst>
            <a:rect l="0" t="0" r="r" b="b"/>
            <a:pathLst>
              <a:path w="101" h="79">
                <a:moveTo>
                  <a:pt x="77" y="19"/>
                </a:moveTo>
                <a:cubicBezTo>
                  <a:pt x="84" y="11"/>
                  <a:pt x="84" y="11"/>
                  <a:pt x="84" y="11"/>
                </a:cubicBezTo>
                <a:cubicBezTo>
                  <a:pt x="91" y="19"/>
                  <a:pt x="91" y="19"/>
                  <a:pt x="91" y="19"/>
                </a:cubicBezTo>
                <a:lnTo>
                  <a:pt x="77" y="19"/>
                </a:lnTo>
                <a:close/>
                <a:moveTo>
                  <a:pt x="10" y="19"/>
                </a:moveTo>
                <a:cubicBezTo>
                  <a:pt x="17" y="11"/>
                  <a:pt x="17" y="11"/>
                  <a:pt x="17" y="11"/>
                </a:cubicBezTo>
                <a:cubicBezTo>
                  <a:pt x="24" y="19"/>
                  <a:pt x="24" y="19"/>
                  <a:pt x="24" y="19"/>
                </a:cubicBezTo>
                <a:cubicBezTo>
                  <a:pt x="10" y="19"/>
                  <a:pt x="10" y="19"/>
                  <a:pt x="10" y="19"/>
                </a:cubicBezTo>
                <a:close/>
                <a:moveTo>
                  <a:pt x="88" y="4"/>
                </a:moveTo>
                <a:cubicBezTo>
                  <a:pt x="86" y="2"/>
                  <a:pt x="83" y="0"/>
                  <a:pt x="79" y="0"/>
                </a:cubicBezTo>
                <a:cubicBezTo>
                  <a:pt x="64" y="0"/>
                  <a:pt x="64" y="0"/>
                  <a:pt x="64" y="0"/>
                </a:cubicBezTo>
                <a:cubicBezTo>
                  <a:pt x="57" y="0"/>
                  <a:pt x="53" y="4"/>
                  <a:pt x="50" y="8"/>
                </a:cubicBezTo>
                <a:cubicBezTo>
                  <a:pt x="48" y="4"/>
                  <a:pt x="44" y="0"/>
                  <a:pt x="37" y="0"/>
                </a:cubicBezTo>
                <a:cubicBezTo>
                  <a:pt x="22" y="0"/>
                  <a:pt x="22" y="0"/>
                  <a:pt x="22" y="0"/>
                </a:cubicBezTo>
                <a:cubicBezTo>
                  <a:pt x="18" y="0"/>
                  <a:pt x="15" y="2"/>
                  <a:pt x="12" y="4"/>
                </a:cubicBezTo>
                <a:cubicBezTo>
                  <a:pt x="0" y="19"/>
                  <a:pt x="0" y="19"/>
                  <a:pt x="0" y="19"/>
                </a:cubicBezTo>
                <a:cubicBezTo>
                  <a:pt x="0" y="28"/>
                  <a:pt x="8" y="35"/>
                  <a:pt x="17" y="35"/>
                </a:cubicBezTo>
                <a:cubicBezTo>
                  <a:pt x="26" y="35"/>
                  <a:pt x="33" y="28"/>
                  <a:pt x="34" y="19"/>
                </a:cubicBezTo>
                <a:cubicBezTo>
                  <a:pt x="23" y="7"/>
                  <a:pt x="23" y="7"/>
                  <a:pt x="23" y="7"/>
                </a:cubicBezTo>
                <a:cubicBezTo>
                  <a:pt x="37" y="7"/>
                  <a:pt x="37" y="7"/>
                  <a:pt x="37" y="7"/>
                </a:cubicBezTo>
                <a:cubicBezTo>
                  <a:pt x="40" y="7"/>
                  <a:pt x="42" y="9"/>
                  <a:pt x="44" y="11"/>
                </a:cubicBezTo>
                <a:cubicBezTo>
                  <a:pt x="44" y="59"/>
                  <a:pt x="44" y="59"/>
                  <a:pt x="44" y="59"/>
                </a:cubicBezTo>
                <a:cubicBezTo>
                  <a:pt x="32" y="59"/>
                  <a:pt x="32" y="59"/>
                  <a:pt x="32" y="59"/>
                </a:cubicBezTo>
                <a:cubicBezTo>
                  <a:pt x="28" y="59"/>
                  <a:pt x="25" y="62"/>
                  <a:pt x="25" y="65"/>
                </a:cubicBezTo>
                <a:cubicBezTo>
                  <a:pt x="25" y="67"/>
                  <a:pt x="25" y="67"/>
                  <a:pt x="25" y="67"/>
                </a:cubicBezTo>
                <a:cubicBezTo>
                  <a:pt x="24" y="67"/>
                  <a:pt x="24" y="67"/>
                  <a:pt x="24" y="67"/>
                </a:cubicBezTo>
                <a:cubicBezTo>
                  <a:pt x="20" y="67"/>
                  <a:pt x="17" y="70"/>
                  <a:pt x="17" y="74"/>
                </a:cubicBezTo>
                <a:cubicBezTo>
                  <a:pt x="17" y="79"/>
                  <a:pt x="17" y="79"/>
                  <a:pt x="17" y="79"/>
                </a:cubicBezTo>
                <a:cubicBezTo>
                  <a:pt x="81" y="79"/>
                  <a:pt x="81" y="79"/>
                  <a:pt x="81" y="79"/>
                </a:cubicBezTo>
                <a:cubicBezTo>
                  <a:pt x="81" y="74"/>
                  <a:pt x="81" y="74"/>
                  <a:pt x="81" y="74"/>
                </a:cubicBezTo>
                <a:cubicBezTo>
                  <a:pt x="81" y="70"/>
                  <a:pt x="79" y="67"/>
                  <a:pt x="75" y="67"/>
                </a:cubicBezTo>
                <a:cubicBezTo>
                  <a:pt x="74" y="67"/>
                  <a:pt x="74" y="67"/>
                  <a:pt x="74" y="67"/>
                </a:cubicBezTo>
                <a:cubicBezTo>
                  <a:pt x="74" y="65"/>
                  <a:pt x="74" y="65"/>
                  <a:pt x="74" y="65"/>
                </a:cubicBezTo>
                <a:cubicBezTo>
                  <a:pt x="74" y="62"/>
                  <a:pt x="71" y="59"/>
                  <a:pt x="67" y="59"/>
                </a:cubicBezTo>
                <a:cubicBezTo>
                  <a:pt x="55" y="59"/>
                  <a:pt x="55" y="59"/>
                  <a:pt x="55" y="59"/>
                </a:cubicBezTo>
                <a:cubicBezTo>
                  <a:pt x="55" y="14"/>
                  <a:pt x="55" y="14"/>
                  <a:pt x="55" y="14"/>
                </a:cubicBezTo>
                <a:cubicBezTo>
                  <a:pt x="56" y="11"/>
                  <a:pt x="59" y="7"/>
                  <a:pt x="64" y="7"/>
                </a:cubicBezTo>
                <a:cubicBezTo>
                  <a:pt x="78" y="7"/>
                  <a:pt x="78" y="7"/>
                  <a:pt x="78" y="7"/>
                </a:cubicBezTo>
                <a:cubicBezTo>
                  <a:pt x="67" y="19"/>
                  <a:pt x="67" y="19"/>
                  <a:pt x="67" y="19"/>
                </a:cubicBezTo>
                <a:cubicBezTo>
                  <a:pt x="68" y="28"/>
                  <a:pt x="75" y="35"/>
                  <a:pt x="84" y="35"/>
                </a:cubicBezTo>
                <a:cubicBezTo>
                  <a:pt x="93" y="35"/>
                  <a:pt x="101" y="28"/>
                  <a:pt x="101" y="19"/>
                </a:cubicBezTo>
                <a:lnTo>
                  <a:pt x="88" y="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60"/>
          <p:cNvSpPr>
            <a:spLocks noChangeAspect="1" noEditPoints="1"/>
          </p:cNvSpPr>
          <p:nvPr/>
        </p:nvSpPr>
        <p:spPr bwMode="auto">
          <a:xfrm>
            <a:off x="4660046" y="785622"/>
            <a:ext cx="447148" cy="360000"/>
          </a:xfrm>
          <a:custGeom>
            <a:avLst/>
            <a:gdLst/>
            <a:ahLst/>
            <a:cxnLst>
              <a:cxn ang="0">
                <a:pos x="78" y="42"/>
              </a:cxn>
              <a:cxn ang="0">
                <a:pos x="78" y="57"/>
              </a:cxn>
              <a:cxn ang="0">
                <a:pos x="76" y="58"/>
              </a:cxn>
              <a:cxn ang="0">
                <a:pos x="73" y="58"/>
              </a:cxn>
              <a:cxn ang="0">
                <a:pos x="73" y="60"/>
              </a:cxn>
              <a:cxn ang="0">
                <a:pos x="65" y="68"/>
              </a:cxn>
              <a:cxn ang="0">
                <a:pos x="58" y="60"/>
              </a:cxn>
              <a:cxn ang="0">
                <a:pos x="58" y="58"/>
              </a:cxn>
              <a:cxn ang="0">
                <a:pos x="19" y="58"/>
              </a:cxn>
              <a:cxn ang="0">
                <a:pos x="19" y="60"/>
              </a:cxn>
              <a:cxn ang="0">
                <a:pos x="12" y="68"/>
              </a:cxn>
              <a:cxn ang="0">
                <a:pos x="5" y="60"/>
              </a:cxn>
              <a:cxn ang="0">
                <a:pos x="5" y="58"/>
              </a:cxn>
              <a:cxn ang="0">
                <a:pos x="1" y="58"/>
              </a:cxn>
              <a:cxn ang="0">
                <a:pos x="0" y="57"/>
              </a:cxn>
              <a:cxn ang="0">
                <a:pos x="0" y="42"/>
              </a:cxn>
              <a:cxn ang="0">
                <a:pos x="8" y="34"/>
              </a:cxn>
              <a:cxn ang="0">
                <a:pos x="9" y="34"/>
              </a:cxn>
              <a:cxn ang="0">
                <a:pos x="13" y="18"/>
              </a:cxn>
              <a:cxn ang="0">
                <a:pos x="24" y="9"/>
              </a:cxn>
              <a:cxn ang="0">
                <a:pos x="29" y="9"/>
              </a:cxn>
              <a:cxn ang="0">
                <a:pos x="29" y="1"/>
              </a:cxn>
              <a:cxn ang="0">
                <a:pos x="30" y="0"/>
              </a:cxn>
              <a:cxn ang="0">
                <a:pos x="47" y="0"/>
              </a:cxn>
              <a:cxn ang="0">
                <a:pos x="48" y="1"/>
              </a:cxn>
              <a:cxn ang="0">
                <a:pos x="48" y="9"/>
              </a:cxn>
              <a:cxn ang="0">
                <a:pos x="53" y="9"/>
              </a:cxn>
              <a:cxn ang="0">
                <a:pos x="64" y="18"/>
              </a:cxn>
              <a:cxn ang="0">
                <a:pos x="68" y="34"/>
              </a:cxn>
              <a:cxn ang="0">
                <a:pos x="69" y="34"/>
              </a:cxn>
              <a:cxn ang="0">
                <a:pos x="78" y="42"/>
              </a:cxn>
              <a:cxn ang="0">
                <a:pos x="18" y="46"/>
              </a:cxn>
              <a:cxn ang="0">
                <a:pos x="12" y="40"/>
              </a:cxn>
              <a:cxn ang="0">
                <a:pos x="6" y="46"/>
              </a:cxn>
              <a:cxn ang="0">
                <a:pos x="12" y="52"/>
              </a:cxn>
              <a:cxn ang="0">
                <a:pos x="18" y="46"/>
              </a:cxn>
              <a:cxn ang="0">
                <a:pos x="58" y="34"/>
              </a:cxn>
              <a:cxn ang="0">
                <a:pos x="55" y="20"/>
              </a:cxn>
              <a:cxn ang="0">
                <a:pos x="53" y="19"/>
              </a:cxn>
              <a:cxn ang="0">
                <a:pos x="24" y="19"/>
              </a:cxn>
              <a:cxn ang="0">
                <a:pos x="23" y="20"/>
              </a:cxn>
              <a:cxn ang="0">
                <a:pos x="19" y="34"/>
              </a:cxn>
              <a:cxn ang="0">
                <a:pos x="58" y="34"/>
              </a:cxn>
              <a:cxn ang="0">
                <a:pos x="71" y="46"/>
              </a:cxn>
              <a:cxn ang="0">
                <a:pos x="65" y="40"/>
              </a:cxn>
              <a:cxn ang="0">
                <a:pos x="59" y="46"/>
              </a:cxn>
              <a:cxn ang="0">
                <a:pos x="65" y="52"/>
              </a:cxn>
              <a:cxn ang="0">
                <a:pos x="71" y="46"/>
              </a:cxn>
            </a:cxnLst>
            <a:rect l="0" t="0" r="r" b="b"/>
            <a:pathLst>
              <a:path w="78" h="68">
                <a:moveTo>
                  <a:pt x="78" y="42"/>
                </a:moveTo>
                <a:cubicBezTo>
                  <a:pt x="78" y="57"/>
                  <a:pt x="78" y="57"/>
                  <a:pt x="78" y="57"/>
                </a:cubicBezTo>
                <a:cubicBezTo>
                  <a:pt x="78" y="57"/>
                  <a:pt x="77" y="58"/>
                  <a:pt x="76" y="58"/>
                </a:cubicBezTo>
                <a:cubicBezTo>
                  <a:pt x="73" y="58"/>
                  <a:pt x="73" y="58"/>
                  <a:pt x="73" y="58"/>
                </a:cubicBezTo>
                <a:cubicBezTo>
                  <a:pt x="73" y="60"/>
                  <a:pt x="73" y="60"/>
                  <a:pt x="73" y="60"/>
                </a:cubicBezTo>
                <a:cubicBezTo>
                  <a:pt x="73" y="64"/>
                  <a:pt x="69" y="68"/>
                  <a:pt x="65" y="68"/>
                </a:cubicBezTo>
                <a:cubicBezTo>
                  <a:pt x="61" y="68"/>
                  <a:pt x="58" y="64"/>
                  <a:pt x="58" y="60"/>
                </a:cubicBezTo>
                <a:cubicBezTo>
                  <a:pt x="58" y="58"/>
                  <a:pt x="58" y="58"/>
                  <a:pt x="58" y="58"/>
                </a:cubicBezTo>
                <a:cubicBezTo>
                  <a:pt x="19" y="58"/>
                  <a:pt x="19" y="58"/>
                  <a:pt x="19" y="58"/>
                </a:cubicBezTo>
                <a:cubicBezTo>
                  <a:pt x="19" y="60"/>
                  <a:pt x="19" y="60"/>
                  <a:pt x="19" y="60"/>
                </a:cubicBezTo>
                <a:cubicBezTo>
                  <a:pt x="19" y="64"/>
                  <a:pt x="16" y="68"/>
                  <a:pt x="12" y="68"/>
                </a:cubicBezTo>
                <a:cubicBezTo>
                  <a:pt x="8" y="68"/>
                  <a:pt x="5" y="64"/>
                  <a:pt x="5" y="60"/>
                </a:cubicBezTo>
                <a:cubicBezTo>
                  <a:pt x="5" y="58"/>
                  <a:pt x="5" y="58"/>
                  <a:pt x="5" y="58"/>
                </a:cubicBezTo>
                <a:cubicBezTo>
                  <a:pt x="1" y="58"/>
                  <a:pt x="1" y="58"/>
                  <a:pt x="1" y="58"/>
                </a:cubicBezTo>
                <a:cubicBezTo>
                  <a:pt x="0" y="58"/>
                  <a:pt x="0" y="57"/>
                  <a:pt x="0" y="57"/>
                </a:cubicBezTo>
                <a:cubicBezTo>
                  <a:pt x="0" y="42"/>
                  <a:pt x="0" y="42"/>
                  <a:pt x="0" y="42"/>
                </a:cubicBezTo>
                <a:cubicBezTo>
                  <a:pt x="0" y="38"/>
                  <a:pt x="4" y="34"/>
                  <a:pt x="8" y="34"/>
                </a:cubicBezTo>
                <a:cubicBezTo>
                  <a:pt x="9" y="34"/>
                  <a:pt x="9" y="34"/>
                  <a:pt x="9" y="34"/>
                </a:cubicBezTo>
                <a:cubicBezTo>
                  <a:pt x="13" y="18"/>
                  <a:pt x="13" y="18"/>
                  <a:pt x="13" y="18"/>
                </a:cubicBezTo>
                <a:cubicBezTo>
                  <a:pt x="14" y="13"/>
                  <a:pt x="19" y="9"/>
                  <a:pt x="24" y="9"/>
                </a:cubicBezTo>
                <a:cubicBezTo>
                  <a:pt x="29" y="9"/>
                  <a:pt x="29" y="9"/>
                  <a:pt x="29" y="9"/>
                </a:cubicBezTo>
                <a:cubicBezTo>
                  <a:pt x="29" y="1"/>
                  <a:pt x="29" y="1"/>
                  <a:pt x="29" y="1"/>
                </a:cubicBezTo>
                <a:cubicBezTo>
                  <a:pt x="29" y="0"/>
                  <a:pt x="29" y="0"/>
                  <a:pt x="30" y="0"/>
                </a:cubicBezTo>
                <a:cubicBezTo>
                  <a:pt x="47" y="0"/>
                  <a:pt x="47" y="0"/>
                  <a:pt x="47" y="0"/>
                </a:cubicBezTo>
                <a:cubicBezTo>
                  <a:pt x="48" y="0"/>
                  <a:pt x="48" y="0"/>
                  <a:pt x="48" y="1"/>
                </a:cubicBezTo>
                <a:cubicBezTo>
                  <a:pt x="48" y="9"/>
                  <a:pt x="48" y="9"/>
                  <a:pt x="48" y="9"/>
                </a:cubicBezTo>
                <a:cubicBezTo>
                  <a:pt x="53" y="9"/>
                  <a:pt x="53" y="9"/>
                  <a:pt x="53" y="9"/>
                </a:cubicBezTo>
                <a:cubicBezTo>
                  <a:pt x="58" y="9"/>
                  <a:pt x="63" y="13"/>
                  <a:pt x="64" y="18"/>
                </a:cubicBezTo>
                <a:cubicBezTo>
                  <a:pt x="68" y="34"/>
                  <a:pt x="68" y="34"/>
                  <a:pt x="68" y="34"/>
                </a:cubicBezTo>
                <a:cubicBezTo>
                  <a:pt x="69" y="34"/>
                  <a:pt x="69" y="34"/>
                  <a:pt x="69" y="34"/>
                </a:cubicBezTo>
                <a:cubicBezTo>
                  <a:pt x="74" y="34"/>
                  <a:pt x="78" y="38"/>
                  <a:pt x="78" y="42"/>
                </a:cubicBezTo>
                <a:close/>
                <a:moveTo>
                  <a:pt x="18" y="46"/>
                </a:moveTo>
                <a:cubicBezTo>
                  <a:pt x="18" y="43"/>
                  <a:pt x="15" y="40"/>
                  <a:pt x="12" y="40"/>
                </a:cubicBezTo>
                <a:cubicBezTo>
                  <a:pt x="9" y="40"/>
                  <a:pt x="6" y="43"/>
                  <a:pt x="6" y="46"/>
                </a:cubicBezTo>
                <a:cubicBezTo>
                  <a:pt x="6" y="49"/>
                  <a:pt x="9" y="52"/>
                  <a:pt x="12" y="52"/>
                </a:cubicBezTo>
                <a:cubicBezTo>
                  <a:pt x="15" y="52"/>
                  <a:pt x="18" y="49"/>
                  <a:pt x="18" y="46"/>
                </a:cubicBezTo>
                <a:close/>
                <a:moveTo>
                  <a:pt x="58" y="34"/>
                </a:moveTo>
                <a:cubicBezTo>
                  <a:pt x="55" y="20"/>
                  <a:pt x="55" y="20"/>
                  <a:pt x="55" y="20"/>
                </a:cubicBezTo>
                <a:cubicBezTo>
                  <a:pt x="54" y="20"/>
                  <a:pt x="54" y="19"/>
                  <a:pt x="53" y="19"/>
                </a:cubicBezTo>
                <a:cubicBezTo>
                  <a:pt x="24" y="19"/>
                  <a:pt x="24" y="19"/>
                  <a:pt x="24" y="19"/>
                </a:cubicBezTo>
                <a:cubicBezTo>
                  <a:pt x="24" y="19"/>
                  <a:pt x="23" y="20"/>
                  <a:pt x="23" y="20"/>
                </a:cubicBezTo>
                <a:cubicBezTo>
                  <a:pt x="19" y="34"/>
                  <a:pt x="19" y="34"/>
                  <a:pt x="19" y="34"/>
                </a:cubicBezTo>
                <a:lnTo>
                  <a:pt x="58" y="34"/>
                </a:lnTo>
                <a:close/>
                <a:moveTo>
                  <a:pt x="71" y="46"/>
                </a:moveTo>
                <a:cubicBezTo>
                  <a:pt x="71" y="43"/>
                  <a:pt x="69" y="40"/>
                  <a:pt x="65" y="40"/>
                </a:cubicBezTo>
                <a:cubicBezTo>
                  <a:pt x="62" y="40"/>
                  <a:pt x="59" y="43"/>
                  <a:pt x="59" y="46"/>
                </a:cubicBezTo>
                <a:cubicBezTo>
                  <a:pt x="59" y="49"/>
                  <a:pt x="62" y="52"/>
                  <a:pt x="65" y="52"/>
                </a:cubicBezTo>
                <a:cubicBezTo>
                  <a:pt x="69" y="52"/>
                  <a:pt x="71" y="49"/>
                  <a:pt x="71" y="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87"/>
          <p:cNvSpPr>
            <a:spLocks noChangeAspect="1" noEditPoints="1"/>
          </p:cNvSpPr>
          <p:nvPr/>
        </p:nvSpPr>
        <p:spPr bwMode="auto">
          <a:xfrm>
            <a:off x="4612045" y="4244891"/>
            <a:ext cx="557051" cy="360000"/>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7543115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1FC89D14-A602-3240-A56E-A77150A69112}"/>
              </a:ext>
            </a:extLst>
          </p:cNvPr>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Bijlage I Strategische partners (2)</a:t>
            </a:r>
          </a:p>
        </p:txBody>
      </p:sp>
      <p:sp>
        <p:nvSpPr>
          <p:cNvPr id="17" name="Sev03"/>
          <p:cNvSpPr>
            <a:spLocks noChangeAspect="1"/>
          </p:cNvSpPr>
          <p:nvPr/>
        </p:nvSpPr>
        <p:spPr>
          <a:xfrm>
            <a:off x="341675" y="670719"/>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18" name="Footer Text"/>
          <p:cNvSpPr txBox="1"/>
          <p:nvPr/>
        </p:nvSpPr>
        <p:spPr>
          <a:xfrm>
            <a:off x="1156969" y="670719"/>
            <a:ext cx="3159589" cy="1538883"/>
          </a:xfrm>
          <a:prstGeom prst="rect">
            <a:avLst/>
          </a:prstGeom>
          <a:noFill/>
        </p:spPr>
        <p:txBody>
          <a:bodyPr wrap="square" lIns="0" tIns="0" rIns="0" bIns="0" rtlCol="0">
            <a:spAutoFit/>
          </a:bodyPr>
          <a:lstStyle/>
          <a:p>
            <a:r>
              <a:rPr lang="en-US" sz="1000" b="1" dirty="0" err="1">
                <a:solidFill>
                  <a:schemeClr val="tx1">
                    <a:lumMod val="50000"/>
                    <a:lumOff val="50000"/>
                  </a:schemeClr>
                </a:solidFill>
              </a:rPr>
              <a:t>Regionaal</a:t>
            </a:r>
            <a:r>
              <a:rPr lang="en-US" sz="1000" b="1" dirty="0">
                <a:solidFill>
                  <a:schemeClr val="tx1">
                    <a:lumMod val="50000"/>
                    <a:lumOff val="50000"/>
                  </a:schemeClr>
                </a:solidFill>
              </a:rPr>
              <a:t> </a:t>
            </a:r>
            <a:r>
              <a:rPr lang="en-US" sz="1000" b="1" dirty="0" err="1">
                <a:solidFill>
                  <a:schemeClr val="tx1">
                    <a:lumMod val="50000"/>
                    <a:lumOff val="50000"/>
                  </a:schemeClr>
                </a:solidFill>
              </a:rPr>
              <a:t>Informatie</a:t>
            </a:r>
            <a:r>
              <a:rPr lang="en-US" sz="1000" b="1" dirty="0">
                <a:solidFill>
                  <a:schemeClr val="tx1">
                    <a:lumMod val="50000"/>
                    <a:lumOff val="50000"/>
                  </a:schemeClr>
                </a:solidFill>
              </a:rPr>
              <a:t>- en </a:t>
            </a:r>
            <a:r>
              <a:rPr lang="en-US" sz="1000" b="1" dirty="0" err="1">
                <a:solidFill>
                  <a:schemeClr val="tx1">
                    <a:lumMod val="50000"/>
                    <a:lumOff val="50000"/>
                  </a:schemeClr>
                </a:solidFill>
              </a:rPr>
              <a:t>Expertisecentrum</a:t>
            </a:r>
            <a:r>
              <a:rPr lang="en-US" sz="1000" b="1" dirty="0">
                <a:solidFill>
                  <a:schemeClr val="tx1">
                    <a:lumMod val="50000"/>
                    <a:lumOff val="50000"/>
                  </a:schemeClr>
                </a:solidFill>
              </a:rPr>
              <a:t> (RIEC)</a:t>
            </a:r>
          </a:p>
          <a:p>
            <a:r>
              <a:rPr lang="en-US" sz="1000" dirty="0">
                <a:solidFill>
                  <a:schemeClr val="tx1">
                    <a:lumMod val="50000"/>
                    <a:lumOff val="50000"/>
                  </a:schemeClr>
                </a:solidFill>
              </a:rPr>
              <a:t>Tien </a:t>
            </a:r>
            <a:r>
              <a:rPr lang="en-US" sz="1000" dirty="0" err="1">
                <a:solidFill>
                  <a:schemeClr val="tx1">
                    <a:lumMod val="50000"/>
                    <a:lumOff val="50000"/>
                  </a:schemeClr>
                </a:solidFill>
              </a:rPr>
              <a:t>Regionale</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en Expertise </a:t>
            </a:r>
            <a:r>
              <a:rPr lang="en-US" sz="1000" dirty="0" err="1">
                <a:solidFill>
                  <a:schemeClr val="tx1">
                    <a:lumMod val="50000"/>
                    <a:lumOff val="50000"/>
                  </a:schemeClr>
                </a:solidFill>
              </a:rPr>
              <a:t>Centra</a:t>
            </a:r>
            <a:r>
              <a:rPr lang="en-US" sz="1000" dirty="0">
                <a:solidFill>
                  <a:schemeClr val="tx1">
                    <a:lumMod val="50000"/>
                    <a:lumOff val="50000"/>
                  </a:schemeClr>
                </a:solidFill>
              </a:rPr>
              <a:t> (RIEC’s) en het </a:t>
            </a:r>
            <a:r>
              <a:rPr lang="en-US" sz="1000" dirty="0" err="1">
                <a:solidFill>
                  <a:schemeClr val="tx1">
                    <a:lumMod val="50000"/>
                    <a:lumOff val="50000"/>
                  </a:schemeClr>
                </a:solidFill>
              </a:rPr>
              <a:t>Landelijk</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en Expertise Centrum (LIEC) </a:t>
            </a:r>
            <a:r>
              <a:rPr lang="en-US" sz="1000" dirty="0" err="1">
                <a:solidFill>
                  <a:schemeClr val="tx1">
                    <a:lumMod val="50000"/>
                    <a:lumOff val="50000"/>
                  </a:schemeClr>
                </a:solidFill>
              </a:rPr>
              <a:t>richten</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op de </a:t>
            </a:r>
            <a:r>
              <a:rPr lang="en-US" sz="1000" dirty="0" err="1">
                <a:solidFill>
                  <a:schemeClr val="tx1">
                    <a:lumMod val="50000"/>
                    <a:lumOff val="50000"/>
                  </a:schemeClr>
                </a:solidFill>
              </a:rPr>
              <a:t>bestrijding</a:t>
            </a:r>
            <a:r>
              <a:rPr lang="en-US" sz="1000" dirty="0">
                <a:solidFill>
                  <a:schemeClr val="tx1">
                    <a:lumMod val="50000"/>
                    <a:lumOff val="50000"/>
                  </a:schemeClr>
                </a:solidFill>
              </a:rPr>
              <a:t> van </a:t>
            </a:r>
            <a:r>
              <a:rPr lang="en-US" sz="1000" dirty="0" err="1">
                <a:solidFill>
                  <a:schemeClr val="tx1">
                    <a:lumMod val="50000"/>
                    <a:lumOff val="50000"/>
                  </a:schemeClr>
                </a:solidFill>
              </a:rPr>
              <a:t>ondermijnende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Ze</a:t>
            </a:r>
            <a:r>
              <a:rPr lang="en-US" sz="1000" dirty="0">
                <a:solidFill>
                  <a:schemeClr val="tx1">
                    <a:lumMod val="50000"/>
                    <a:lumOff val="50000"/>
                  </a:schemeClr>
                </a:solidFill>
              </a:rPr>
              <a:t> </a:t>
            </a:r>
            <a:r>
              <a:rPr lang="en-US" sz="1000" dirty="0" err="1">
                <a:solidFill>
                  <a:schemeClr val="tx1">
                    <a:lumMod val="50000"/>
                    <a:lumOff val="50000"/>
                  </a:schemeClr>
                </a:solidFill>
              </a:rPr>
              <a:t>verbinden</a:t>
            </a:r>
            <a:r>
              <a:rPr lang="en-US" sz="1000" dirty="0">
                <a:solidFill>
                  <a:schemeClr val="tx1">
                    <a:lumMod val="50000"/>
                    <a:lumOff val="50000"/>
                  </a:schemeClr>
                </a:solidFill>
              </a:rPr>
              <a:t> </a:t>
            </a:r>
            <a:r>
              <a:rPr lang="en-US" sz="1000" dirty="0" err="1">
                <a:solidFill>
                  <a:schemeClr val="tx1">
                    <a:lumMod val="50000"/>
                    <a:lumOff val="50000"/>
                  </a:schemeClr>
                </a:solidFill>
              </a:rPr>
              <a:t>informatie</a:t>
            </a:r>
            <a:r>
              <a:rPr lang="en-US" sz="1000" dirty="0">
                <a:solidFill>
                  <a:schemeClr val="tx1">
                    <a:lumMod val="50000"/>
                    <a:lumOff val="50000"/>
                  </a:schemeClr>
                </a:solidFill>
              </a:rPr>
              <a:t>, expertise en </a:t>
            </a:r>
            <a:r>
              <a:rPr lang="en-US" sz="1000" dirty="0" err="1">
                <a:solidFill>
                  <a:schemeClr val="tx1">
                    <a:lumMod val="50000"/>
                    <a:lumOff val="50000"/>
                  </a:schemeClr>
                </a:solidFill>
              </a:rPr>
              <a:t>krachten</a:t>
            </a:r>
            <a:r>
              <a:rPr lang="en-US" sz="1000" dirty="0">
                <a:solidFill>
                  <a:schemeClr val="tx1">
                    <a:lumMod val="50000"/>
                    <a:lumOff val="50000"/>
                  </a:schemeClr>
                </a:solidFill>
              </a:rPr>
              <a:t> van de </a:t>
            </a:r>
            <a:r>
              <a:rPr lang="en-US" sz="1000" dirty="0" err="1">
                <a:solidFill>
                  <a:schemeClr val="tx1">
                    <a:lumMod val="50000"/>
                    <a:lumOff val="50000"/>
                  </a:schemeClr>
                </a:solidFill>
              </a:rPr>
              <a:t>verschillende</a:t>
            </a:r>
            <a:r>
              <a:rPr lang="en-US" sz="1000" dirty="0">
                <a:solidFill>
                  <a:schemeClr val="tx1">
                    <a:lumMod val="50000"/>
                    <a:lumOff val="50000"/>
                  </a:schemeClr>
                </a:solidFill>
              </a:rPr>
              <a:t> </a:t>
            </a:r>
            <a:r>
              <a:rPr lang="en-US" sz="1000" dirty="0" err="1">
                <a:solidFill>
                  <a:schemeClr val="tx1">
                    <a:lumMod val="50000"/>
                    <a:lumOff val="50000"/>
                  </a:schemeClr>
                </a:solidFill>
              </a:rPr>
              <a:t>overheidsinstanties</a:t>
            </a:r>
            <a:r>
              <a:rPr lang="en-US" sz="1000" dirty="0">
                <a:solidFill>
                  <a:schemeClr val="tx1">
                    <a:lumMod val="50000"/>
                    <a:lumOff val="50000"/>
                  </a:schemeClr>
                </a:solidFill>
              </a:rPr>
              <a:t>. </a:t>
            </a:r>
            <a:r>
              <a:rPr lang="en-US" sz="1000" dirty="0" err="1">
                <a:solidFill>
                  <a:schemeClr val="tx1">
                    <a:lumMod val="50000"/>
                    <a:lumOff val="50000"/>
                  </a:schemeClr>
                </a:solidFill>
              </a:rPr>
              <a:t>Daarnaast</a:t>
            </a:r>
            <a:r>
              <a:rPr lang="en-US" sz="1000" dirty="0">
                <a:solidFill>
                  <a:schemeClr val="tx1">
                    <a:lumMod val="50000"/>
                    <a:lumOff val="50000"/>
                  </a:schemeClr>
                </a:solidFill>
              </a:rPr>
              <a:t> </a:t>
            </a:r>
            <a:r>
              <a:rPr lang="en-US" sz="1000" dirty="0" err="1">
                <a:solidFill>
                  <a:schemeClr val="tx1">
                    <a:lumMod val="50000"/>
                    <a:lumOff val="50000"/>
                  </a:schemeClr>
                </a:solidFill>
              </a:rPr>
              <a:t>stimuleren</a:t>
            </a:r>
            <a:r>
              <a:rPr lang="en-US" sz="1000" dirty="0">
                <a:solidFill>
                  <a:schemeClr val="tx1">
                    <a:lumMod val="50000"/>
                    <a:lumOff val="50000"/>
                  </a:schemeClr>
                </a:solidFill>
              </a:rPr>
              <a:t> en </a:t>
            </a:r>
            <a:r>
              <a:rPr lang="en-US" sz="1000" dirty="0" err="1">
                <a:solidFill>
                  <a:schemeClr val="tx1">
                    <a:lumMod val="50000"/>
                    <a:lumOff val="50000"/>
                  </a:schemeClr>
                </a:solidFill>
              </a:rPr>
              <a:t>ondersteunen</a:t>
            </a:r>
            <a:r>
              <a:rPr lang="en-US" sz="1000" dirty="0">
                <a:solidFill>
                  <a:schemeClr val="tx1">
                    <a:lumMod val="50000"/>
                    <a:lumOff val="50000"/>
                  </a:schemeClr>
                </a:solidFill>
              </a:rPr>
              <a:t> de RIEC's en het LIEC de </a:t>
            </a:r>
            <a:r>
              <a:rPr lang="en-US" sz="1000" dirty="0" err="1">
                <a:solidFill>
                  <a:schemeClr val="tx1">
                    <a:lumMod val="50000"/>
                    <a:lumOff val="50000"/>
                  </a:schemeClr>
                </a:solidFill>
              </a:rPr>
              <a:t>publiek</a:t>
            </a:r>
            <a:r>
              <a:rPr lang="en-US" sz="1000" dirty="0">
                <a:solidFill>
                  <a:schemeClr val="tx1">
                    <a:lumMod val="50000"/>
                    <a:lumOff val="50000"/>
                  </a:schemeClr>
                </a:solidFill>
              </a:rPr>
              <a:t>-private </a:t>
            </a:r>
            <a:r>
              <a:rPr lang="en-US" sz="1000" dirty="0" err="1">
                <a:solidFill>
                  <a:schemeClr val="tx1">
                    <a:lumMod val="50000"/>
                    <a:lumOff val="50000"/>
                  </a:schemeClr>
                </a:solidFill>
              </a:rPr>
              <a:t>samenwerking</a:t>
            </a:r>
            <a:r>
              <a:rPr lang="en-US" sz="1000" dirty="0">
                <a:solidFill>
                  <a:schemeClr val="tx1">
                    <a:lumMod val="50000"/>
                    <a:lumOff val="50000"/>
                  </a:schemeClr>
                </a:solidFill>
              </a:rPr>
              <a:t> </a:t>
            </a:r>
            <a:r>
              <a:rPr lang="en-US" sz="1000" dirty="0" err="1">
                <a:solidFill>
                  <a:schemeClr val="tx1">
                    <a:lumMod val="50000"/>
                    <a:lumOff val="50000"/>
                  </a:schemeClr>
                </a:solidFill>
              </a:rPr>
              <a:t>bij</a:t>
            </a:r>
            <a:r>
              <a:rPr lang="en-US" sz="1000" dirty="0">
                <a:solidFill>
                  <a:schemeClr val="tx1">
                    <a:lumMod val="50000"/>
                    <a:lumOff val="50000"/>
                  </a:schemeClr>
                </a:solidFill>
              </a:rPr>
              <a:t>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ondermijning</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19" name="Sev03"/>
          <p:cNvSpPr>
            <a:spLocks noChangeAspect="1"/>
          </p:cNvSpPr>
          <p:nvPr/>
        </p:nvSpPr>
        <p:spPr>
          <a:xfrm>
            <a:off x="341675" y="2522281"/>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31" name="Footer Text"/>
          <p:cNvSpPr txBox="1"/>
          <p:nvPr/>
        </p:nvSpPr>
        <p:spPr>
          <a:xfrm>
            <a:off x="1156969" y="2510099"/>
            <a:ext cx="3357424" cy="2462213"/>
          </a:xfrm>
          <a:prstGeom prst="rect">
            <a:avLst/>
          </a:prstGeom>
          <a:noFill/>
        </p:spPr>
        <p:txBody>
          <a:bodyPr wrap="square" lIns="0" tIns="0" rIns="0" bIns="0" rtlCol="0">
            <a:spAutoFit/>
          </a:bodyPr>
          <a:lstStyle/>
          <a:p>
            <a:r>
              <a:rPr lang="en-US" sz="1000" b="1" dirty="0" err="1">
                <a:solidFill>
                  <a:schemeClr val="tx1">
                    <a:lumMod val="50000"/>
                    <a:lumOff val="50000"/>
                  </a:schemeClr>
                </a:solidFill>
              </a:rPr>
              <a:t>Zorg</a:t>
            </a:r>
            <a:r>
              <a:rPr lang="en-US" sz="1000" b="1" dirty="0">
                <a:solidFill>
                  <a:schemeClr val="tx1">
                    <a:lumMod val="50000"/>
                    <a:lumOff val="50000"/>
                  </a:schemeClr>
                </a:solidFill>
              </a:rPr>
              <a:t>- en </a:t>
            </a:r>
            <a:r>
              <a:rPr lang="en-US" sz="1000" b="1" dirty="0" err="1">
                <a:solidFill>
                  <a:schemeClr val="tx1">
                    <a:lumMod val="50000"/>
                    <a:lumOff val="50000"/>
                  </a:schemeClr>
                </a:solidFill>
              </a:rPr>
              <a:t>Veiligheidshuis</a:t>
            </a:r>
            <a:r>
              <a:rPr lang="en-US" sz="1000" b="1" dirty="0">
                <a:solidFill>
                  <a:schemeClr val="tx1">
                    <a:lumMod val="50000"/>
                    <a:lumOff val="50000"/>
                  </a:schemeClr>
                </a:solidFill>
              </a:rPr>
              <a:t> Brabant </a:t>
            </a:r>
            <a:r>
              <a:rPr lang="en-US" sz="1000" b="1" dirty="0" err="1">
                <a:solidFill>
                  <a:schemeClr val="tx1">
                    <a:lumMod val="50000"/>
                    <a:lumOff val="50000"/>
                  </a:schemeClr>
                </a:solidFill>
              </a:rPr>
              <a:t>Zuidoost</a:t>
            </a:r>
            <a:r>
              <a:rPr lang="en-US" sz="1000" b="1" dirty="0">
                <a:solidFill>
                  <a:schemeClr val="tx1">
                    <a:lumMod val="50000"/>
                    <a:lumOff val="50000"/>
                  </a:schemeClr>
                </a:solidFill>
              </a:rPr>
              <a:t> (ZVHHBZO) </a:t>
            </a:r>
          </a:p>
          <a:p>
            <a:r>
              <a:rPr lang="en-US" sz="1000" dirty="0">
                <a:solidFill>
                  <a:schemeClr val="tx1">
                    <a:lumMod val="50000"/>
                    <a:lumOff val="50000"/>
                  </a:schemeClr>
                </a:solidFill>
              </a:rPr>
              <a:t>Het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Veiligheidshuis</a:t>
            </a:r>
            <a:r>
              <a:rPr lang="en-US" sz="1000" dirty="0">
                <a:solidFill>
                  <a:schemeClr val="tx1">
                    <a:lumMod val="50000"/>
                    <a:lumOff val="50000"/>
                  </a:schemeClr>
                </a:solidFill>
              </a:rPr>
              <a:t> Brabant </a:t>
            </a:r>
            <a:r>
              <a:rPr lang="en-US" sz="1000" dirty="0" err="1">
                <a:solidFill>
                  <a:schemeClr val="tx1">
                    <a:lumMod val="50000"/>
                    <a:lumOff val="50000"/>
                  </a:schemeClr>
                </a:solidFill>
              </a:rPr>
              <a:t>Zuidoost</a:t>
            </a:r>
            <a:r>
              <a:rPr lang="en-US" sz="1000" dirty="0">
                <a:solidFill>
                  <a:schemeClr val="tx1">
                    <a:lumMod val="50000"/>
                    <a:lumOff val="50000"/>
                  </a:schemeClr>
                </a:solidFill>
              </a:rPr>
              <a:t> is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samenwerkingsverband</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partners </a:t>
            </a:r>
            <a:r>
              <a:rPr lang="en-US" sz="1000" dirty="0" err="1">
                <a:solidFill>
                  <a:schemeClr val="tx1">
                    <a:lumMod val="50000"/>
                    <a:lumOff val="50000"/>
                  </a:schemeClr>
                </a:solidFill>
              </a:rPr>
              <a:t>uit</a:t>
            </a:r>
            <a:r>
              <a:rPr lang="en-US" sz="1000" dirty="0">
                <a:solidFill>
                  <a:schemeClr val="tx1">
                    <a:lumMod val="50000"/>
                    <a:lumOff val="50000"/>
                  </a:schemeClr>
                </a:solidFill>
              </a:rPr>
              <a:t> de </a:t>
            </a:r>
            <a:r>
              <a:rPr lang="en-US" sz="1000" dirty="0" err="1">
                <a:solidFill>
                  <a:schemeClr val="tx1">
                    <a:lumMod val="50000"/>
                    <a:lumOff val="50000"/>
                  </a:schemeClr>
                </a:solidFill>
              </a:rPr>
              <a:t>strafrecht</a:t>
            </a:r>
            <a:r>
              <a:rPr lang="en-US" sz="1000" dirty="0">
                <a:solidFill>
                  <a:schemeClr val="tx1">
                    <a:lumMod val="50000"/>
                    <a:lumOff val="50000"/>
                  </a:schemeClr>
                </a:solidFill>
              </a:rPr>
              <a:t>- en </a:t>
            </a:r>
            <a:r>
              <a:rPr lang="en-US" sz="1000" dirty="0" err="1">
                <a:solidFill>
                  <a:schemeClr val="tx1">
                    <a:lumMod val="50000"/>
                    <a:lumOff val="50000"/>
                  </a:schemeClr>
                </a:solidFill>
              </a:rPr>
              <a:t>zorgketen</a:t>
            </a:r>
            <a:r>
              <a:rPr lang="en-US" sz="1000" dirty="0">
                <a:solidFill>
                  <a:schemeClr val="tx1">
                    <a:lumMod val="50000"/>
                    <a:lumOff val="50000"/>
                  </a:schemeClr>
                </a:solidFill>
              </a:rPr>
              <a:t> en </a:t>
            </a:r>
            <a:r>
              <a:rPr lang="en-US" sz="1000" dirty="0" err="1">
                <a:solidFill>
                  <a:schemeClr val="tx1">
                    <a:lumMod val="50000"/>
                    <a:lumOff val="50000"/>
                  </a:schemeClr>
                </a:solidFill>
              </a:rPr>
              <a:t>gemeentelijke</a:t>
            </a:r>
            <a:r>
              <a:rPr lang="en-US" sz="1000" dirty="0">
                <a:solidFill>
                  <a:schemeClr val="tx1">
                    <a:lumMod val="50000"/>
                    <a:lumOff val="50000"/>
                  </a:schemeClr>
                </a:solidFill>
              </a:rPr>
              <a:t> partners. </a:t>
            </a:r>
            <a:r>
              <a:rPr lang="en-US" sz="1000" dirty="0" err="1">
                <a:solidFill>
                  <a:schemeClr val="tx1">
                    <a:lumMod val="50000"/>
                    <a:lumOff val="50000"/>
                  </a:schemeClr>
                </a:solidFill>
              </a:rPr>
              <a:t>Samen</a:t>
            </a:r>
            <a:r>
              <a:rPr lang="en-US" sz="1000" dirty="0">
                <a:solidFill>
                  <a:schemeClr val="tx1">
                    <a:lumMod val="50000"/>
                    <a:lumOff val="50000"/>
                  </a:schemeClr>
                </a:solidFill>
              </a:rPr>
              <a:t> </a:t>
            </a:r>
            <a:r>
              <a:rPr lang="en-US" sz="1000" dirty="0" err="1">
                <a:solidFill>
                  <a:schemeClr val="tx1">
                    <a:lumMod val="50000"/>
                    <a:lumOff val="50000"/>
                  </a:schemeClr>
                </a:solidFill>
              </a:rPr>
              <a:t>pakken</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complexe</a:t>
            </a:r>
            <a:r>
              <a:rPr lang="en-US" sz="1000" dirty="0">
                <a:solidFill>
                  <a:schemeClr val="tx1">
                    <a:lumMod val="50000"/>
                    <a:lumOff val="50000"/>
                  </a:schemeClr>
                </a:solidFill>
              </a:rPr>
              <a:t> </a:t>
            </a:r>
            <a:r>
              <a:rPr lang="en-US" sz="1000" dirty="0" err="1">
                <a:solidFill>
                  <a:schemeClr val="tx1">
                    <a:lumMod val="50000"/>
                    <a:lumOff val="50000"/>
                  </a:schemeClr>
                </a:solidFill>
              </a:rPr>
              <a:t>problematiek</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en </a:t>
            </a:r>
            <a:r>
              <a:rPr lang="en-US" sz="1000" dirty="0" err="1">
                <a:solidFill>
                  <a:schemeClr val="tx1">
                    <a:lumMod val="50000"/>
                    <a:lumOff val="50000"/>
                  </a:schemeClr>
                </a:solidFill>
              </a:rPr>
              <a:t>dringen</a:t>
            </a:r>
            <a:r>
              <a:rPr lang="en-US" sz="1000" dirty="0">
                <a:solidFill>
                  <a:schemeClr val="tx1">
                    <a:lumMod val="50000"/>
                    <a:lumOff val="50000"/>
                  </a:schemeClr>
                </a:solidFill>
              </a:rPr>
              <a: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huiselijk</a:t>
            </a:r>
            <a:r>
              <a:rPr lang="en-US" sz="1000" dirty="0">
                <a:solidFill>
                  <a:schemeClr val="tx1">
                    <a:lumMod val="50000"/>
                    <a:lumOff val="50000"/>
                  </a:schemeClr>
                </a:solidFill>
              </a:rPr>
              <a:t> </a:t>
            </a:r>
            <a:r>
              <a:rPr lang="en-US" sz="1000" dirty="0" err="1">
                <a:solidFill>
                  <a:schemeClr val="tx1">
                    <a:lumMod val="50000"/>
                    <a:lumOff val="50000"/>
                  </a:schemeClr>
                </a:solidFill>
              </a:rPr>
              <a:t>geweld</a:t>
            </a:r>
            <a:r>
              <a:rPr lang="en-US" sz="1000" dirty="0">
                <a:solidFill>
                  <a:schemeClr val="tx1">
                    <a:lumMod val="50000"/>
                    <a:lumOff val="50000"/>
                  </a:schemeClr>
                </a:solidFill>
              </a:rPr>
              <a:t> en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terug</a:t>
            </a:r>
            <a:r>
              <a:rPr lang="en-US" sz="1000" dirty="0">
                <a:solidFill>
                  <a:schemeClr val="tx1">
                    <a:lumMod val="50000"/>
                    <a:lumOff val="50000"/>
                  </a:schemeClr>
                </a:solidFill>
              </a:rPr>
              <a:t>. </a:t>
            </a:r>
            <a:r>
              <a:rPr lang="en-US" sz="1000" dirty="0" err="1">
                <a:solidFill>
                  <a:schemeClr val="tx1">
                    <a:lumMod val="50000"/>
                    <a:lumOff val="50000"/>
                  </a:schemeClr>
                </a:solidFill>
              </a:rPr>
              <a:t>Diensten</a:t>
            </a:r>
            <a:r>
              <a:rPr lang="en-US" sz="1000" dirty="0">
                <a:solidFill>
                  <a:schemeClr val="tx1">
                    <a:lumMod val="50000"/>
                    <a:lumOff val="50000"/>
                  </a:schemeClr>
                </a:solidFill>
              </a:rPr>
              <a:t> die het ZVHHBZO </a:t>
            </a:r>
            <a:r>
              <a:rPr lang="en-US" sz="1000" dirty="0" err="1">
                <a:solidFill>
                  <a:schemeClr val="tx1">
                    <a:lumMod val="50000"/>
                    <a:lumOff val="50000"/>
                  </a:schemeClr>
                </a:solidFill>
              </a:rPr>
              <a:t>leveren</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consultatie</a:t>
            </a:r>
            <a:r>
              <a:rPr lang="en-US" sz="1000" dirty="0">
                <a:solidFill>
                  <a:schemeClr val="tx1">
                    <a:lumMod val="50000"/>
                    <a:lumOff val="50000"/>
                  </a:schemeClr>
                </a:solidFill>
              </a:rPr>
              <a:t> en </a:t>
            </a:r>
            <a:r>
              <a:rPr lang="en-US" sz="1000" dirty="0" err="1">
                <a:solidFill>
                  <a:schemeClr val="tx1">
                    <a:lumMod val="50000"/>
                    <a:lumOff val="50000"/>
                  </a:schemeClr>
                </a:solidFill>
              </a:rPr>
              <a:t>advies</a:t>
            </a:r>
            <a:r>
              <a:rPr lang="en-US" sz="1000" dirty="0">
                <a:solidFill>
                  <a:schemeClr val="tx1">
                    <a:lumMod val="50000"/>
                    <a:lumOff val="50000"/>
                  </a:schemeClr>
                </a:solidFill>
              </a:rPr>
              <a:t>, </a:t>
            </a:r>
            <a:r>
              <a:rPr lang="en-US" sz="1000" dirty="0" err="1">
                <a:solidFill>
                  <a:schemeClr val="tx1">
                    <a:lumMod val="50000"/>
                    <a:lumOff val="50000"/>
                  </a:schemeClr>
                </a:solidFill>
              </a:rPr>
              <a:t>procesregie</a:t>
            </a:r>
            <a:r>
              <a:rPr lang="en-US" sz="1000" dirty="0">
                <a:solidFill>
                  <a:schemeClr val="tx1">
                    <a:lumMod val="50000"/>
                    <a:lumOff val="50000"/>
                  </a:schemeClr>
                </a:solidFill>
              </a:rPr>
              <a:t> op Casus-op-</a:t>
            </a:r>
            <a:r>
              <a:rPr lang="en-US" sz="1000" dirty="0" err="1">
                <a:solidFill>
                  <a:schemeClr val="tx1">
                    <a:lumMod val="50000"/>
                    <a:lumOff val="50000"/>
                  </a:schemeClr>
                </a:solidFill>
              </a:rPr>
              <a:t>maat</a:t>
            </a:r>
            <a:r>
              <a:rPr lang="en-US" sz="1000" dirty="0">
                <a:solidFill>
                  <a:schemeClr val="tx1">
                    <a:lumMod val="50000"/>
                    <a:lumOff val="50000"/>
                  </a:schemeClr>
                </a:solidFill>
              </a:rPr>
              <a:t>-</a:t>
            </a:r>
            <a:r>
              <a:rPr lang="en-US" sz="1000" dirty="0" err="1">
                <a:solidFill>
                  <a:schemeClr val="tx1">
                    <a:lumMod val="50000"/>
                    <a:lumOff val="50000"/>
                  </a:schemeClr>
                </a:solidFill>
              </a:rPr>
              <a:t>zaken</a:t>
            </a:r>
            <a:r>
              <a:rPr lang="en-US" sz="1000" dirty="0">
                <a:solidFill>
                  <a:schemeClr val="tx1">
                    <a:lumMod val="50000"/>
                    <a:lumOff val="50000"/>
                  </a:schemeClr>
                </a:solidFill>
              </a:rPr>
              <a:t> en PGA-</a:t>
            </a:r>
            <a:r>
              <a:rPr lang="en-US" sz="1000" dirty="0" err="1">
                <a:solidFill>
                  <a:schemeClr val="tx1">
                    <a:lumMod val="50000"/>
                    <a:lumOff val="50000"/>
                  </a:schemeClr>
                </a:solidFill>
              </a:rPr>
              <a:t>zaken</a:t>
            </a:r>
            <a:r>
              <a:rPr lang="en-US" sz="1000" dirty="0">
                <a:solidFill>
                  <a:schemeClr val="tx1">
                    <a:lumMod val="50000"/>
                    <a:lumOff val="50000"/>
                  </a:schemeClr>
                </a:solidFill>
              </a:rPr>
              <a:t>, en het </a:t>
            </a:r>
            <a:r>
              <a:rPr lang="en-US" sz="1000" dirty="0" err="1">
                <a:solidFill>
                  <a:schemeClr val="tx1">
                    <a:lumMod val="50000"/>
                    <a:lumOff val="50000"/>
                  </a:schemeClr>
                </a:solidFill>
              </a:rPr>
              <a:t>signaleren</a:t>
            </a:r>
            <a:r>
              <a:rPr lang="en-US" sz="1000" dirty="0">
                <a:solidFill>
                  <a:schemeClr val="tx1">
                    <a:lumMod val="50000"/>
                    <a:lumOff val="50000"/>
                  </a:schemeClr>
                </a:solidFill>
              </a:rPr>
              <a:t> van </a:t>
            </a:r>
            <a:r>
              <a:rPr lang="en-US" sz="1000" dirty="0" err="1">
                <a:solidFill>
                  <a:schemeClr val="tx1">
                    <a:lumMod val="50000"/>
                    <a:lumOff val="50000"/>
                  </a:schemeClr>
                </a:solidFill>
              </a:rPr>
              <a:t>beleidsknelpunten</a:t>
            </a:r>
            <a:r>
              <a:rPr lang="en-US" sz="1000" dirty="0">
                <a:solidFill>
                  <a:schemeClr val="tx1">
                    <a:lumMod val="50000"/>
                    <a:lumOff val="50000"/>
                  </a:schemeClr>
                </a:solidFill>
              </a:rPr>
              <a:t>. PGA </a:t>
            </a:r>
            <a:r>
              <a:rPr lang="en-US" sz="1000" dirty="0" err="1">
                <a:solidFill>
                  <a:schemeClr val="tx1">
                    <a:lumMod val="50000"/>
                    <a:lumOff val="50000"/>
                  </a:schemeClr>
                </a:solidFill>
              </a:rPr>
              <a:t>staat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persoonsgerichte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daders</a:t>
            </a:r>
            <a:r>
              <a:rPr lang="en-US" sz="1000" dirty="0">
                <a:solidFill>
                  <a:schemeClr val="tx1">
                    <a:lumMod val="50000"/>
                    <a:lumOff val="50000"/>
                  </a:schemeClr>
                </a:solidFill>
              </a:rPr>
              <a:t> van High-Impact-Crimes, </a:t>
            </a:r>
            <a:r>
              <a:rPr lang="en-US" sz="1000" dirty="0" err="1">
                <a:solidFill>
                  <a:schemeClr val="tx1">
                    <a:lumMod val="50000"/>
                    <a:lumOff val="50000"/>
                  </a:schemeClr>
                </a:solidFill>
              </a:rPr>
              <a:t>criminele</a:t>
            </a:r>
            <a:r>
              <a:rPr lang="en-US" sz="1000" dirty="0">
                <a:solidFill>
                  <a:schemeClr val="tx1">
                    <a:lumMod val="50000"/>
                    <a:lumOff val="50000"/>
                  </a:schemeClr>
                </a:solidFill>
              </a:rPr>
              <a:t> </a:t>
            </a:r>
            <a:r>
              <a:rPr lang="en-US" sz="1000" dirty="0" err="1">
                <a:solidFill>
                  <a:schemeClr val="tx1">
                    <a:lumMod val="50000"/>
                    <a:lumOff val="50000"/>
                  </a:schemeClr>
                </a:solidFill>
              </a:rPr>
              <a:t>kopstukken</a:t>
            </a:r>
            <a:r>
              <a:rPr lang="en-US" sz="1000" dirty="0">
                <a:solidFill>
                  <a:schemeClr val="tx1">
                    <a:lumMod val="50000"/>
                    <a:lumOff val="50000"/>
                  </a:schemeClr>
                </a:solidFill>
              </a:rPr>
              <a:t> van </a:t>
            </a:r>
            <a:r>
              <a:rPr lang="en-US" sz="1000" dirty="0" err="1">
                <a:solidFill>
                  <a:schemeClr val="tx1">
                    <a:lumMod val="50000"/>
                    <a:lumOff val="50000"/>
                  </a:schemeClr>
                </a:solidFill>
              </a:rPr>
              <a:t>problematische</a:t>
            </a:r>
            <a:r>
              <a:rPr lang="en-US" sz="1000" dirty="0">
                <a:solidFill>
                  <a:schemeClr val="tx1">
                    <a:lumMod val="50000"/>
                    <a:lumOff val="50000"/>
                  </a:schemeClr>
                </a:solidFill>
              </a:rPr>
              <a:t> </a:t>
            </a:r>
            <a:r>
              <a:rPr lang="en-US" sz="1000" dirty="0" err="1">
                <a:solidFill>
                  <a:schemeClr val="tx1">
                    <a:lumMod val="50000"/>
                    <a:lumOff val="50000"/>
                  </a:schemeClr>
                </a:solidFill>
              </a:rPr>
              <a:t>jeugdgroepen</a:t>
            </a:r>
            <a:r>
              <a:rPr lang="en-US" sz="1000" dirty="0">
                <a:solidFill>
                  <a:schemeClr val="tx1">
                    <a:lumMod val="50000"/>
                    <a:lumOff val="50000"/>
                  </a:schemeClr>
                </a:solidFill>
              </a:rPr>
              <a:t> en door de </a:t>
            </a:r>
            <a:r>
              <a:rPr lang="en-US" sz="1000" dirty="0" err="1">
                <a:solidFill>
                  <a:schemeClr val="tx1">
                    <a:lumMod val="50000"/>
                    <a:lumOff val="50000"/>
                  </a:schemeClr>
                </a:solidFill>
              </a:rPr>
              <a:t>driehoek</a:t>
            </a:r>
            <a:r>
              <a:rPr lang="en-US" sz="1000" dirty="0">
                <a:solidFill>
                  <a:schemeClr val="tx1">
                    <a:lumMod val="50000"/>
                    <a:lumOff val="50000"/>
                  </a:schemeClr>
                </a:solidFill>
              </a:rPr>
              <a:t> </a:t>
            </a:r>
            <a:r>
              <a:rPr lang="en-US" sz="1000" dirty="0" err="1">
                <a:solidFill>
                  <a:schemeClr val="tx1">
                    <a:lumMod val="50000"/>
                    <a:lumOff val="50000"/>
                  </a:schemeClr>
                </a:solidFill>
              </a:rPr>
              <a:t>geprioriteerde</a:t>
            </a:r>
            <a:r>
              <a:rPr lang="en-US" sz="1000" dirty="0">
                <a:solidFill>
                  <a:schemeClr val="tx1">
                    <a:lumMod val="50000"/>
                    <a:lumOff val="50000"/>
                  </a:schemeClr>
                </a:solidFill>
              </a:rPr>
              <a:t> </a:t>
            </a:r>
            <a:r>
              <a:rPr lang="en-US" sz="1000" dirty="0" err="1">
                <a:solidFill>
                  <a:schemeClr val="tx1">
                    <a:lumMod val="50000"/>
                    <a:lumOff val="50000"/>
                  </a:schemeClr>
                </a:solidFill>
              </a:rPr>
              <a:t>topplegers</a:t>
            </a:r>
            <a:r>
              <a:rPr lang="en-US" sz="1000" dirty="0">
                <a:solidFill>
                  <a:schemeClr val="tx1">
                    <a:lumMod val="50000"/>
                    <a:lumOff val="50000"/>
                  </a:schemeClr>
                </a:solidFill>
              </a:rPr>
              <a:t>. </a:t>
            </a:r>
          </a:p>
          <a:p>
            <a:r>
              <a:rPr lang="en-US" sz="1000" dirty="0" err="1">
                <a:solidFill>
                  <a:schemeClr val="tx1">
                    <a:lumMod val="50000"/>
                    <a:lumOff val="50000"/>
                  </a:schemeClr>
                </a:solidFill>
              </a:rPr>
              <a:t>Daarnaast</a:t>
            </a:r>
            <a:r>
              <a:rPr lang="en-US" sz="1000" dirty="0">
                <a:solidFill>
                  <a:schemeClr val="tx1">
                    <a:lumMod val="50000"/>
                    <a:lumOff val="50000"/>
                  </a:schemeClr>
                </a:solidFill>
              </a:rPr>
              <a:t> </a:t>
            </a:r>
            <a:r>
              <a:rPr lang="en-US" sz="1000" dirty="0" err="1">
                <a:solidFill>
                  <a:schemeClr val="tx1">
                    <a:lumMod val="50000"/>
                    <a:lumOff val="50000"/>
                  </a:schemeClr>
                </a:solidFill>
              </a:rPr>
              <a:t>faciliteert</a:t>
            </a:r>
            <a:r>
              <a:rPr lang="en-US" sz="1000" dirty="0">
                <a:solidFill>
                  <a:schemeClr val="tx1">
                    <a:lumMod val="50000"/>
                    <a:lumOff val="50000"/>
                  </a:schemeClr>
                </a:solidFill>
              </a:rPr>
              <a:t> het ZVHHBZO de </a:t>
            </a:r>
            <a:r>
              <a:rPr lang="en-US" sz="1000" dirty="0" err="1">
                <a:solidFill>
                  <a:schemeClr val="tx1">
                    <a:lumMod val="50000"/>
                    <a:lumOff val="50000"/>
                  </a:schemeClr>
                </a:solidFill>
              </a:rPr>
              <a:t>weegtafel</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 en Casus-op-</a:t>
            </a:r>
            <a:r>
              <a:rPr lang="en-US" sz="1000" dirty="0" err="1">
                <a:solidFill>
                  <a:schemeClr val="tx1">
                    <a:lumMod val="50000"/>
                    <a:lumOff val="50000"/>
                  </a:schemeClr>
                </a:solidFill>
              </a:rPr>
              <a:t>maat</a:t>
            </a:r>
            <a:r>
              <a:rPr lang="en-US" sz="1000" dirty="0">
                <a:solidFill>
                  <a:schemeClr val="tx1">
                    <a:lumMod val="50000"/>
                    <a:lumOff val="50000"/>
                  </a:schemeClr>
                </a:solidFill>
              </a:rPr>
              <a:t>-</a:t>
            </a:r>
            <a:r>
              <a:rPr lang="en-US" sz="1000" dirty="0" err="1">
                <a:solidFill>
                  <a:schemeClr val="tx1">
                    <a:lumMod val="50000"/>
                    <a:lumOff val="50000"/>
                  </a:schemeClr>
                </a:solidFill>
              </a:rPr>
              <a:t>zaken</a:t>
            </a:r>
            <a:r>
              <a:rPr lang="en-US" sz="1000" dirty="0">
                <a:solidFill>
                  <a:schemeClr val="tx1">
                    <a:lumMod val="50000"/>
                    <a:lumOff val="50000"/>
                  </a:schemeClr>
                </a:solidFill>
              </a:rPr>
              <a:t> </a:t>
            </a:r>
            <a:r>
              <a:rPr lang="en-US" sz="1000" dirty="0" err="1">
                <a:solidFill>
                  <a:schemeClr val="tx1">
                    <a:lumMod val="50000"/>
                    <a:lumOff val="50000"/>
                  </a:schemeClr>
                </a:solidFill>
              </a:rPr>
              <a:t>radicalisering</a:t>
            </a:r>
            <a:r>
              <a:rPr lang="en-US" sz="1000" dirty="0">
                <a:solidFill>
                  <a:schemeClr val="tx1">
                    <a:lumMod val="50000"/>
                    <a:lumOff val="50000"/>
                  </a:schemeClr>
                </a:solidFill>
              </a:rPr>
              <a:t>.</a:t>
            </a:r>
          </a:p>
          <a:p>
            <a:endParaRPr lang="en-US" sz="1000" dirty="0">
              <a:solidFill>
                <a:schemeClr val="tx1">
                  <a:lumMod val="50000"/>
                  <a:lumOff val="50000"/>
                </a:schemeClr>
              </a:solidFill>
            </a:endParaRPr>
          </a:p>
        </p:txBody>
      </p:sp>
      <p:sp>
        <p:nvSpPr>
          <p:cNvPr id="32" name="Sev03"/>
          <p:cNvSpPr>
            <a:spLocks noChangeAspect="1"/>
          </p:cNvSpPr>
          <p:nvPr/>
        </p:nvSpPr>
        <p:spPr>
          <a:xfrm>
            <a:off x="4614336" y="672075"/>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36" name="Footer Text"/>
          <p:cNvSpPr txBox="1"/>
          <p:nvPr/>
        </p:nvSpPr>
        <p:spPr>
          <a:xfrm>
            <a:off x="5560115" y="670719"/>
            <a:ext cx="3159589" cy="1538883"/>
          </a:xfrm>
          <a:prstGeom prst="rect">
            <a:avLst/>
          </a:prstGeom>
          <a:noFill/>
        </p:spPr>
        <p:txBody>
          <a:bodyPr wrap="square" lIns="0" tIns="0" rIns="0" bIns="0" rtlCol="0">
            <a:spAutoFit/>
          </a:bodyPr>
          <a:lstStyle/>
          <a:p>
            <a:r>
              <a:rPr lang="en-US" sz="1000" b="1" dirty="0" err="1">
                <a:solidFill>
                  <a:schemeClr val="tx1">
                    <a:lumMod val="50000"/>
                    <a:lumOff val="50000"/>
                  </a:schemeClr>
                </a:solidFill>
              </a:rPr>
              <a:t>Woningcorporaties</a:t>
            </a:r>
            <a:r>
              <a:rPr lang="en-US" sz="1000" b="1" dirty="0">
                <a:solidFill>
                  <a:schemeClr val="tx1">
                    <a:lumMod val="50000"/>
                    <a:lumOff val="50000"/>
                  </a:schemeClr>
                </a:solidFill>
              </a:rPr>
              <a:t> en (</a:t>
            </a:r>
            <a:r>
              <a:rPr lang="en-US" sz="1000" b="1" dirty="0" err="1">
                <a:solidFill>
                  <a:schemeClr val="tx1">
                    <a:lumMod val="50000"/>
                    <a:lumOff val="50000"/>
                  </a:schemeClr>
                </a:solidFill>
              </a:rPr>
              <a:t>grote</a:t>
            </a:r>
            <a:r>
              <a:rPr lang="en-US" sz="1000" b="1" dirty="0">
                <a:solidFill>
                  <a:schemeClr val="tx1">
                    <a:lumMod val="50000"/>
                    <a:lumOff val="50000"/>
                  </a:schemeClr>
                </a:solidFill>
              </a:rPr>
              <a:t>) </a:t>
            </a:r>
            <a:r>
              <a:rPr lang="en-US" sz="1000" b="1" dirty="0" err="1">
                <a:solidFill>
                  <a:schemeClr val="tx1">
                    <a:lumMod val="50000"/>
                    <a:lumOff val="50000"/>
                  </a:schemeClr>
                </a:solidFill>
              </a:rPr>
              <a:t>particuliere</a:t>
            </a:r>
            <a:r>
              <a:rPr lang="en-US" sz="1000" b="1" dirty="0">
                <a:solidFill>
                  <a:schemeClr val="tx1">
                    <a:lumMod val="50000"/>
                    <a:lumOff val="50000"/>
                  </a:schemeClr>
                </a:solidFill>
              </a:rPr>
              <a:t> </a:t>
            </a:r>
            <a:r>
              <a:rPr lang="en-US" sz="1000" b="1" dirty="0" err="1">
                <a:solidFill>
                  <a:schemeClr val="tx1">
                    <a:lumMod val="50000"/>
                    <a:lumOff val="50000"/>
                  </a:schemeClr>
                </a:solidFill>
              </a:rPr>
              <a:t>verhuurders</a:t>
            </a:r>
            <a:endParaRPr lang="en-US" sz="1000" b="1" dirty="0">
              <a:solidFill>
                <a:schemeClr val="tx1">
                  <a:lumMod val="50000"/>
                  <a:lumOff val="50000"/>
                </a:schemeClr>
              </a:solidFill>
            </a:endParaRPr>
          </a:p>
          <a:p>
            <a:r>
              <a:rPr lang="en-US" sz="1000" dirty="0" err="1">
                <a:solidFill>
                  <a:schemeClr val="tx1">
                    <a:lumMod val="50000"/>
                    <a:lumOff val="50000"/>
                  </a:schemeClr>
                </a:solidFill>
              </a:rPr>
              <a:t>Woningcorporaties</a:t>
            </a:r>
            <a:r>
              <a:rPr lang="en-US" sz="1000" dirty="0">
                <a:solidFill>
                  <a:schemeClr val="tx1">
                    <a:lumMod val="50000"/>
                    <a:lumOff val="50000"/>
                  </a:schemeClr>
                </a:solidFill>
              </a:rPr>
              <a:t> en (</a:t>
            </a:r>
            <a:r>
              <a:rPr lang="en-US" sz="1000" dirty="0" err="1">
                <a:solidFill>
                  <a:schemeClr val="tx1">
                    <a:lumMod val="50000"/>
                    <a:lumOff val="50000"/>
                  </a:schemeClr>
                </a:solidFill>
              </a:rPr>
              <a:t>grote</a:t>
            </a:r>
            <a:r>
              <a:rPr lang="en-US" sz="1000" dirty="0">
                <a:solidFill>
                  <a:schemeClr val="tx1">
                    <a:lumMod val="50000"/>
                    <a:lumOff val="50000"/>
                  </a:schemeClr>
                </a:solidFill>
              </a:rPr>
              <a:t>) </a:t>
            </a:r>
            <a:r>
              <a:rPr lang="en-US" sz="1000" dirty="0" err="1">
                <a:solidFill>
                  <a:schemeClr val="tx1">
                    <a:lumMod val="50000"/>
                    <a:lumOff val="50000"/>
                  </a:schemeClr>
                </a:solidFill>
              </a:rPr>
              <a:t>particuliere</a:t>
            </a:r>
            <a:r>
              <a:rPr lang="en-US" sz="1000" dirty="0">
                <a:solidFill>
                  <a:schemeClr val="tx1">
                    <a:lumMod val="50000"/>
                    <a:lumOff val="50000"/>
                  </a:schemeClr>
                </a:solidFill>
              </a:rPr>
              <a:t> </a:t>
            </a:r>
            <a:r>
              <a:rPr lang="en-US" sz="1000" dirty="0" err="1">
                <a:solidFill>
                  <a:schemeClr val="tx1">
                    <a:lumMod val="50000"/>
                    <a:lumOff val="50000"/>
                  </a:schemeClr>
                </a:solidFill>
              </a:rPr>
              <a:t>verhuurders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verantwoordelijk</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goede</a:t>
            </a:r>
            <a:r>
              <a:rPr lang="en-US" sz="1000" dirty="0">
                <a:solidFill>
                  <a:schemeClr val="tx1">
                    <a:lumMod val="50000"/>
                    <a:lumOff val="50000"/>
                  </a:schemeClr>
                </a:solidFill>
              </a:rPr>
              <a:t> </a:t>
            </a:r>
            <a:r>
              <a:rPr lang="en-US" sz="1000" dirty="0" err="1">
                <a:solidFill>
                  <a:schemeClr val="tx1">
                    <a:lumMod val="50000"/>
                    <a:lumOff val="50000"/>
                  </a:schemeClr>
                </a:solidFill>
              </a:rPr>
              <a:t>staat</a:t>
            </a:r>
            <a:r>
              <a:rPr lang="en-US" sz="1000" dirty="0">
                <a:solidFill>
                  <a:schemeClr val="tx1">
                    <a:lumMod val="50000"/>
                    <a:lumOff val="50000"/>
                  </a:schemeClr>
                </a:solidFill>
              </a:rPr>
              <a:t> van </a:t>
            </a:r>
            <a:r>
              <a:rPr lang="en-US" sz="1000" dirty="0" err="1">
                <a:solidFill>
                  <a:schemeClr val="tx1">
                    <a:lumMod val="50000"/>
                    <a:lumOff val="50000"/>
                  </a:schemeClr>
                </a:solidFill>
              </a:rPr>
              <a:t>hun</a:t>
            </a:r>
            <a:r>
              <a:rPr lang="en-US" sz="1000" dirty="0">
                <a:solidFill>
                  <a:schemeClr val="tx1">
                    <a:lumMod val="50000"/>
                    <a:lumOff val="50000"/>
                  </a:schemeClr>
                </a:solidFill>
              </a:rPr>
              <a:t> </a:t>
            </a:r>
            <a:r>
              <a:rPr lang="en-US" sz="1000" dirty="0" err="1">
                <a:solidFill>
                  <a:schemeClr val="tx1">
                    <a:lumMod val="50000"/>
                    <a:lumOff val="50000"/>
                  </a:schemeClr>
                </a:solidFill>
              </a:rPr>
              <a:t>vastgoed</a:t>
            </a:r>
            <a:r>
              <a:rPr lang="en-US" sz="1000" dirty="0">
                <a:solidFill>
                  <a:schemeClr val="tx1">
                    <a:lumMod val="50000"/>
                    <a:lumOff val="50000"/>
                  </a:schemeClr>
                </a:solidFill>
              </a:rPr>
              <a:t>. </a:t>
            </a:r>
            <a:r>
              <a:rPr lang="en-US" sz="1000" dirty="0" err="1">
                <a:solidFill>
                  <a:schemeClr val="tx1">
                    <a:lumMod val="50000"/>
                    <a:lumOff val="50000"/>
                  </a:schemeClr>
                </a:solidFill>
              </a:rPr>
              <a:t>Zij</a:t>
            </a:r>
            <a:r>
              <a:rPr lang="en-US" sz="1000" dirty="0">
                <a:solidFill>
                  <a:schemeClr val="tx1">
                    <a:lumMod val="50000"/>
                    <a:lumOff val="50000"/>
                  </a:schemeClr>
                </a:solidFill>
              </a:rPr>
              <a:t> </a:t>
            </a:r>
            <a:r>
              <a:rPr lang="en-US" sz="1000" dirty="0" err="1">
                <a:solidFill>
                  <a:schemeClr val="tx1">
                    <a:lumMod val="50000"/>
                    <a:lumOff val="50000"/>
                  </a:schemeClr>
                </a:solidFill>
              </a:rPr>
              <a:t>hebben</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belangrijke</a:t>
            </a:r>
            <a:r>
              <a:rPr lang="en-US" sz="1000" dirty="0">
                <a:solidFill>
                  <a:schemeClr val="tx1">
                    <a:lumMod val="50000"/>
                    <a:lumOff val="50000"/>
                  </a:schemeClr>
                </a:solidFill>
              </a:rPr>
              <a:t> </a:t>
            </a:r>
            <a:r>
              <a:rPr lang="en-US" sz="1000" dirty="0" err="1">
                <a:solidFill>
                  <a:schemeClr val="tx1">
                    <a:lumMod val="50000"/>
                    <a:lumOff val="50000"/>
                  </a:schemeClr>
                </a:solidFill>
              </a:rPr>
              <a:t>rol</a:t>
            </a:r>
            <a:r>
              <a:rPr lang="en-US" sz="1000" dirty="0">
                <a:solidFill>
                  <a:schemeClr val="tx1">
                    <a:lumMod val="50000"/>
                    <a:lumOff val="50000"/>
                  </a:schemeClr>
                </a:solidFill>
              </a:rPr>
              <a:t> ten </a:t>
            </a:r>
            <a:r>
              <a:rPr lang="en-US" sz="1000" dirty="0" err="1">
                <a:solidFill>
                  <a:schemeClr val="tx1">
                    <a:lumMod val="50000"/>
                    <a:lumOff val="50000"/>
                  </a:schemeClr>
                </a:solidFill>
              </a:rPr>
              <a:t>aanzien</a:t>
            </a:r>
            <a:r>
              <a:rPr lang="en-US" sz="1000" dirty="0">
                <a:solidFill>
                  <a:schemeClr val="tx1">
                    <a:lumMod val="50000"/>
                    <a:lumOff val="50000"/>
                  </a:schemeClr>
                </a:solidFill>
              </a:rPr>
              <a:t> van </a:t>
            </a:r>
            <a:r>
              <a:rPr lang="en-US" sz="1000" dirty="0" err="1">
                <a:solidFill>
                  <a:schemeClr val="tx1">
                    <a:lumMod val="50000"/>
                    <a:lumOff val="50000"/>
                  </a:schemeClr>
                </a:solidFill>
              </a:rPr>
              <a:t>leefbaarheid</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Hierbij</a:t>
            </a:r>
            <a:r>
              <a:rPr lang="en-US" sz="1000" dirty="0">
                <a:solidFill>
                  <a:schemeClr val="tx1">
                    <a:lumMod val="50000"/>
                    <a:lumOff val="50000"/>
                  </a:schemeClr>
                </a:solidFill>
              </a:rPr>
              <a:t> </a:t>
            </a:r>
            <a:r>
              <a:rPr lang="en-US" sz="1000" dirty="0" err="1">
                <a:solidFill>
                  <a:schemeClr val="tx1">
                    <a:lumMod val="50000"/>
                    <a:lumOff val="50000"/>
                  </a:schemeClr>
                </a:solidFill>
              </a:rPr>
              <a:t>moet</a:t>
            </a:r>
            <a:r>
              <a:rPr lang="en-US" sz="1000" dirty="0">
                <a:solidFill>
                  <a:schemeClr val="tx1">
                    <a:lumMod val="50000"/>
                    <a:lumOff val="50000"/>
                  </a:schemeClr>
                </a:solidFill>
              </a:rPr>
              <a:t> </a:t>
            </a:r>
            <a:r>
              <a:rPr lang="en-US" sz="1000" dirty="0" err="1">
                <a:solidFill>
                  <a:schemeClr val="tx1">
                    <a:lumMod val="50000"/>
                    <a:lumOff val="50000"/>
                  </a:schemeClr>
                </a:solidFill>
              </a:rPr>
              <a:t>vooral</a:t>
            </a:r>
            <a:r>
              <a:rPr lang="en-US" sz="1000" dirty="0">
                <a:solidFill>
                  <a:schemeClr val="tx1">
                    <a:lumMod val="50000"/>
                    <a:lumOff val="50000"/>
                  </a:schemeClr>
                </a:solidFill>
              </a:rPr>
              <a:t> </a:t>
            </a:r>
            <a:r>
              <a:rPr lang="en-US" sz="1000" dirty="0" err="1">
                <a:solidFill>
                  <a:schemeClr val="tx1">
                    <a:lumMod val="50000"/>
                    <a:lumOff val="50000"/>
                  </a:schemeClr>
                </a:solidFill>
              </a:rPr>
              <a:t>gedacht</a:t>
            </a:r>
            <a:r>
              <a:rPr lang="en-US" sz="1000" dirty="0">
                <a:solidFill>
                  <a:schemeClr val="tx1">
                    <a:lumMod val="50000"/>
                    <a:lumOff val="50000"/>
                  </a:schemeClr>
                </a:solidFill>
              </a:rPr>
              <a:t> </a:t>
            </a:r>
            <a:r>
              <a:rPr lang="en-US" sz="1000" dirty="0" err="1">
                <a:solidFill>
                  <a:schemeClr val="tx1">
                    <a:lumMod val="50000"/>
                    <a:lumOff val="50000"/>
                  </a:schemeClr>
                </a:solidFill>
              </a:rPr>
              <a:t>worden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het </a:t>
            </a:r>
            <a:r>
              <a:rPr lang="en-US" sz="1000" dirty="0" err="1">
                <a:solidFill>
                  <a:schemeClr val="tx1">
                    <a:lumMod val="50000"/>
                    <a:lumOff val="50000"/>
                  </a:schemeClr>
                </a:solidFill>
              </a:rPr>
              <a:t>signaleren</a:t>
            </a:r>
            <a:r>
              <a:rPr lang="en-US" sz="1000" dirty="0">
                <a:solidFill>
                  <a:schemeClr val="tx1">
                    <a:lumMod val="50000"/>
                    <a:lumOff val="50000"/>
                  </a:schemeClr>
                </a:solidFill>
              </a:rPr>
              <a:t> en </a:t>
            </a:r>
            <a:r>
              <a:rPr lang="en-US" sz="1000" dirty="0" err="1">
                <a:solidFill>
                  <a:schemeClr val="tx1">
                    <a:lumMod val="50000"/>
                    <a:lumOff val="50000"/>
                  </a:schemeClr>
                </a:solidFill>
              </a:rPr>
              <a:t>aanpakken</a:t>
            </a:r>
            <a:r>
              <a:rPr lang="en-US" sz="1000" dirty="0">
                <a:solidFill>
                  <a:schemeClr val="tx1">
                    <a:lumMod val="50000"/>
                    <a:lumOff val="50000"/>
                  </a:schemeClr>
                </a:solidFill>
              </a:rPr>
              <a:t> van </a:t>
            </a:r>
            <a:r>
              <a:rPr lang="en-US" sz="1000" dirty="0" err="1">
                <a:solidFill>
                  <a:schemeClr val="tx1">
                    <a:lumMod val="50000"/>
                    <a:lumOff val="50000"/>
                  </a:schemeClr>
                </a:solidFill>
              </a:rPr>
              <a:t>overlast</a:t>
            </a:r>
            <a:r>
              <a:rPr lang="en-US" sz="1000" dirty="0">
                <a:solidFill>
                  <a:schemeClr val="tx1">
                    <a:lumMod val="50000"/>
                    <a:lumOff val="50000"/>
                  </a:schemeClr>
                </a:solidFill>
              </a:rPr>
              <a:t> </a:t>
            </a:r>
            <a:r>
              <a:rPr lang="en-US" sz="1000" dirty="0" err="1">
                <a:solidFill>
                  <a:schemeClr val="tx1">
                    <a:lumMod val="50000"/>
                    <a:lumOff val="50000"/>
                  </a:schemeClr>
                </a:solidFill>
              </a:rPr>
              <a:t>gevende</a:t>
            </a:r>
            <a:r>
              <a:rPr lang="en-US" sz="1000" dirty="0">
                <a:solidFill>
                  <a:schemeClr val="tx1">
                    <a:lumMod val="50000"/>
                    <a:lumOff val="50000"/>
                  </a:schemeClr>
                </a:solidFill>
              </a:rPr>
              <a:t> </a:t>
            </a:r>
            <a:r>
              <a:rPr lang="en-US" sz="1000" dirty="0" err="1">
                <a:solidFill>
                  <a:schemeClr val="tx1">
                    <a:lumMod val="50000"/>
                    <a:lumOff val="50000"/>
                  </a:schemeClr>
                </a:solidFill>
              </a:rPr>
              <a:t>huurders</a:t>
            </a:r>
            <a:r>
              <a:rPr lang="en-US" sz="1000" dirty="0">
                <a:solidFill>
                  <a:schemeClr val="tx1">
                    <a:lumMod val="50000"/>
                    <a:lumOff val="50000"/>
                  </a:schemeClr>
                </a:solidFill>
              </a:rPr>
              <a:t> maar </a:t>
            </a:r>
            <a:r>
              <a:rPr lang="en-US" sz="1000" dirty="0" err="1">
                <a:solidFill>
                  <a:schemeClr val="tx1">
                    <a:lumMod val="50000"/>
                    <a:lumOff val="50000"/>
                  </a:schemeClr>
                </a:solidFill>
              </a:rPr>
              <a:t>bijvoorbeeld</a:t>
            </a:r>
            <a:r>
              <a:rPr lang="en-US" sz="1000" dirty="0">
                <a:solidFill>
                  <a:schemeClr val="tx1">
                    <a:lumMod val="50000"/>
                    <a:lumOff val="50000"/>
                  </a:schemeClr>
                </a:solidFill>
              </a:rPr>
              <a:t> </a:t>
            </a:r>
            <a:r>
              <a:rPr lang="en-US" sz="1000" dirty="0" err="1">
                <a:solidFill>
                  <a:schemeClr val="tx1">
                    <a:lumMod val="50000"/>
                    <a:lumOff val="50000"/>
                  </a:schemeClr>
                </a:solidFill>
              </a:rPr>
              <a:t>ook</a:t>
            </a:r>
            <a:r>
              <a:rPr lang="en-US" sz="1000" dirty="0">
                <a:solidFill>
                  <a:schemeClr val="tx1">
                    <a:lumMod val="50000"/>
                    <a:lumOff val="50000"/>
                  </a:schemeClr>
                </a:solidFill>
              </a:rPr>
              <a:t> in de </a:t>
            </a:r>
            <a:r>
              <a:rPr lang="en-US" sz="1000" dirty="0" err="1">
                <a:solidFill>
                  <a:schemeClr val="tx1">
                    <a:lumMod val="50000"/>
                    <a:lumOff val="50000"/>
                  </a:schemeClr>
                </a:solidFill>
              </a:rPr>
              <a:t>bestrijding</a:t>
            </a:r>
            <a:r>
              <a:rPr lang="en-US" sz="1000" dirty="0">
                <a:solidFill>
                  <a:schemeClr val="tx1">
                    <a:lumMod val="50000"/>
                    <a:lumOff val="50000"/>
                  </a:schemeClr>
                </a:solidFill>
              </a:rPr>
              <a:t> van </a:t>
            </a:r>
            <a:r>
              <a:rPr lang="en-US" sz="1000" dirty="0" err="1">
                <a:solidFill>
                  <a:schemeClr val="tx1">
                    <a:lumMod val="50000"/>
                    <a:lumOff val="50000"/>
                  </a:schemeClr>
                </a:solidFill>
              </a:rPr>
              <a:t>hennepteelt</a:t>
            </a:r>
            <a:r>
              <a:rPr lang="en-US" sz="1000" dirty="0">
                <a:solidFill>
                  <a:schemeClr val="tx1">
                    <a:lumMod val="50000"/>
                    <a:lumOff val="50000"/>
                  </a:schemeClr>
                </a:solidFill>
              </a:rPr>
              <a:t>. </a:t>
            </a:r>
          </a:p>
          <a:p>
            <a:endParaRPr lang="en-US" sz="1000" dirty="0">
              <a:solidFill>
                <a:schemeClr val="tx1">
                  <a:lumMod val="50000"/>
                  <a:lumOff val="50000"/>
                </a:schemeClr>
              </a:solidFill>
            </a:endParaRPr>
          </a:p>
        </p:txBody>
      </p:sp>
      <p:sp>
        <p:nvSpPr>
          <p:cNvPr id="37" name="Sev03"/>
          <p:cNvSpPr>
            <a:spLocks noChangeAspect="1"/>
          </p:cNvSpPr>
          <p:nvPr/>
        </p:nvSpPr>
        <p:spPr>
          <a:xfrm>
            <a:off x="4614336" y="2509028"/>
            <a:ext cx="648000" cy="648000"/>
          </a:xfrm>
          <a:prstGeom prst="ellipse">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FontAwesome" pitchFamily="2" charset="0"/>
              <a:cs typeface="+mj-cs"/>
            </a:endParaRPr>
          </a:p>
        </p:txBody>
      </p:sp>
      <p:sp>
        <p:nvSpPr>
          <p:cNvPr id="38" name="Footer Text"/>
          <p:cNvSpPr txBox="1"/>
          <p:nvPr/>
        </p:nvSpPr>
        <p:spPr>
          <a:xfrm>
            <a:off x="5560115" y="2507672"/>
            <a:ext cx="3159589" cy="1231106"/>
          </a:xfrm>
          <a:prstGeom prst="rect">
            <a:avLst/>
          </a:prstGeom>
          <a:noFill/>
        </p:spPr>
        <p:txBody>
          <a:bodyPr wrap="square" lIns="0" tIns="0" rIns="0" bIns="0" rtlCol="0">
            <a:spAutoFit/>
          </a:bodyPr>
          <a:lstStyle/>
          <a:p>
            <a:r>
              <a:rPr lang="en-US" sz="1000" b="1" dirty="0" err="1">
                <a:solidFill>
                  <a:schemeClr val="tx1">
                    <a:lumMod val="50000"/>
                    <a:lumOff val="50000"/>
                  </a:schemeClr>
                </a:solidFill>
              </a:rPr>
              <a:t>Overige</a:t>
            </a:r>
            <a:r>
              <a:rPr lang="en-US" sz="1000" b="1" dirty="0">
                <a:solidFill>
                  <a:schemeClr val="tx1">
                    <a:lumMod val="50000"/>
                    <a:lumOff val="50000"/>
                  </a:schemeClr>
                </a:solidFill>
              </a:rPr>
              <a:t> </a:t>
            </a:r>
            <a:r>
              <a:rPr lang="en-US" sz="1000" b="1" dirty="0" err="1">
                <a:solidFill>
                  <a:schemeClr val="tx1">
                    <a:lumMod val="50000"/>
                    <a:lumOff val="50000"/>
                  </a:schemeClr>
                </a:solidFill>
              </a:rPr>
              <a:t>externe</a:t>
            </a:r>
            <a:r>
              <a:rPr lang="en-US" sz="1000" b="1" dirty="0">
                <a:solidFill>
                  <a:schemeClr val="tx1">
                    <a:lumMod val="50000"/>
                    <a:lumOff val="50000"/>
                  </a:schemeClr>
                </a:solidFill>
              </a:rPr>
              <a:t> partners </a:t>
            </a:r>
            <a:r>
              <a:rPr lang="en-US" sz="1000" b="1" dirty="0" err="1">
                <a:solidFill>
                  <a:schemeClr val="tx1">
                    <a:lumMod val="50000"/>
                    <a:lumOff val="50000"/>
                  </a:schemeClr>
                </a:solidFill>
              </a:rPr>
              <a:t>uit</a:t>
            </a:r>
            <a:r>
              <a:rPr lang="en-US" sz="1000" b="1" dirty="0">
                <a:solidFill>
                  <a:schemeClr val="tx1">
                    <a:lumMod val="50000"/>
                    <a:lumOff val="50000"/>
                  </a:schemeClr>
                </a:solidFill>
              </a:rPr>
              <a:t> </a:t>
            </a:r>
            <a:r>
              <a:rPr lang="en-US" sz="1000" b="1" dirty="0" err="1">
                <a:solidFill>
                  <a:schemeClr val="tx1">
                    <a:lumMod val="50000"/>
                    <a:lumOff val="50000"/>
                  </a:schemeClr>
                </a:solidFill>
              </a:rPr>
              <a:t>sociaal</a:t>
            </a:r>
            <a:r>
              <a:rPr lang="en-US" sz="1000" b="1" dirty="0">
                <a:solidFill>
                  <a:schemeClr val="tx1">
                    <a:lumMod val="50000"/>
                    <a:lumOff val="50000"/>
                  </a:schemeClr>
                </a:solidFill>
              </a:rPr>
              <a:t> </a:t>
            </a:r>
            <a:r>
              <a:rPr lang="en-US" sz="1000" b="1" dirty="0" err="1">
                <a:solidFill>
                  <a:schemeClr val="tx1">
                    <a:lumMod val="50000"/>
                    <a:lumOff val="50000"/>
                  </a:schemeClr>
                </a:solidFill>
              </a:rPr>
              <a:t>domein</a:t>
            </a:r>
            <a:endParaRPr lang="en-US" sz="1000" b="1" dirty="0">
              <a:solidFill>
                <a:schemeClr val="tx1">
                  <a:lumMod val="50000"/>
                  <a:lumOff val="50000"/>
                </a:schemeClr>
              </a:solidFill>
            </a:endParaRPr>
          </a:p>
          <a:p>
            <a:r>
              <a:rPr lang="en-US" sz="1000" dirty="0" err="1">
                <a:solidFill>
                  <a:schemeClr val="tx1">
                    <a:lumMod val="50000"/>
                    <a:lumOff val="50000"/>
                  </a:schemeClr>
                </a:solidFill>
              </a:rPr>
              <a:t>Naast</a:t>
            </a:r>
            <a:r>
              <a:rPr lang="en-US" sz="1000" dirty="0">
                <a:solidFill>
                  <a:schemeClr val="tx1">
                    <a:lumMod val="50000"/>
                    <a:lumOff val="50000"/>
                  </a:schemeClr>
                </a:solidFill>
              </a:rPr>
              <a:t> de met </a:t>
            </a:r>
            <a:r>
              <a:rPr lang="en-US" sz="1000" dirty="0" err="1">
                <a:solidFill>
                  <a:schemeClr val="tx1">
                    <a:lumMod val="50000"/>
                    <a:lumOff val="50000"/>
                  </a:schemeClr>
                </a:solidFill>
              </a:rPr>
              <a:t>naam</a:t>
            </a:r>
            <a:r>
              <a:rPr lang="en-US" sz="1000" dirty="0">
                <a:solidFill>
                  <a:schemeClr val="tx1">
                    <a:lumMod val="50000"/>
                    <a:lumOff val="50000"/>
                  </a:schemeClr>
                </a:solidFill>
              </a:rPr>
              <a:t> en </a:t>
            </a:r>
            <a:r>
              <a:rPr lang="en-US" sz="1000" dirty="0" err="1">
                <a:solidFill>
                  <a:schemeClr val="tx1">
                    <a:lumMod val="50000"/>
                    <a:lumOff val="50000"/>
                  </a:schemeClr>
                </a:solidFill>
              </a:rPr>
              <a:t>toenaam</a:t>
            </a:r>
            <a:r>
              <a:rPr lang="en-US" sz="1000" dirty="0">
                <a:solidFill>
                  <a:schemeClr val="tx1">
                    <a:lumMod val="50000"/>
                    <a:lumOff val="50000"/>
                  </a:schemeClr>
                </a:solidFill>
              </a:rPr>
              <a:t> </a:t>
            </a:r>
            <a:r>
              <a:rPr lang="en-US" sz="1000" dirty="0" err="1">
                <a:solidFill>
                  <a:schemeClr val="tx1">
                    <a:lumMod val="50000"/>
                    <a:lumOff val="50000"/>
                  </a:schemeClr>
                </a:solidFill>
              </a:rPr>
              <a:t>genoemde</a:t>
            </a:r>
            <a:r>
              <a:rPr lang="en-US" sz="1000" dirty="0">
                <a:solidFill>
                  <a:schemeClr val="tx1">
                    <a:lumMod val="50000"/>
                    <a:lumOff val="50000"/>
                  </a:schemeClr>
                </a:solidFill>
              </a:rPr>
              <a:t> partners  </a:t>
            </a:r>
            <a:r>
              <a:rPr lang="en-US" sz="1000" dirty="0" err="1">
                <a:solidFill>
                  <a:schemeClr val="tx1">
                    <a:lumMod val="50000"/>
                    <a:lumOff val="50000"/>
                  </a:schemeClr>
                </a:solidFill>
              </a:rPr>
              <a:t>kent</a:t>
            </a:r>
            <a:r>
              <a:rPr lang="en-US" sz="1000" dirty="0">
                <a:solidFill>
                  <a:schemeClr val="tx1">
                    <a:lumMod val="50000"/>
                    <a:lumOff val="50000"/>
                  </a:schemeClr>
                </a:solidFill>
              </a:rPr>
              <a:t> het </a:t>
            </a:r>
            <a:r>
              <a:rPr lang="en-US" sz="1000" dirty="0" err="1">
                <a:solidFill>
                  <a:schemeClr val="tx1">
                    <a:lumMod val="50000"/>
                    <a:lumOff val="50000"/>
                  </a:schemeClr>
                </a:solidFill>
              </a:rPr>
              <a:t>veiligheidsveld</a:t>
            </a:r>
            <a:r>
              <a:rPr lang="en-US" sz="1000" dirty="0">
                <a:solidFill>
                  <a:schemeClr val="tx1">
                    <a:lumMod val="50000"/>
                    <a:lumOff val="50000"/>
                  </a:schemeClr>
                </a:solidFill>
              </a:rPr>
              <a:t> nog </a:t>
            </a:r>
            <a:r>
              <a:rPr lang="en-US" sz="1000" dirty="0" err="1">
                <a:solidFill>
                  <a:schemeClr val="tx1">
                    <a:lumMod val="50000"/>
                    <a:lumOff val="50000"/>
                  </a:schemeClr>
                </a:solidFill>
              </a:rPr>
              <a:t>vele</a:t>
            </a:r>
            <a:r>
              <a:rPr lang="en-US" sz="1000" dirty="0">
                <a:solidFill>
                  <a:schemeClr val="tx1">
                    <a:lumMod val="50000"/>
                    <a:lumOff val="50000"/>
                  </a:schemeClr>
                </a:solidFill>
              </a:rPr>
              <a:t> </a:t>
            </a:r>
            <a:r>
              <a:rPr lang="en-US" sz="1000" dirty="0" err="1">
                <a:solidFill>
                  <a:schemeClr val="tx1">
                    <a:lumMod val="50000"/>
                    <a:lumOff val="50000"/>
                  </a:schemeClr>
                </a:solidFill>
              </a:rPr>
              <a:t>andere</a:t>
            </a:r>
            <a:r>
              <a:rPr lang="en-US" sz="1000" dirty="0">
                <a:solidFill>
                  <a:schemeClr val="tx1">
                    <a:lumMod val="50000"/>
                    <a:lumOff val="50000"/>
                  </a:schemeClr>
                </a:solidFill>
              </a:rPr>
              <a:t> partners </a:t>
            </a:r>
            <a:r>
              <a:rPr lang="en-US" sz="1000" dirty="0" err="1">
                <a:solidFill>
                  <a:schemeClr val="tx1">
                    <a:lumMod val="50000"/>
                    <a:lumOff val="50000"/>
                  </a:schemeClr>
                </a:solidFill>
              </a:rPr>
              <a:t>zoals</a:t>
            </a:r>
            <a:r>
              <a:rPr lang="en-US" sz="1000" dirty="0">
                <a:solidFill>
                  <a:schemeClr val="tx1">
                    <a:lumMod val="50000"/>
                    <a:lumOff val="50000"/>
                  </a:schemeClr>
                </a:solidFill>
              </a:rPr>
              <a:t> </a:t>
            </a:r>
            <a:r>
              <a:rPr lang="en-US" sz="1000" dirty="0" err="1">
                <a:solidFill>
                  <a:schemeClr val="tx1">
                    <a:lumMod val="50000"/>
                    <a:lumOff val="50000"/>
                  </a:schemeClr>
                </a:solidFill>
              </a:rPr>
              <a:t>welzijnsorganisaties</a:t>
            </a:r>
            <a:r>
              <a:rPr lang="en-US" sz="1000" dirty="0">
                <a:solidFill>
                  <a:schemeClr val="tx1">
                    <a:lumMod val="50000"/>
                    <a:lumOff val="50000"/>
                  </a:schemeClr>
                </a:solidFill>
              </a:rPr>
              <a:t>, </a:t>
            </a:r>
            <a:r>
              <a:rPr lang="en-US" sz="1000" dirty="0" err="1">
                <a:solidFill>
                  <a:schemeClr val="tx1">
                    <a:lumMod val="50000"/>
                    <a:lumOff val="50000"/>
                  </a:schemeClr>
                </a:solidFill>
              </a:rPr>
              <a:t>jongerenwerk</a:t>
            </a:r>
            <a:r>
              <a:rPr lang="en-US" sz="1000" dirty="0">
                <a:solidFill>
                  <a:schemeClr val="tx1">
                    <a:lumMod val="50000"/>
                    <a:lumOff val="50000"/>
                  </a:schemeClr>
                </a:solidFill>
              </a:rPr>
              <a:t>, </a:t>
            </a:r>
            <a:r>
              <a:rPr lang="en-US" sz="1000" dirty="0" err="1">
                <a:solidFill>
                  <a:schemeClr val="tx1">
                    <a:lumMod val="50000"/>
                    <a:lumOff val="50000"/>
                  </a:schemeClr>
                </a:solidFill>
              </a:rPr>
              <a:t>maatschappelijk</a:t>
            </a:r>
            <a:r>
              <a:rPr lang="en-US" sz="1000" dirty="0">
                <a:solidFill>
                  <a:schemeClr val="tx1">
                    <a:lumMod val="50000"/>
                    <a:lumOff val="50000"/>
                  </a:schemeClr>
                </a:solidFill>
              </a:rPr>
              <a:t> </a:t>
            </a:r>
            <a:r>
              <a:rPr lang="en-US" sz="1000" dirty="0" err="1">
                <a:solidFill>
                  <a:schemeClr val="tx1">
                    <a:lumMod val="50000"/>
                    <a:lumOff val="50000"/>
                  </a:schemeClr>
                </a:solidFill>
              </a:rPr>
              <a:t>werk</a:t>
            </a:r>
            <a:r>
              <a:rPr lang="en-US" sz="1000" dirty="0">
                <a:solidFill>
                  <a:schemeClr val="tx1">
                    <a:lumMod val="50000"/>
                    <a:lumOff val="50000"/>
                  </a:schemeClr>
                </a:solidFill>
              </a:rPr>
              <a:t>, </a:t>
            </a:r>
            <a:r>
              <a:rPr lang="en-US" sz="1000" dirty="0" err="1">
                <a:solidFill>
                  <a:schemeClr val="tx1">
                    <a:lumMod val="50000"/>
                    <a:lumOff val="50000"/>
                  </a:schemeClr>
                </a:solidFill>
              </a:rPr>
              <a:t>verslavingszorg</a:t>
            </a:r>
            <a:r>
              <a:rPr lang="en-US" sz="1000" dirty="0">
                <a:solidFill>
                  <a:schemeClr val="tx1">
                    <a:lumMod val="50000"/>
                    <a:lumOff val="50000"/>
                  </a:schemeClr>
                </a:solidFill>
              </a:rPr>
              <a:t>, </a:t>
            </a:r>
            <a:r>
              <a:rPr lang="en-US" sz="1000" dirty="0" err="1">
                <a:solidFill>
                  <a:schemeClr val="tx1">
                    <a:lumMod val="50000"/>
                    <a:lumOff val="50000"/>
                  </a:schemeClr>
                </a:solidFill>
              </a:rPr>
              <a:t>gezondheidsdienst</a:t>
            </a:r>
            <a:r>
              <a:rPr lang="en-US" sz="1000" dirty="0">
                <a:solidFill>
                  <a:schemeClr val="tx1">
                    <a:lumMod val="50000"/>
                    <a:lumOff val="50000"/>
                  </a:schemeClr>
                </a:solidFill>
              </a:rPr>
              <a:t>, </a:t>
            </a:r>
            <a:r>
              <a:rPr lang="en-US" sz="1000" dirty="0" err="1">
                <a:solidFill>
                  <a:schemeClr val="tx1">
                    <a:lumMod val="50000"/>
                    <a:lumOff val="50000"/>
                  </a:schemeClr>
                </a:solidFill>
              </a:rPr>
              <a:t>schuldhulpverlening</a:t>
            </a:r>
            <a:r>
              <a:rPr lang="en-US" sz="1000" dirty="0">
                <a:solidFill>
                  <a:schemeClr val="tx1">
                    <a:lumMod val="50000"/>
                    <a:lumOff val="50000"/>
                  </a:schemeClr>
                </a:solidFill>
              </a:rPr>
              <a:t>, Centrum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Jeugd</a:t>
            </a:r>
            <a:r>
              <a:rPr lang="en-US" sz="1000" dirty="0">
                <a:solidFill>
                  <a:schemeClr val="tx1">
                    <a:lumMod val="50000"/>
                    <a:lumOff val="50000"/>
                  </a:schemeClr>
                </a:solidFill>
              </a:rPr>
              <a:t> en </a:t>
            </a:r>
            <a:r>
              <a:rPr lang="en-US" sz="1000" dirty="0" err="1">
                <a:solidFill>
                  <a:schemeClr val="tx1">
                    <a:lumMod val="50000"/>
                    <a:lumOff val="50000"/>
                  </a:schemeClr>
                </a:solidFill>
              </a:rPr>
              <a:t>Gezin</a:t>
            </a:r>
            <a:r>
              <a:rPr lang="en-US" sz="1000" dirty="0">
                <a:solidFill>
                  <a:schemeClr val="tx1">
                    <a:lumMod val="50000"/>
                    <a:lumOff val="50000"/>
                  </a:schemeClr>
                </a:solidFill>
              </a:rPr>
              <a:t>, </a:t>
            </a:r>
            <a:r>
              <a:rPr lang="en-US" sz="1000" dirty="0" err="1">
                <a:solidFill>
                  <a:schemeClr val="tx1">
                    <a:lumMod val="50000"/>
                    <a:lumOff val="50000"/>
                  </a:schemeClr>
                </a:solidFill>
              </a:rPr>
              <a:t>verenigingen</a:t>
            </a:r>
            <a:r>
              <a:rPr lang="en-US" sz="1000" dirty="0">
                <a:solidFill>
                  <a:schemeClr val="tx1">
                    <a:lumMod val="50000"/>
                    <a:lumOff val="50000"/>
                  </a:schemeClr>
                </a:solidFill>
              </a:rPr>
              <a:t> en </a:t>
            </a:r>
            <a:r>
              <a:rPr lang="en-US" sz="1000" dirty="0" err="1">
                <a:solidFill>
                  <a:schemeClr val="tx1">
                    <a:lumMod val="50000"/>
                    <a:lumOff val="50000"/>
                  </a:schemeClr>
                </a:solidFill>
              </a:rPr>
              <a:t>scholen</a:t>
            </a:r>
            <a:r>
              <a:rPr lang="en-US" sz="1000" dirty="0">
                <a:solidFill>
                  <a:schemeClr val="tx1">
                    <a:lumMod val="50000"/>
                    <a:lumOff val="50000"/>
                  </a:schemeClr>
                </a:solidFill>
              </a:rPr>
              <a:t> etc. </a:t>
            </a:r>
          </a:p>
          <a:p>
            <a:endParaRPr lang="en-US" sz="1000" dirty="0">
              <a:solidFill>
                <a:schemeClr val="tx1">
                  <a:lumMod val="50000"/>
                  <a:lumOff val="50000"/>
                </a:schemeClr>
              </a:solidFill>
            </a:endParaRPr>
          </a:p>
        </p:txBody>
      </p:sp>
      <p:sp>
        <p:nvSpPr>
          <p:cNvPr id="21" name="Freeform 86"/>
          <p:cNvSpPr>
            <a:spLocks noChangeAspect="1" noEditPoints="1"/>
          </p:cNvSpPr>
          <p:nvPr/>
        </p:nvSpPr>
        <p:spPr bwMode="auto">
          <a:xfrm>
            <a:off x="462760" y="814719"/>
            <a:ext cx="479999" cy="360000"/>
          </a:xfrm>
          <a:custGeom>
            <a:avLst/>
            <a:gdLst/>
            <a:ahLst/>
            <a:cxnLst>
              <a:cxn ang="0">
                <a:pos x="75" y="38"/>
              </a:cxn>
              <a:cxn ang="0">
                <a:pos x="63" y="52"/>
              </a:cxn>
              <a:cxn ang="0">
                <a:pos x="52" y="57"/>
              </a:cxn>
              <a:cxn ang="0">
                <a:pos x="9" y="57"/>
              </a:cxn>
              <a:cxn ang="0">
                <a:pos x="0" y="48"/>
              </a:cxn>
              <a:cxn ang="0">
                <a:pos x="0" y="9"/>
              </a:cxn>
              <a:cxn ang="0">
                <a:pos x="9" y="0"/>
              </a:cxn>
              <a:cxn ang="0">
                <a:pos x="22" y="0"/>
              </a:cxn>
              <a:cxn ang="0">
                <a:pos x="31" y="9"/>
              </a:cxn>
              <a:cxn ang="0">
                <a:pos x="31" y="11"/>
              </a:cxn>
              <a:cxn ang="0">
                <a:pos x="52" y="11"/>
              </a:cxn>
              <a:cxn ang="0">
                <a:pos x="61" y="20"/>
              </a:cxn>
              <a:cxn ang="0">
                <a:pos x="61" y="26"/>
              </a:cxn>
              <a:cxn ang="0">
                <a:pos x="69" y="26"/>
              </a:cxn>
              <a:cxn ang="0">
                <a:pos x="76" y="30"/>
              </a:cxn>
              <a:cxn ang="0">
                <a:pos x="76" y="33"/>
              </a:cxn>
              <a:cxn ang="0">
                <a:pos x="75" y="38"/>
              </a:cxn>
              <a:cxn ang="0">
                <a:pos x="56" y="26"/>
              </a:cxn>
              <a:cxn ang="0">
                <a:pos x="56" y="20"/>
              </a:cxn>
              <a:cxn ang="0">
                <a:pos x="52" y="16"/>
              </a:cxn>
              <a:cxn ang="0">
                <a:pos x="29" y="16"/>
              </a:cxn>
              <a:cxn ang="0">
                <a:pos x="25" y="12"/>
              </a:cxn>
              <a:cxn ang="0">
                <a:pos x="25" y="9"/>
              </a:cxn>
              <a:cxn ang="0">
                <a:pos x="22" y="6"/>
              </a:cxn>
              <a:cxn ang="0">
                <a:pos x="9" y="6"/>
              </a:cxn>
              <a:cxn ang="0">
                <a:pos x="5" y="9"/>
              </a:cxn>
              <a:cxn ang="0">
                <a:pos x="5" y="44"/>
              </a:cxn>
              <a:cxn ang="0">
                <a:pos x="15" y="31"/>
              </a:cxn>
              <a:cxn ang="0">
                <a:pos x="25" y="26"/>
              </a:cxn>
              <a:cxn ang="0">
                <a:pos x="56" y="26"/>
              </a:cxn>
              <a:cxn ang="0">
                <a:pos x="69" y="31"/>
              </a:cxn>
              <a:cxn ang="0">
                <a:pos x="25" y="31"/>
              </a:cxn>
              <a:cxn ang="0">
                <a:pos x="19" y="34"/>
              </a:cxn>
              <a:cxn ang="0">
                <a:pos x="7" y="49"/>
              </a:cxn>
              <a:cxn ang="0">
                <a:pos x="7" y="50"/>
              </a:cxn>
              <a:cxn ang="0">
                <a:pos x="9" y="52"/>
              </a:cxn>
              <a:cxn ang="0">
                <a:pos x="52" y="52"/>
              </a:cxn>
              <a:cxn ang="0">
                <a:pos x="59" y="49"/>
              </a:cxn>
              <a:cxn ang="0">
                <a:pos x="71" y="34"/>
              </a:cxn>
              <a:cxn ang="0">
                <a:pos x="71" y="33"/>
              </a:cxn>
              <a:cxn ang="0">
                <a:pos x="69" y="31"/>
              </a:cxn>
            </a:cxnLst>
            <a:rect l="0" t="0" r="r" b="b"/>
            <a:pathLst>
              <a:path w="76" h="57">
                <a:moveTo>
                  <a:pt x="75" y="38"/>
                </a:moveTo>
                <a:cubicBezTo>
                  <a:pt x="63" y="52"/>
                  <a:pt x="63" y="52"/>
                  <a:pt x="63" y="52"/>
                </a:cubicBezTo>
                <a:cubicBezTo>
                  <a:pt x="60" y="55"/>
                  <a:pt x="56" y="57"/>
                  <a:pt x="52" y="57"/>
                </a:cubicBezTo>
                <a:cubicBezTo>
                  <a:pt x="9" y="57"/>
                  <a:pt x="9" y="57"/>
                  <a:pt x="9" y="57"/>
                </a:cubicBezTo>
                <a:cubicBezTo>
                  <a:pt x="4" y="57"/>
                  <a:pt x="0" y="53"/>
                  <a:pt x="0" y="48"/>
                </a:cubicBezTo>
                <a:cubicBezTo>
                  <a:pt x="0" y="9"/>
                  <a:pt x="0" y="9"/>
                  <a:pt x="0" y="9"/>
                </a:cubicBezTo>
                <a:cubicBezTo>
                  <a:pt x="0" y="5"/>
                  <a:pt x="4" y="0"/>
                  <a:pt x="9" y="0"/>
                </a:cubicBezTo>
                <a:cubicBezTo>
                  <a:pt x="22" y="0"/>
                  <a:pt x="22" y="0"/>
                  <a:pt x="22" y="0"/>
                </a:cubicBezTo>
                <a:cubicBezTo>
                  <a:pt x="27" y="0"/>
                  <a:pt x="31" y="5"/>
                  <a:pt x="31" y="9"/>
                </a:cubicBezTo>
                <a:cubicBezTo>
                  <a:pt x="31" y="11"/>
                  <a:pt x="31" y="11"/>
                  <a:pt x="31" y="11"/>
                </a:cubicBezTo>
                <a:cubicBezTo>
                  <a:pt x="52" y="11"/>
                  <a:pt x="52" y="11"/>
                  <a:pt x="52" y="11"/>
                </a:cubicBezTo>
                <a:cubicBezTo>
                  <a:pt x="57" y="11"/>
                  <a:pt x="61" y="15"/>
                  <a:pt x="61" y="20"/>
                </a:cubicBezTo>
                <a:cubicBezTo>
                  <a:pt x="61" y="26"/>
                  <a:pt x="61" y="26"/>
                  <a:pt x="61" y="26"/>
                </a:cubicBezTo>
                <a:cubicBezTo>
                  <a:pt x="69" y="26"/>
                  <a:pt x="69" y="26"/>
                  <a:pt x="69" y="26"/>
                </a:cubicBezTo>
                <a:cubicBezTo>
                  <a:pt x="72" y="26"/>
                  <a:pt x="75" y="27"/>
                  <a:pt x="76" y="30"/>
                </a:cubicBezTo>
                <a:cubicBezTo>
                  <a:pt x="76" y="31"/>
                  <a:pt x="76" y="32"/>
                  <a:pt x="76" y="33"/>
                </a:cubicBezTo>
                <a:cubicBezTo>
                  <a:pt x="76" y="34"/>
                  <a:pt x="76" y="36"/>
                  <a:pt x="75" y="38"/>
                </a:cubicBezTo>
                <a:close/>
                <a:moveTo>
                  <a:pt x="56" y="26"/>
                </a:moveTo>
                <a:cubicBezTo>
                  <a:pt x="56" y="20"/>
                  <a:pt x="56" y="20"/>
                  <a:pt x="56" y="20"/>
                </a:cubicBezTo>
                <a:cubicBezTo>
                  <a:pt x="56" y="18"/>
                  <a:pt x="55" y="16"/>
                  <a:pt x="52" y="16"/>
                </a:cubicBezTo>
                <a:cubicBezTo>
                  <a:pt x="29" y="16"/>
                  <a:pt x="29" y="16"/>
                  <a:pt x="29" y="16"/>
                </a:cubicBezTo>
                <a:cubicBezTo>
                  <a:pt x="27" y="16"/>
                  <a:pt x="25" y="14"/>
                  <a:pt x="25" y="12"/>
                </a:cubicBezTo>
                <a:cubicBezTo>
                  <a:pt x="25" y="9"/>
                  <a:pt x="25" y="9"/>
                  <a:pt x="25" y="9"/>
                </a:cubicBezTo>
                <a:cubicBezTo>
                  <a:pt x="25" y="7"/>
                  <a:pt x="24" y="6"/>
                  <a:pt x="22" y="6"/>
                </a:cubicBezTo>
                <a:cubicBezTo>
                  <a:pt x="9" y="6"/>
                  <a:pt x="9" y="6"/>
                  <a:pt x="9" y="6"/>
                </a:cubicBezTo>
                <a:cubicBezTo>
                  <a:pt x="7" y="6"/>
                  <a:pt x="5" y="7"/>
                  <a:pt x="5" y="9"/>
                </a:cubicBezTo>
                <a:cubicBezTo>
                  <a:pt x="5" y="44"/>
                  <a:pt x="5" y="44"/>
                  <a:pt x="5" y="44"/>
                </a:cubicBezTo>
                <a:cubicBezTo>
                  <a:pt x="15" y="31"/>
                  <a:pt x="15" y="31"/>
                  <a:pt x="15" y="31"/>
                </a:cubicBezTo>
                <a:cubicBezTo>
                  <a:pt x="18" y="28"/>
                  <a:pt x="22" y="26"/>
                  <a:pt x="25" y="26"/>
                </a:cubicBezTo>
                <a:lnTo>
                  <a:pt x="56" y="26"/>
                </a:lnTo>
                <a:close/>
                <a:moveTo>
                  <a:pt x="69" y="31"/>
                </a:moveTo>
                <a:cubicBezTo>
                  <a:pt x="25" y="31"/>
                  <a:pt x="25" y="31"/>
                  <a:pt x="25" y="31"/>
                </a:cubicBezTo>
                <a:cubicBezTo>
                  <a:pt x="23" y="31"/>
                  <a:pt x="21" y="33"/>
                  <a:pt x="19" y="34"/>
                </a:cubicBezTo>
                <a:cubicBezTo>
                  <a:pt x="7" y="49"/>
                  <a:pt x="7" y="49"/>
                  <a:pt x="7" y="49"/>
                </a:cubicBezTo>
                <a:cubicBezTo>
                  <a:pt x="7" y="49"/>
                  <a:pt x="7" y="50"/>
                  <a:pt x="7" y="50"/>
                </a:cubicBezTo>
                <a:cubicBezTo>
                  <a:pt x="7" y="52"/>
                  <a:pt x="8" y="52"/>
                  <a:pt x="9" y="52"/>
                </a:cubicBezTo>
                <a:cubicBezTo>
                  <a:pt x="52" y="52"/>
                  <a:pt x="52" y="52"/>
                  <a:pt x="52" y="52"/>
                </a:cubicBezTo>
                <a:cubicBezTo>
                  <a:pt x="55" y="52"/>
                  <a:pt x="57" y="51"/>
                  <a:pt x="59" y="49"/>
                </a:cubicBezTo>
                <a:cubicBezTo>
                  <a:pt x="71" y="34"/>
                  <a:pt x="71" y="34"/>
                  <a:pt x="71" y="34"/>
                </a:cubicBezTo>
                <a:cubicBezTo>
                  <a:pt x="71" y="34"/>
                  <a:pt x="71" y="33"/>
                  <a:pt x="71" y="33"/>
                </a:cubicBezTo>
                <a:cubicBezTo>
                  <a:pt x="71" y="32"/>
                  <a:pt x="70" y="31"/>
                  <a:pt x="69" y="3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10"/>
          <p:cNvSpPr>
            <a:spLocks noChangeAspect="1" noEditPoints="1"/>
          </p:cNvSpPr>
          <p:nvPr/>
        </p:nvSpPr>
        <p:spPr bwMode="auto">
          <a:xfrm>
            <a:off x="429103" y="2669672"/>
            <a:ext cx="473144" cy="324000"/>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23" name="Freeform 61"/>
          <p:cNvSpPr>
            <a:spLocks noChangeAspect="1" noEditPoints="1"/>
          </p:cNvSpPr>
          <p:nvPr/>
        </p:nvSpPr>
        <p:spPr bwMode="auto">
          <a:xfrm>
            <a:off x="4754564" y="779200"/>
            <a:ext cx="377280" cy="360000"/>
          </a:xfrm>
          <a:custGeom>
            <a:avLst/>
            <a:gdLst/>
            <a:ahLst/>
            <a:cxnLst>
              <a:cxn ang="0">
                <a:pos x="256" y="128"/>
              </a:cxn>
              <a:cxn ang="0">
                <a:pos x="244" y="140"/>
              </a:cxn>
              <a:cxn ang="0">
                <a:pos x="236" y="137"/>
              </a:cxn>
              <a:cxn ang="0">
                <a:pos x="236" y="137"/>
              </a:cxn>
              <a:cxn ang="0">
                <a:pos x="128" y="29"/>
              </a:cxn>
              <a:cxn ang="0">
                <a:pos x="128" y="29"/>
              </a:cxn>
              <a:cxn ang="0">
                <a:pos x="128" y="29"/>
              </a:cxn>
              <a:cxn ang="0">
                <a:pos x="20" y="137"/>
              </a:cxn>
              <a:cxn ang="0">
                <a:pos x="20" y="137"/>
              </a:cxn>
              <a:cxn ang="0">
                <a:pos x="12" y="140"/>
              </a:cxn>
              <a:cxn ang="0">
                <a:pos x="0" y="128"/>
              </a:cxn>
              <a:cxn ang="0">
                <a:pos x="4" y="119"/>
              </a:cxn>
              <a:cxn ang="0">
                <a:pos x="119" y="4"/>
              </a:cxn>
              <a:cxn ang="0">
                <a:pos x="128" y="0"/>
              </a:cxn>
              <a:cxn ang="0">
                <a:pos x="128" y="0"/>
              </a:cxn>
              <a:cxn ang="0">
                <a:pos x="129" y="0"/>
              </a:cxn>
              <a:cxn ang="0">
                <a:pos x="129" y="0"/>
              </a:cxn>
              <a:cxn ang="0">
                <a:pos x="129" y="0"/>
              </a:cxn>
              <a:cxn ang="0">
                <a:pos x="129" y="0"/>
              </a:cxn>
              <a:cxn ang="0">
                <a:pos x="137" y="4"/>
              </a:cxn>
              <a:cxn ang="0">
                <a:pos x="137" y="4"/>
              </a:cxn>
              <a:cxn ang="0">
                <a:pos x="184" y="51"/>
              </a:cxn>
              <a:cxn ang="0">
                <a:pos x="184" y="40"/>
              </a:cxn>
              <a:cxn ang="0">
                <a:pos x="196" y="28"/>
              </a:cxn>
              <a:cxn ang="0">
                <a:pos x="208" y="40"/>
              </a:cxn>
              <a:cxn ang="0">
                <a:pos x="208" y="75"/>
              </a:cxn>
              <a:cxn ang="0">
                <a:pos x="253" y="120"/>
              </a:cxn>
              <a:cxn ang="0">
                <a:pos x="253" y="120"/>
              </a:cxn>
              <a:cxn ang="0">
                <a:pos x="256" y="128"/>
              </a:cxn>
              <a:cxn ang="0">
                <a:pos x="232" y="148"/>
              </a:cxn>
              <a:cxn ang="0">
                <a:pos x="232" y="184"/>
              </a:cxn>
              <a:cxn ang="0">
                <a:pos x="232" y="200"/>
              </a:cxn>
              <a:cxn ang="0">
                <a:pos x="232" y="232"/>
              </a:cxn>
              <a:cxn ang="0">
                <a:pos x="220" y="244"/>
              </a:cxn>
              <a:cxn ang="0">
                <a:pos x="196" y="244"/>
              </a:cxn>
              <a:cxn ang="0">
                <a:pos x="196" y="148"/>
              </a:cxn>
              <a:cxn ang="0">
                <a:pos x="148" y="148"/>
              </a:cxn>
              <a:cxn ang="0">
                <a:pos x="148" y="244"/>
              </a:cxn>
              <a:cxn ang="0">
                <a:pos x="36" y="244"/>
              </a:cxn>
              <a:cxn ang="0">
                <a:pos x="24" y="232"/>
              </a:cxn>
              <a:cxn ang="0">
                <a:pos x="24" y="200"/>
              </a:cxn>
              <a:cxn ang="0">
                <a:pos x="24" y="184"/>
              </a:cxn>
              <a:cxn ang="0">
                <a:pos x="24" y="148"/>
              </a:cxn>
              <a:cxn ang="0">
                <a:pos x="128" y="44"/>
              </a:cxn>
              <a:cxn ang="0">
                <a:pos x="232" y="148"/>
              </a:cxn>
              <a:cxn ang="0">
                <a:pos x="108" y="148"/>
              </a:cxn>
              <a:cxn ang="0">
                <a:pos x="60" y="148"/>
              </a:cxn>
              <a:cxn ang="0">
                <a:pos x="60" y="196"/>
              </a:cxn>
              <a:cxn ang="0">
                <a:pos x="108" y="196"/>
              </a:cxn>
              <a:cxn ang="0">
                <a:pos x="108" y="148"/>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91"/>
          <p:cNvSpPr>
            <a:spLocks noChangeAspect="1" noEditPoints="1"/>
          </p:cNvSpPr>
          <p:nvPr/>
        </p:nvSpPr>
        <p:spPr bwMode="auto">
          <a:xfrm>
            <a:off x="4768953" y="2635028"/>
            <a:ext cx="355838" cy="360000"/>
          </a:xfrm>
          <a:custGeom>
            <a:avLst/>
            <a:gdLst/>
            <a:ahLst/>
            <a:cxnLst>
              <a:cxn ang="0">
                <a:pos x="81" y="19"/>
              </a:cxn>
              <a:cxn ang="0">
                <a:pos x="72" y="19"/>
              </a:cxn>
              <a:cxn ang="0">
                <a:pos x="72" y="14"/>
              </a:cxn>
              <a:cxn ang="0">
                <a:pos x="59" y="0"/>
              </a:cxn>
              <a:cxn ang="0">
                <a:pos x="35" y="0"/>
              </a:cxn>
              <a:cxn ang="0">
                <a:pos x="22" y="14"/>
              </a:cxn>
              <a:cxn ang="0">
                <a:pos x="22" y="19"/>
              </a:cxn>
              <a:cxn ang="0">
                <a:pos x="13" y="19"/>
              </a:cxn>
              <a:cxn ang="0">
                <a:pos x="0" y="32"/>
              </a:cxn>
              <a:cxn ang="0">
                <a:pos x="0" y="82"/>
              </a:cxn>
              <a:cxn ang="0">
                <a:pos x="13" y="95"/>
              </a:cxn>
              <a:cxn ang="0">
                <a:pos x="81" y="95"/>
              </a:cxn>
              <a:cxn ang="0">
                <a:pos x="94" y="82"/>
              </a:cxn>
              <a:cxn ang="0">
                <a:pos x="94" y="32"/>
              </a:cxn>
              <a:cxn ang="0">
                <a:pos x="81" y="19"/>
              </a:cxn>
              <a:cxn ang="0">
                <a:pos x="29" y="14"/>
              </a:cxn>
              <a:cxn ang="0">
                <a:pos x="35" y="8"/>
              </a:cxn>
              <a:cxn ang="0">
                <a:pos x="59" y="8"/>
              </a:cxn>
              <a:cxn ang="0">
                <a:pos x="65" y="14"/>
              </a:cxn>
              <a:cxn ang="0">
                <a:pos x="65" y="19"/>
              </a:cxn>
              <a:cxn ang="0">
                <a:pos x="29" y="19"/>
              </a:cxn>
              <a:cxn ang="0">
                <a:pos x="29" y="14"/>
              </a:cxn>
              <a:cxn ang="0">
                <a:pos x="69" y="66"/>
              </a:cxn>
              <a:cxn ang="0">
                <a:pos x="54" y="66"/>
              </a:cxn>
              <a:cxn ang="0">
                <a:pos x="54" y="81"/>
              </a:cxn>
              <a:cxn ang="0">
                <a:pos x="40" y="81"/>
              </a:cxn>
              <a:cxn ang="0">
                <a:pos x="40" y="66"/>
              </a:cxn>
              <a:cxn ang="0">
                <a:pos x="25" y="66"/>
              </a:cxn>
              <a:cxn ang="0">
                <a:pos x="25" y="48"/>
              </a:cxn>
              <a:cxn ang="0">
                <a:pos x="40" y="48"/>
              </a:cxn>
              <a:cxn ang="0">
                <a:pos x="40" y="34"/>
              </a:cxn>
              <a:cxn ang="0">
                <a:pos x="54" y="34"/>
              </a:cxn>
              <a:cxn ang="0">
                <a:pos x="54" y="48"/>
              </a:cxn>
              <a:cxn ang="0">
                <a:pos x="69" y="48"/>
              </a:cxn>
              <a:cxn ang="0">
                <a:pos x="69" y="66"/>
              </a:cxn>
              <a:cxn ang="0">
                <a:pos x="69" y="66"/>
              </a:cxn>
              <a:cxn ang="0">
                <a:pos x="69" y="66"/>
              </a:cxn>
            </a:cxnLst>
            <a:rect l="0" t="0" r="r" b="b"/>
            <a:pathLst>
              <a:path w="94" h="95">
                <a:moveTo>
                  <a:pt x="81" y="19"/>
                </a:moveTo>
                <a:cubicBezTo>
                  <a:pt x="72" y="19"/>
                  <a:pt x="72" y="19"/>
                  <a:pt x="72" y="19"/>
                </a:cubicBezTo>
                <a:cubicBezTo>
                  <a:pt x="72" y="14"/>
                  <a:pt x="72" y="14"/>
                  <a:pt x="72" y="14"/>
                </a:cubicBezTo>
                <a:cubicBezTo>
                  <a:pt x="72" y="6"/>
                  <a:pt x="66" y="0"/>
                  <a:pt x="59" y="0"/>
                </a:cubicBezTo>
                <a:cubicBezTo>
                  <a:pt x="35" y="0"/>
                  <a:pt x="35" y="0"/>
                  <a:pt x="35" y="0"/>
                </a:cubicBezTo>
                <a:cubicBezTo>
                  <a:pt x="28" y="0"/>
                  <a:pt x="22" y="6"/>
                  <a:pt x="22" y="14"/>
                </a:cubicBezTo>
                <a:cubicBezTo>
                  <a:pt x="22" y="19"/>
                  <a:pt x="22" y="19"/>
                  <a:pt x="22" y="19"/>
                </a:cubicBezTo>
                <a:cubicBezTo>
                  <a:pt x="13" y="19"/>
                  <a:pt x="13" y="19"/>
                  <a:pt x="13" y="19"/>
                </a:cubicBezTo>
                <a:cubicBezTo>
                  <a:pt x="6" y="19"/>
                  <a:pt x="0" y="24"/>
                  <a:pt x="0" y="32"/>
                </a:cubicBezTo>
                <a:cubicBezTo>
                  <a:pt x="0" y="82"/>
                  <a:pt x="0" y="82"/>
                  <a:pt x="0" y="82"/>
                </a:cubicBezTo>
                <a:cubicBezTo>
                  <a:pt x="0" y="89"/>
                  <a:pt x="6" y="95"/>
                  <a:pt x="13" y="95"/>
                </a:cubicBezTo>
                <a:cubicBezTo>
                  <a:pt x="81" y="95"/>
                  <a:pt x="81" y="95"/>
                  <a:pt x="81" y="95"/>
                </a:cubicBezTo>
                <a:cubicBezTo>
                  <a:pt x="88" y="95"/>
                  <a:pt x="94" y="89"/>
                  <a:pt x="94" y="82"/>
                </a:cubicBezTo>
                <a:cubicBezTo>
                  <a:pt x="94" y="32"/>
                  <a:pt x="94" y="32"/>
                  <a:pt x="94" y="32"/>
                </a:cubicBezTo>
                <a:cubicBezTo>
                  <a:pt x="94" y="24"/>
                  <a:pt x="88" y="19"/>
                  <a:pt x="81" y="19"/>
                </a:cubicBezTo>
                <a:close/>
                <a:moveTo>
                  <a:pt x="29" y="14"/>
                </a:moveTo>
                <a:cubicBezTo>
                  <a:pt x="29" y="11"/>
                  <a:pt x="32" y="8"/>
                  <a:pt x="35" y="8"/>
                </a:cubicBezTo>
                <a:cubicBezTo>
                  <a:pt x="59" y="8"/>
                  <a:pt x="59" y="8"/>
                  <a:pt x="59" y="8"/>
                </a:cubicBezTo>
                <a:cubicBezTo>
                  <a:pt x="62" y="8"/>
                  <a:pt x="65" y="11"/>
                  <a:pt x="65" y="14"/>
                </a:cubicBezTo>
                <a:cubicBezTo>
                  <a:pt x="65" y="19"/>
                  <a:pt x="65" y="19"/>
                  <a:pt x="65" y="19"/>
                </a:cubicBezTo>
                <a:cubicBezTo>
                  <a:pt x="29" y="19"/>
                  <a:pt x="29" y="19"/>
                  <a:pt x="29" y="19"/>
                </a:cubicBezTo>
                <a:lnTo>
                  <a:pt x="29" y="14"/>
                </a:lnTo>
                <a:close/>
                <a:moveTo>
                  <a:pt x="69" y="66"/>
                </a:moveTo>
                <a:cubicBezTo>
                  <a:pt x="54" y="66"/>
                  <a:pt x="54" y="66"/>
                  <a:pt x="54" y="66"/>
                </a:cubicBezTo>
                <a:cubicBezTo>
                  <a:pt x="54" y="81"/>
                  <a:pt x="54" y="81"/>
                  <a:pt x="54" y="81"/>
                </a:cubicBezTo>
                <a:cubicBezTo>
                  <a:pt x="40" y="81"/>
                  <a:pt x="40" y="81"/>
                  <a:pt x="40" y="81"/>
                </a:cubicBezTo>
                <a:cubicBezTo>
                  <a:pt x="40" y="66"/>
                  <a:pt x="40" y="66"/>
                  <a:pt x="40" y="66"/>
                </a:cubicBezTo>
                <a:cubicBezTo>
                  <a:pt x="25" y="66"/>
                  <a:pt x="25" y="66"/>
                  <a:pt x="25" y="66"/>
                </a:cubicBezTo>
                <a:cubicBezTo>
                  <a:pt x="25" y="48"/>
                  <a:pt x="25" y="48"/>
                  <a:pt x="25" y="48"/>
                </a:cubicBezTo>
                <a:cubicBezTo>
                  <a:pt x="40" y="48"/>
                  <a:pt x="40" y="48"/>
                  <a:pt x="40" y="48"/>
                </a:cubicBezTo>
                <a:cubicBezTo>
                  <a:pt x="40" y="34"/>
                  <a:pt x="40" y="34"/>
                  <a:pt x="40" y="34"/>
                </a:cubicBezTo>
                <a:cubicBezTo>
                  <a:pt x="54" y="34"/>
                  <a:pt x="54" y="34"/>
                  <a:pt x="54" y="34"/>
                </a:cubicBezTo>
                <a:cubicBezTo>
                  <a:pt x="54" y="48"/>
                  <a:pt x="54" y="48"/>
                  <a:pt x="54" y="48"/>
                </a:cubicBezTo>
                <a:cubicBezTo>
                  <a:pt x="69" y="48"/>
                  <a:pt x="69" y="48"/>
                  <a:pt x="69" y="48"/>
                </a:cubicBezTo>
                <a:lnTo>
                  <a:pt x="69" y="66"/>
                </a:lnTo>
                <a:close/>
                <a:moveTo>
                  <a:pt x="69" y="66"/>
                </a:moveTo>
                <a:cubicBezTo>
                  <a:pt x="69" y="66"/>
                  <a:pt x="69" y="66"/>
                  <a:pt x="69" y="66"/>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Tree>
    <p:extLst>
      <p:ext uri="{BB962C8B-B14F-4D97-AF65-F5344CB8AC3E}">
        <p14:creationId xmlns:p14="http://schemas.microsoft.com/office/powerpoint/2010/main" val="149001686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F1DD040-9E55-D14E-B95E-B5781318800A}"/>
              </a:ext>
            </a:extLst>
          </p:cNvPr>
          <p:cNvSpPr/>
          <p:nvPr/>
        </p:nvSpPr>
        <p:spPr>
          <a:xfrm>
            <a:off x="4954202" y="209863"/>
            <a:ext cx="4572000" cy="276999"/>
          </a:xfrm>
          <a:prstGeom prst="rect">
            <a:avLst/>
          </a:prstGeom>
        </p:spPr>
        <p:txBody>
          <a:bodyPr>
            <a:spAutoFit/>
          </a:bodyPr>
          <a:lstStyle/>
          <a:p>
            <a:pPr>
              <a:spcAft>
                <a:spcPts val="0"/>
              </a:spcAft>
            </a:pPr>
            <a:r>
              <a:rPr lang="nl-NL" sz="1200" b="1">
                <a:solidFill>
                  <a:schemeClr val="bg1"/>
                </a:solidFill>
                <a:latin typeface="Arial" panose="020B0604020202020204" pitchFamily="34" charset="0"/>
                <a:ea typeface="Calibri" panose="020F0502020204030204" pitchFamily="34" charset="0"/>
              </a:rPr>
              <a:t>Bijlage II:  Lijst van afkortingen / begrippenlijst </a:t>
            </a:r>
            <a:endParaRPr lang="nl-NL" sz="1200" b="1">
              <a:solidFill>
                <a:schemeClr val="bg1"/>
              </a:solidFill>
              <a:effectLst/>
              <a:latin typeface="Arial" panose="020B0604020202020204" pitchFamily="34" charset="0"/>
              <a:ea typeface="Calibri" panose="020F0502020204030204" pitchFamily="34" charset="0"/>
            </a:endParaRPr>
          </a:p>
        </p:txBody>
      </p:sp>
      <p:sp>
        <p:nvSpPr>
          <p:cNvPr id="3" name="Footer Text">
            <a:extLst>
              <a:ext uri="{FF2B5EF4-FFF2-40B4-BE49-F238E27FC236}">
                <a16:creationId xmlns:a16="http://schemas.microsoft.com/office/drawing/2014/main" id="{A9509FCA-AB7A-3F45-A992-498A1A3FA956}"/>
              </a:ext>
            </a:extLst>
          </p:cNvPr>
          <p:cNvSpPr txBox="1"/>
          <p:nvPr/>
        </p:nvSpPr>
        <p:spPr>
          <a:xfrm>
            <a:off x="251475" y="785933"/>
            <a:ext cx="4032490" cy="3539430"/>
          </a:xfrm>
          <a:prstGeom prst="rect">
            <a:avLst/>
          </a:prstGeom>
          <a:noFill/>
        </p:spPr>
        <p:txBody>
          <a:bodyPr wrap="square" lIns="0" tIns="0" rIns="0" bIns="0" rtlCol="0">
            <a:spAutoFit/>
          </a:bodyPr>
          <a:lstStyle/>
          <a:p>
            <a:r>
              <a:rPr lang="en-US" sz="1000" b="1" dirty="0" err="1">
                <a:solidFill>
                  <a:schemeClr val="tx1">
                    <a:lumMod val="50000"/>
                    <a:lumOff val="50000"/>
                  </a:schemeClr>
                </a:solidFill>
              </a:rPr>
              <a:t>APV</a:t>
            </a:r>
            <a:r>
              <a:rPr lang="en-US" sz="1000" dirty="0" err="1">
                <a:solidFill>
                  <a:schemeClr val="tx1">
                    <a:lumMod val="50000"/>
                    <a:lumOff val="50000"/>
                  </a:schemeClr>
                </a:solidFill>
              </a:rPr>
              <a:t>  	Algemene Plaatselijke Verordening </a:t>
            </a:r>
          </a:p>
          <a:p>
            <a:r>
              <a:rPr lang="en-US" sz="1000" b="1" dirty="0">
                <a:solidFill>
                  <a:schemeClr val="tx1">
                    <a:lumMod val="50000"/>
                    <a:lumOff val="50000"/>
                  </a:schemeClr>
                </a:solidFill>
              </a:rPr>
              <a:t>BIBOB</a:t>
            </a:r>
            <a:r>
              <a:rPr lang="en-US" sz="1000" dirty="0">
                <a:solidFill>
                  <a:schemeClr val="tx1">
                    <a:lumMod val="50000"/>
                    <a:lumOff val="50000"/>
                  </a:schemeClr>
                </a:solidFill>
              </a:rPr>
              <a:t> 	Wet </a:t>
            </a:r>
            <a:r>
              <a:rPr lang="en-US" sz="1000" dirty="0" err="1">
                <a:solidFill>
                  <a:schemeClr val="tx1">
                    <a:lumMod val="50000"/>
                    <a:lumOff val="50000"/>
                  </a:schemeClr>
                </a:solidFill>
              </a:rPr>
              <a:t>Bevordering</a:t>
            </a:r>
            <a:r>
              <a:rPr lang="en-US" sz="1000" dirty="0">
                <a:solidFill>
                  <a:schemeClr val="tx1">
                    <a:lumMod val="50000"/>
                    <a:lumOff val="50000"/>
                  </a:schemeClr>
                </a:solidFill>
              </a:rPr>
              <a:t> </a:t>
            </a:r>
            <a:r>
              <a:rPr lang="en-US" sz="1000" dirty="0" err="1">
                <a:solidFill>
                  <a:schemeClr val="tx1">
                    <a:lumMod val="50000"/>
                    <a:lumOff val="50000"/>
                  </a:schemeClr>
                </a:solidFill>
              </a:rPr>
              <a:t>Integriteits</a:t>
            </a:r>
            <a:r>
              <a:rPr lang="en-US" sz="1000" dirty="0">
                <a:solidFill>
                  <a:schemeClr val="tx1">
                    <a:lumMod val="50000"/>
                    <a:lumOff val="50000"/>
                  </a:schemeClr>
                </a:solidFill>
              </a:rPr>
              <a:t> </a:t>
            </a:r>
            <a:r>
              <a:rPr lang="en-US" sz="1000" dirty="0" err="1">
                <a:solidFill>
                  <a:schemeClr val="tx1">
                    <a:lumMod val="50000"/>
                    <a:lumOff val="50000"/>
                  </a:schemeClr>
                </a:solidFill>
              </a:rPr>
              <a:t>Beoordelingen</a:t>
            </a:r>
            <a:r>
              <a:rPr lang="en-US" sz="1000" dirty="0">
                <a:solidFill>
                  <a:schemeClr val="tx1">
                    <a:lumMod val="50000"/>
                    <a:lumOff val="50000"/>
                  </a:schemeClr>
                </a:solidFill>
              </a:rPr>
              <a:t> door het 	</a:t>
            </a:r>
            <a:r>
              <a:rPr lang="en-US" sz="1000" dirty="0" err="1">
                <a:solidFill>
                  <a:schemeClr val="tx1">
                    <a:lumMod val="50000"/>
                    <a:lumOff val="50000"/>
                  </a:schemeClr>
                </a:solidFill>
              </a:rPr>
              <a:t>Openbaar</a:t>
            </a:r>
            <a:r>
              <a:rPr lang="en-US" sz="1000" dirty="0">
                <a:solidFill>
                  <a:schemeClr val="tx1">
                    <a:lumMod val="50000"/>
                    <a:lumOff val="50000"/>
                  </a:schemeClr>
                </a:solidFill>
              </a:rPr>
              <a:t> </a:t>
            </a:r>
            <a:r>
              <a:rPr lang="en-US" sz="1000" dirty="0" err="1">
                <a:solidFill>
                  <a:schemeClr val="tx1">
                    <a:lumMod val="50000"/>
                    <a:lumOff val="50000"/>
                  </a:schemeClr>
                </a:solidFill>
              </a:rPr>
              <a:t>Bestuur</a:t>
            </a:r>
            <a:r>
              <a:rPr lang="en-US" sz="1000" dirty="0">
                <a:solidFill>
                  <a:schemeClr val="tx1">
                    <a:lumMod val="50000"/>
                    <a:lumOff val="50000"/>
                  </a:schemeClr>
                </a:solidFill>
              </a:rPr>
              <a:t> </a:t>
            </a:r>
          </a:p>
          <a:p>
            <a:r>
              <a:rPr lang="en-US" sz="1000" b="1" dirty="0" err="1">
                <a:solidFill>
                  <a:schemeClr val="tx1">
                    <a:lumMod val="50000"/>
                    <a:lumOff val="50000"/>
                  </a:schemeClr>
                </a:solidFill>
              </a:rPr>
              <a:t>BOA</a:t>
            </a:r>
            <a:r>
              <a:rPr lang="en-US" sz="1000" dirty="0" err="1">
                <a:solidFill>
                  <a:schemeClr val="tx1">
                    <a:lumMod val="50000"/>
                    <a:lumOff val="50000"/>
                  </a:schemeClr>
                </a:solidFill>
              </a:rPr>
              <a:t> 	Buitengewoon Opsporings Ambtenaar </a:t>
            </a:r>
          </a:p>
          <a:p>
            <a:r>
              <a:rPr lang="en-US" sz="1000" b="1" dirty="0" err="1">
                <a:solidFill>
                  <a:schemeClr val="tx1">
                    <a:lumMod val="50000"/>
                    <a:lumOff val="50000"/>
                  </a:schemeClr>
                </a:solidFill>
              </a:rPr>
              <a:t>BOPZ</a:t>
            </a:r>
            <a:r>
              <a:rPr lang="en-US" sz="1000" dirty="0" err="1">
                <a:solidFill>
                  <a:schemeClr val="tx1">
                    <a:lumMod val="50000"/>
                    <a:lumOff val="50000"/>
                  </a:schemeClr>
                </a:solidFill>
              </a:rPr>
              <a:t>	Wet Bijzondere opneming in psychiatrische 	ziekenhuizen </a:t>
            </a:r>
          </a:p>
          <a:p>
            <a:r>
              <a:rPr lang="en-US" sz="1000" b="1" dirty="0" err="1">
                <a:solidFill>
                  <a:schemeClr val="tx1">
                    <a:lumMod val="50000"/>
                    <a:lumOff val="50000"/>
                  </a:schemeClr>
                </a:solidFill>
              </a:rPr>
              <a:t>Burgernet</a:t>
            </a:r>
            <a:r>
              <a:rPr lang="en-US" sz="1000" dirty="0" err="1">
                <a:solidFill>
                  <a:schemeClr val="tx1">
                    <a:lumMod val="50000"/>
                    <a:lumOff val="50000"/>
                  </a:schemeClr>
                </a:solidFill>
              </a:rPr>
              <a:t> 	Een door de overheid en politie opgezet netwerk van 	burgers die alerteringen ontvangen en daarmee een 	bijdrage leveren bij opsporingen en vermissingen. </a:t>
            </a:r>
          </a:p>
          <a:p>
            <a:r>
              <a:rPr lang="en-US" sz="1000" b="1" dirty="0" err="1">
                <a:solidFill>
                  <a:schemeClr val="tx1">
                    <a:lumMod val="50000"/>
                    <a:lumOff val="50000"/>
                  </a:schemeClr>
                </a:solidFill>
              </a:rPr>
              <a:t>Driehoek</a:t>
            </a:r>
            <a:r>
              <a:rPr lang="en-US" sz="1000" dirty="0" err="1">
                <a:solidFill>
                  <a:schemeClr val="tx1">
                    <a:lumMod val="50000"/>
                    <a:lumOff val="50000"/>
                  </a:schemeClr>
                </a:solidFill>
              </a:rPr>
              <a:t> 	Overlegorgaan tussen politie, openbaar ministerie en 	burgemeester. </a:t>
            </a:r>
          </a:p>
          <a:p>
            <a:r>
              <a:rPr lang="en-US" sz="1000" b="1" dirty="0">
                <a:solidFill>
                  <a:schemeClr val="tx1">
                    <a:lumMod val="50000"/>
                    <a:lumOff val="50000"/>
                  </a:schemeClr>
                </a:solidFill>
              </a:rPr>
              <a:t>GGD</a:t>
            </a:r>
            <a:r>
              <a:rPr lang="en-US" sz="1000" dirty="0">
                <a:solidFill>
                  <a:schemeClr val="tx1">
                    <a:lumMod val="50000"/>
                    <a:lumOff val="50000"/>
                  </a:schemeClr>
                </a:solidFill>
              </a:rPr>
              <a:t> 	</a:t>
            </a:r>
            <a:r>
              <a:rPr lang="en-US" sz="1000" dirty="0" err="1">
                <a:solidFill>
                  <a:schemeClr val="tx1">
                    <a:lumMod val="50000"/>
                    <a:lumOff val="50000"/>
                  </a:schemeClr>
                </a:solidFill>
              </a:rPr>
              <a:t>Gemeentelijke</a:t>
            </a:r>
            <a:r>
              <a:rPr lang="en-US" sz="1000" dirty="0">
                <a:solidFill>
                  <a:schemeClr val="tx1">
                    <a:lumMod val="50000"/>
                    <a:lumOff val="50000"/>
                  </a:schemeClr>
                </a:solidFill>
              </a:rPr>
              <a:t> </a:t>
            </a:r>
            <a:r>
              <a:rPr lang="en-US" sz="1000" dirty="0" err="1">
                <a:solidFill>
                  <a:schemeClr val="tx1">
                    <a:lumMod val="50000"/>
                    <a:lumOff val="50000"/>
                  </a:schemeClr>
                </a:solidFill>
              </a:rPr>
              <a:t>Gezondheidsdienst</a:t>
            </a:r>
            <a:r>
              <a:rPr lang="en-US" sz="1000" dirty="0">
                <a:solidFill>
                  <a:schemeClr val="tx1">
                    <a:lumMod val="50000"/>
                    <a:lumOff val="50000"/>
                  </a:schemeClr>
                </a:solidFill>
              </a:rPr>
              <a:t> </a:t>
            </a:r>
          </a:p>
          <a:p>
            <a:r>
              <a:rPr lang="en-US" sz="1000" b="1" dirty="0" err="1">
                <a:solidFill>
                  <a:schemeClr val="tx1">
                    <a:lumMod val="50000"/>
                    <a:lumOff val="50000"/>
                  </a:schemeClr>
                </a:solidFill>
              </a:rPr>
              <a:t>HIC</a:t>
            </a:r>
            <a:r>
              <a:rPr lang="en-US" sz="1000" dirty="0" err="1">
                <a:solidFill>
                  <a:schemeClr val="tx1">
                    <a:lumMod val="50000"/>
                    <a:lumOff val="50000"/>
                  </a:schemeClr>
                </a:solidFill>
              </a:rPr>
              <a:t> 	High Impact Crimes </a:t>
            </a:r>
          </a:p>
          <a:p>
            <a:r>
              <a:rPr lang="en-US" sz="1000" b="1" dirty="0" err="1">
                <a:solidFill>
                  <a:schemeClr val="tx1">
                    <a:lumMod val="50000"/>
                    <a:lumOff val="50000"/>
                  </a:schemeClr>
                </a:solidFill>
              </a:rPr>
              <a:t>Huisverbod</a:t>
            </a:r>
            <a:r>
              <a:rPr lang="en-US" sz="1000" dirty="0" err="1">
                <a:solidFill>
                  <a:schemeClr val="tx1">
                    <a:lumMod val="50000"/>
                    <a:lumOff val="50000"/>
                  </a:schemeClr>
                </a:solidFill>
              </a:rPr>
              <a:t> 	Wettelijke bevoegdheid v.d. burgemeester om een 	persoon van wie een ernstige dreiging van huiselijk 	geweld uitgaat tijdelijk de toegang tot zijn woning te 	ontzeggen. </a:t>
            </a:r>
          </a:p>
          <a:p>
            <a:r>
              <a:rPr lang="en-US" sz="1000" b="1" dirty="0" err="1">
                <a:solidFill>
                  <a:schemeClr val="tx1">
                    <a:lumMod val="50000"/>
                    <a:lumOff val="50000"/>
                  </a:schemeClr>
                </a:solidFill>
              </a:rPr>
              <a:t>KVO</a:t>
            </a:r>
            <a:r>
              <a:rPr lang="en-US" sz="1000" dirty="0" err="1">
                <a:solidFill>
                  <a:schemeClr val="tx1">
                    <a:lumMod val="50000"/>
                    <a:lumOff val="50000"/>
                  </a:schemeClr>
                </a:solidFill>
              </a:rPr>
              <a:t>	Keurmerk Veilig Ondernemen </a:t>
            </a:r>
          </a:p>
          <a:p>
            <a:r>
              <a:rPr lang="en-US" sz="1000" b="1" dirty="0" err="1">
                <a:solidFill>
                  <a:schemeClr val="tx1">
                    <a:lumMod val="50000"/>
                    <a:lumOff val="50000"/>
                  </a:schemeClr>
                </a:solidFill>
              </a:rPr>
              <a:t>OOV</a:t>
            </a:r>
            <a:r>
              <a:rPr lang="en-US" sz="1000" dirty="0" err="1">
                <a:solidFill>
                  <a:schemeClr val="tx1">
                    <a:lumMod val="50000"/>
                    <a:lumOff val="50000"/>
                  </a:schemeClr>
                </a:solidFill>
              </a:rPr>
              <a:t>	Openbare orde en veiligheid </a:t>
            </a:r>
          </a:p>
          <a:p>
            <a:r>
              <a:rPr lang="en-US" sz="1000" b="1" dirty="0" err="1">
                <a:solidFill>
                  <a:schemeClr val="tx1">
                    <a:lumMod val="50000"/>
                    <a:lumOff val="50000"/>
                  </a:schemeClr>
                </a:solidFill>
              </a:rPr>
              <a:t>OM</a:t>
            </a:r>
            <a:r>
              <a:rPr lang="en-US" sz="1000" dirty="0" err="1">
                <a:solidFill>
                  <a:schemeClr val="tx1">
                    <a:lumMod val="50000"/>
                    <a:lumOff val="50000"/>
                  </a:schemeClr>
                </a:solidFill>
              </a:rPr>
              <a:t>	Openbaar Ministerie </a:t>
            </a:r>
          </a:p>
          <a:p>
            <a:r>
              <a:rPr lang="en-US" sz="1000" b="1" dirty="0" err="1">
                <a:solidFill>
                  <a:schemeClr val="tx1">
                    <a:lumMod val="50000"/>
                    <a:lumOff val="50000"/>
                  </a:schemeClr>
                </a:solidFill>
              </a:rPr>
              <a:t>PKVW</a:t>
            </a:r>
            <a:r>
              <a:rPr lang="en-US" sz="1000" dirty="0" err="1">
                <a:solidFill>
                  <a:schemeClr val="tx1">
                    <a:lumMod val="50000"/>
                    <a:lumOff val="50000"/>
                  </a:schemeClr>
                </a:solidFill>
              </a:rPr>
              <a:t>	Politiekeurmerk Veilig Wonen </a:t>
            </a:r>
          </a:p>
          <a:p>
            <a:r>
              <a:rPr lang="en-US" sz="1000" b="1" dirty="0" err="1">
                <a:solidFill>
                  <a:schemeClr val="tx1">
                    <a:lumMod val="50000"/>
                    <a:lumOff val="50000"/>
                  </a:schemeClr>
                </a:solidFill>
              </a:rPr>
              <a:t>RIEC</a:t>
            </a:r>
            <a:r>
              <a:rPr lang="en-US" sz="1000" dirty="0" err="1">
                <a:solidFill>
                  <a:schemeClr val="tx1">
                    <a:lumMod val="50000"/>
                    <a:lumOff val="50000"/>
                  </a:schemeClr>
                </a:solidFill>
              </a:rPr>
              <a:t>	Regionaal Informatie en Expertisecentrum</a:t>
            </a:r>
          </a:p>
          <a:p>
            <a:endParaRPr lang="en-US" sz="1000" dirty="0" err="1">
              <a:solidFill>
                <a:schemeClr val="tx1">
                  <a:lumMod val="50000"/>
                  <a:lumOff val="50000"/>
                </a:schemeClr>
              </a:solidFill>
            </a:endParaRPr>
          </a:p>
        </p:txBody>
      </p:sp>
      <p:sp>
        <p:nvSpPr>
          <p:cNvPr id="4" name="Footer Text">
            <a:extLst>
              <a:ext uri="{FF2B5EF4-FFF2-40B4-BE49-F238E27FC236}">
                <a16:creationId xmlns:a16="http://schemas.microsoft.com/office/drawing/2014/main" id="{3B2E5665-ACFE-B147-9430-954E779FBAEA}"/>
              </a:ext>
            </a:extLst>
          </p:cNvPr>
          <p:cNvSpPr txBox="1"/>
          <p:nvPr/>
        </p:nvSpPr>
        <p:spPr>
          <a:xfrm>
            <a:off x="4687214" y="785933"/>
            <a:ext cx="4262918" cy="3231654"/>
          </a:xfrm>
          <a:prstGeom prst="rect">
            <a:avLst/>
          </a:prstGeom>
          <a:noFill/>
        </p:spPr>
        <p:txBody>
          <a:bodyPr wrap="square" lIns="0" tIns="0" rIns="0" bIns="0" rtlCol="0">
            <a:spAutoFit/>
          </a:bodyPr>
          <a:lstStyle/>
          <a:p>
            <a:r>
              <a:rPr lang="en-US" sz="1000" b="1" dirty="0" err="1">
                <a:solidFill>
                  <a:schemeClr val="tx1">
                    <a:lumMod val="50000"/>
                    <a:lumOff val="50000"/>
                  </a:schemeClr>
                </a:solidFill>
              </a:rPr>
              <a:t>Zorg</a:t>
            </a:r>
            <a:r>
              <a:rPr lang="en-US" sz="1000" b="1" dirty="0">
                <a:solidFill>
                  <a:schemeClr val="tx1">
                    <a:lumMod val="50000"/>
                    <a:lumOff val="50000"/>
                  </a:schemeClr>
                </a:solidFill>
              </a:rPr>
              <a:t>- en </a:t>
            </a:r>
            <a:r>
              <a:rPr lang="en-US" sz="1000" b="1" dirty="0" err="1">
                <a:solidFill>
                  <a:schemeClr val="tx1">
                    <a:lumMod val="50000"/>
                    <a:lumOff val="50000"/>
                  </a:schemeClr>
                </a:solidFill>
              </a:rPr>
              <a:t>Veiligheidshuis</a:t>
            </a:r>
            <a:br>
              <a:rPr lang="en-US" sz="1000" b="1" dirty="0">
                <a:solidFill>
                  <a:schemeClr val="tx1">
                    <a:lumMod val="50000"/>
                    <a:lumOff val="50000"/>
                  </a:schemeClr>
                </a:solidFill>
              </a:rPr>
            </a:br>
            <a:r>
              <a:rPr lang="en-US" sz="1000" dirty="0" err="1">
                <a:solidFill>
                  <a:schemeClr val="tx1">
                    <a:lumMod val="50000"/>
                    <a:lumOff val="50000"/>
                  </a:schemeClr>
                </a:solidFill>
              </a:rPr>
              <a:t>Samenwerkingsverband</a:t>
            </a:r>
            <a:r>
              <a:rPr lang="en-US" sz="1000" b="1"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partners </a:t>
            </a:r>
            <a:r>
              <a:rPr lang="en-US" sz="1000" dirty="0" err="1">
                <a:solidFill>
                  <a:schemeClr val="tx1">
                    <a:lumMod val="50000"/>
                    <a:lumOff val="50000"/>
                  </a:schemeClr>
                </a:solidFill>
              </a:rPr>
              <a:t>uit</a:t>
            </a:r>
            <a:r>
              <a:rPr lang="en-US" sz="1000" dirty="0">
                <a:solidFill>
                  <a:schemeClr val="tx1">
                    <a:lumMod val="50000"/>
                    <a:lumOff val="50000"/>
                  </a:schemeClr>
                </a:solidFill>
              </a:rPr>
              <a:t> de </a:t>
            </a:r>
            <a:r>
              <a:rPr lang="en-US" sz="1000" dirty="0" err="1">
                <a:solidFill>
                  <a:schemeClr val="tx1">
                    <a:lumMod val="50000"/>
                    <a:lumOff val="50000"/>
                  </a:schemeClr>
                </a:solidFill>
              </a:rPr>
              <a:t>strafrechtketen</a:t>
            </a:r>
            <a:r>
              <a:rPr lang="en-US" sz="1000" dirty="0">
                <a:solidFill>
                  <a:schemeClr val="tx1">
                    <a:lumMod val="50000"/>
                    <a:lumOff val="50000"/>
                  </a:schemeClr>
                </a:solidFill>
              </a:rPr>
              <a:t>, de </a:t>
            </a:r>
            <a:r>
              <a:rPr lang="en-US" sz="1000" dirty="0" err="1">
                <a:solidFill>
                  <a:schemeClr val="tx1">
                    <a:lumMod val="50000"/>
                    <a:lumOff val="50000"/>
                  </a:schemeClr>
                </a:solidFill>
              </a:rPr>
              <a:t>zorgketen</a:t>
            </a:r>
            <a:r>
              <a:rPr lang="en-US" sz="1000" dirty="0">
                <a:solidFill>
                  <a:schemeClr val="tx1">
                    <a:lumMod val="50000"/>
                    <a:lumOff val="50000"/>
                  </a:schemeClr>
                </a:solidFill>
              </a:rPr>
              <a:t> en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verbindt</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a:t>
            </a:r>
            <a:r>
              <a:rPr lang="en-US" sz="1000" dirty="0" err="1">
                <a:solidFill>
                  <a:schemeClr val="tx1">
                    <a:lumMod val="50000"/>
                    <a:lumOff val="50000"/>
                  </a:schemeClr>
                </a:solidFill>
              </a:rPr>
              <a:t>complexe</a:t>
            </a:r>
            <a:r>
              <a:rPr lang="en-US" sz="1000" dirty="0">
                <a:solidFill>
                  <a:schemeClr val="tx1">
                    <a:lumMod val="50000"/>
                    <a:lumOff val="50000"/>
                  </a:schemeClr>
                </a:solidFill>
              </a:rPr>
              <a:t> </a:t>
            </a:r>
            <a:r>
              <a:rPr lang="en-US" sz="1000" dirty="0" err="1">
                <a:solidFill>
                  <a:schemeClr val="tx1">
                    <a:lumMod val="50000"/>
                    <a:lumOff val="50000"/>
                  </a:schemeClr>
                </a:solidFill>
              </a:rPr>
              <a:t>problematiek</a:t>
            </a:r>
            <a:r>
              <a:rPr lang="en-US" sz="1000" dirty="0">
                <a:solidFill>
                  <a:schemeClr val="tx1">
                    <a:lumMod val="50000"/>
                    <a:lumOff val="50000"/>
                  </a:schemeClr>
                </a:solidFill>
              </a:rPr>
              <a:t>. </a:t>
            </a:r>
          </a:p>
          <a:p>
            <a:endParaRPr lang="en-US" sz="1000" dirty="0" err="1">
              <a:solidFill>
                <a:schemeClr val="tx1">
                  <a:lumMod val="50000"/>
                  <a:lumOff val="50000"/>
                </a:schemeClr>
              </a:solidFill>
            </a:endParaRPr>
          </a:p>
          <a:p>
            <a:r>
              <a:rPr lang="en-US" sz="1000" b="1" dirty="0" err="1">
                <a:solidFill>
                  <a:schemeClr val="tx1">
                    <a:lumMod val="50000"/>
                    <a:lumOff val="50000"/>
                  </a:schemeClr>
                </a:solidFill>
              </a:rPr>
              <a:t>VNG</a:t>
            </a:r>
            <a:r>
              <a:rPr lang="en-US" sz="1000" dirty="0" err="1">
                <a:solidFill>
                  <a:schemeClr val="tx1">
                    <a:lumMod val="50000"/>
                    <a:lumOff val="50000"/>
                  </a:schemeClr>
                </a:solidFill>
              </a:rPr>
              <a:t> 	Vereniging Nederlandse Gemeenten </a:t>
            </a:r>
          </a:p>
          <a:p>
            <a:r>
              <a:rPr lang="en-US" sz="1000" b="1" dirty="0" err="1">
                <a:solidFill>
                  <a:schemeClr val="tx1">
                    <a:lumMod val="50000"/>
                    <a:lumOff val="50000"/>
                  </a:schemeClr>
                </a:solidFill>
              </a:rPr>
              <a:t>Wmo</a:t>
            </a:r>
            <a:r>
              <a:rPr lang="en-US" sz="1000" dirty="0" err="1">
                <a:solidFill>
                  <a:schemeClr val="tx1">
                    <a:lumMod val="50000"/>
                    <a:lumOff val="50000"/>
                  </a:schemeClr>
                </a:solidFill>
              </a:rPr>
              <a:t>	Wet maatschappelijke ondersteuning </a:t>
            </a:r>
          </a:p>
          <a:p>
            <a:r>
              <a:rPr lang="en-US" sz="1000" b="1" dirty="0" err="1">
                <a:solidFill>
                  <a:schemeClr val="tx1">
                    <a:lumMod val="50000"/>
                    <a:lumOff val="50000"/>
                  </a:schemeClr>
                </a:solidFill>
              </a:rPr>
              <a:t>IVP</a:t>
            </a:r>
            <a:r>
              <a:rPr lang="en-US" sz="1000" dirty="0" err="1">
                <a:solidFill>
                  <a:schemeClr val="tx1">
                    <a:lumMod val="50000"/>
                    <a:lumOff val="50000"/>
                  </a:schemeClr>
                </a:solidFill>
              </a:rPr>
              <a:t>	Integraal Veiligheidsplan </a:t>
            </a:r>
          </a:p>
          <a:p>
            <a:r>
              <a:rPr lang="en-US" sz="1000" b="1" dirty="0">
                <a:solidFill>
                  <a:schemeClr val="tx1">
                    <a:lumMod val="50000"/>
                    <a:lumOff val="50000"/>
                  </a:schemeClr>
                </a:solidFill>
              </a:rPr>
              <a:t>OMG</a:t>
            </a:r>
            <a:r>
              <a:rPr lang="en-US" sz="1000" dirty="0">
                <a:solidFill>
                  <a:schemeClr val="tx1">
                    <a:lumMod val="50000"/>
                    <a:lumOff val="50000"/>
                  </a:schemeClr>
                </a:solidFill>
              </a:rPr>
              <a:t> 	Outlaw Motorcycle Gang </a:t>
            </a:r>
          </a:p>
          <a:p>
            <a:r>
              <a:rPr lang="en-US" sz="1000" b="1" dirty="0" err="1">
                <a:solidFill>
                  <a:schemeClr val="tx1">
                    <a:lumMod val="50000"/>
                    <a:lumOff val="50000"/>
                  </a:schemeClr>
                </a:solidFill>
              </a:rPr>
              <a:t>VPT</a:t>
            </a:r>
            <a:r>
              <a:rPr lang="en-US" sz="1000" dirty="0" err="1">
                <a:solidFill>
                  <a:schemeClr val="tx1">
                    <a:lumMod val="50000"/>
                    <a:lumOff val="50000"/>
                  </a:schemeClr>
                </a:solidFill>
              </a:rPr>
              <a:t> 	Veilige Publieke Taak</a:t>
            </a:r>
          </a:p>
          <a:p>
            <a:r>
              <a:rPr lang="en-US" sz="1000" b="1" dirty="0">
                <a:solidFill>
                  <a:schemeClr val="tx1">
                    <a:lumMod val="50000"/>
                    <a:lumOff val="50000"/>
                  </a:schemeClr>
                </a:solidFill>
              </a:rPr>
              <a:t>J en V</a:t>
            </a:r>
            <a:r>
              <a:rPr lang="en-US" sz="1000" dirty="0">
                <a:solidFill>
                  <a:schemeClr val="tx1">
                    <a:lumMod val="50000"/>
                    <a:lumOff val="50000"/>
                  </a:schemeClr>
                </a:solidFill>
              </a:rPr>
              <a:t>	</a:t>
            </a:r>
            <a:r>
              <a:rPr lang="en-US" sz="1000" dirty="0" err="1">
                <a:solidFill>
                  <a:schemeClr val="tx1">
                    <a:lumMod val="50000"/>
                    <a:lumOff val="50000"/>
                  </a:schemeClr>
                </a:solidFill>
              </a:rPr>
              <a:t>Ministerie</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en </a:t>
            </a:r>
            <a:r>
              <a:rPr lang="en-US" sz="1000" dirty="0" err="1">
                <a:solidFill>
                  <a:schemeClr val="tx1">
                    <a:lumMod val="50000"/>
                    <a:lumOff val="50000"/>
                  </a:schemeClr>
                </a:solidFill>
              </a:rPr>
              <a:t>Justitie</a:t>
            </a:r>
            <a:r>
              <a:rPr lang="en-US" sz="1000" dirty="0">
                <a:solidFill>
                  <a:schemeClr val="tx1">
                    <a:lumMod val="50000"/>
                    <a:lumOff val="50000"/>
                  </a:schemeClr>
                </a:solidFill>
              </a:rPr>
              <a:t> </a:t>
            </a:r>
          </a:p>
          <a:p>
            <a:endParaRPr lang="en-US" sz="1000" dirty="0" err="1">
              <a:solidFill>
                <a:schemeClr val="tx1">
                  <a:lumMod val="50000"/>
                  <a:lumOff val="50000"/>
                </a:schemeClr>
              </a:solidFill>
            </a:endParaRPr>
          </a:p>
          <a:p>
            <a:r>
              <a:rPr lang="en-US" sz="1000" b="1" dirty="0" err="1">
                <a:solidFill>
                  <a:schemeClr val="tx1">
                    <a:lumMod val="50000"/>
                    <a:lumOff val="50000"/>
                  </a:schemeClr>
                </a:solidFill>
              </a:rPr>
              <a:t>Basisteam De Kempen </a:t>
            </a:r>
            <a:br>
              <a:rPr lang="en-US" sz="1000" dirty="0" err="1">
                <a:solidFill>
                  <a:schemeClr val="tx1">
                    <a:lumMod val="50000"/>
                    <a:lumOff val="50000"/>
                  </a:schemeClr>
                </a:solidFill>
              </a:rPr>
            </a:br>
            <a:r>
              <a:rPr lang="en-US" sz="1000" dirty="0" err="1">
                <a:solidFill>
                  <a:schemeClr val="tx1">
                    <a:lumMod val="50000"/>
                    <a:lumOff val="50000"/>
                  </a:schemeClr>
                </a:solidFill>
              </a:rPr>
              <a:t>Acht basisteam gemeenten (Bergeijk, Best, Bladel, Eersel, Oirschot, Reusel-De Mierden, Veldhoven en Waalre)</a:t>
            </a:r>
          </a:p>
          <a:p>
            <a:endParaRPr lang="en-US" sz="1000" dirty="0" err="1">
              <a:solidFill>
                <a:schemeClr val="tx1">
                  <a:lumMod val="50000"/>
                  <a:lumOff val="50000"/>
                </a:schemeClr>
              </a:solidFill>
            </a:endParaRPr>
          </a:p>
          <a:p>
            <a:r>
              <a:rPr lang="en-US" sz="1000" b="1" dirty="0">
                <a:solidFill>
                  <a:schemeClr val="tx1">
                    <a:lumMod val="50000"/>
                    <a:lumOff val="50000"/>
                  </a:schemeClr>
                </a:solidFill>
              </a:rPr>
              <a:t>RVP</a:t>
            </a:r>
            <a:r>
              <a:rPr lang="en-US" sz="1000" dirty="0">
                <a:solidFill>
                  <a:schemeClr val="tx1">
                    <a:lumMod val="50000"/>
                    <a:lumOff val="50000"/>
                  </a:schemeClr>
                </a:solidFill>
              </a:rPr>
              <a:t>	</a:t>
            </a:r>
            <a:r>
              <a:rPr lang="en-US" sz="1000" dirty="0" err="1">
                <a:solidFill>
                  <a:schemeClr val="tx1">
                    <a:lumMod val="50000"/>
                    <a:lumOff val="50000"/>
                  </a:schemeClr>
                </a:solidFill>
              </a:rPr>
              <a:t>Regionaal</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a:t>
            </a:r>
            <a:r>
              <a:rPr lang="en-US" sz="1000" dirty="0" err="1">
                <a:solidFill>
                  <a:schemeClr val="tx1">
                    <a:lumMod val="50000"/>
                    <a:lumOff val="50000"/>
                  </a:schemeClr>
                </a:solidFill>
              </a:rPr>
              <a:t>Oost</a:t>
            </a:r>
            <a:r>
              <a:rPr lang="en-US" sz="1000" dirty="0">
                <a:solidFill>
                  <a:schemeClr val="tx1">
                    <a:lumMod val="50000"/>
                    <a:lumOff val="50000"/>
                  </a:schemeClr>
                </a:solidFill>
              </a:rPr>
              <a:t> Brabant</a:t>
            </a:r>
          </a:p>
          <a:p>
            <a:r>
              <a:rPr lang="en-US" sz="1000" b="1" dirty="0" err="1">
                <a:solidFill>
                  <a:schemeClr val="tx1">
                    <a:lumMod val="50000"/>
                    <a:lumOff val="50000"/>
                  </a:schemeClr>
                </a:solidFill>
              </a:rPr>
              <a:t>VRBZO</a:t>
            </a:r>
            <a:r>
              <a:rPr lang="en-US" sz="1000" dirty="0" err="1">
                <a:solidFill>
                  <a:schemeClr val="tx1">
                    <a:lumMod val="50000"/>
                    <a:lumOff val="50000"/>
                  </a:schemeClr>
                </a:solidFill>
              </a:rPr>
              <a:t>	Veiligheidsregio Brabant-Zuidoost</a:t>
            </a:r>
          </a:p>
          <a:p>
            <a:r>
              <a:rPr lang="en-US" sz="1000" b="1" dirty="0" err="1">
                <a:solidFill>
                  <a:schemeClr val="tx1">
                    <a:lumMod val="50000"/>
                    <a:lumOff val="50000"/>
                  </a:schemeClr>
                </a:solidFill>
              </a:rPr>
              <a:t>PGA</a:t>
            </a:r>
            <a:r>
              <a:rPr lang="en-US" sz="1000" dirty="0" err="1">
                <a:solidFill>
                  <a:schemeClr val="tx1">
                    <a:lumMod val="50000"/>
                    <a:lumOff val="50000"/>
                  </a:schemeClr>
                </a:solidFill>
              </a:rPr>
              <a:t>	Persoonsgerichte aanpak </a:t>
            </a:r>
          </a:p>
          <a:p>
            <a:r>
              <a:rPr lang="en-US" sz="1000" b="1" dirty="0" err="1">
                <a:solidFill>
                  <a:schemeClr val="tx1">
                    <a:lumMod val="50000"/>
                    <a:lumOff val="50000"/>
                  </a:schemeClr>
                </a:solidFill>
              </a:rPr>
              <a:t>PIT</a:t>
            </a:r>
            <a:r>
              <a:rPr lang="en-US" sz="1000" dirty="0" err="1">
                <a:solidFill>
                  <a:schemeClr val="tx1">
                    <a:lumMod val="50000"/>
                    <a:lumOff val="50000"/>
                  </a:schemeClr>
                </a:solidFill>
              </a:rPr>
              <a:t>	Peelland Interventieteam (PIT)</a:t>
            </a:r>
          </a:p>
          <a:p>
            <a:r>
              <a:rPr lang="en-US" sz="1000" b="1" dirty="0">
                <a:solidFill>
                  <a:schemeClr val="tx1">
                    <a:lumMod val="50000"/>
                    <a:lumOff val="50000"/>
                  </a:schemeClr>
                </a:solidFill>
              </a:rPr>
              <a:t>COM-</a:t>
            </a:r>
            <a:r>
              <a:rPr lang="en-US" sz="1000" b="1" dirty="0" err="1">
                <a:solidFill>
                  <a:schemeClr val="tx1">
                    <a:lumMod val="50000"/>
                    <a:lumOff val="50000"/>
                  </a:schemeClr>
                </a:solidFill>
              </a:rPr>
              <a:t>overleg</a:t>
            </a:r>
            <a:r>
              <a:rPr lang="en-US" sz="1000" dirty="0">
                <a:solidFill>
                  <a:schemeClr val="tx1">
                    <a:lumMod val="50000"/>
                    <a:lumOff val="50000"/>
                  </a:schemeClr>
                </a:solidFill>
              </a:rPr>
              <a:t>	Casus Op </a:t>
            </a:r>
            <a:r>
              <a:rPr lang="en-US" sz="1000" dirty="0" err="1">
                <a:solidFill>
                  <a:schemeClr val="tx1">
                    <a:lumMod val="50000"/>
                    <a:lumOff val="50000"/>
                  </a:schemeClr>
                </a:solidFill>
              </a:rPr>
              <a:t>Maat-overleg</a:t>
            </a:r>
            <a:r>
              <a:rPr lang="en-US" sz="1000" dirty="0">
                <a:solidFill>
                  <a:schemeClr val="tx1">
                    <a:lumMod val="50000"/>
                    <a:lumOff val="50000"/>
                  </a:schemeClr>
                </a:solidFill>
              </a:rPr>
              <a:t>. </a:t>
            </a:r>
          </a:p>
          <a:p>
            <a:endParaRPr lang="en-US" sz="1000" dirty="0" err="1">
              <a:solidFill>
                <a:schemeClr val="tx1">
                  <a:lumMod val="50000"/>
                  <a:lumOff val="50000"/>
                </a:schemeClr>
              </a:solidFill>
            </a:endParaRPr>
          </a:p>
        </p:txBody>
      </p:sp>
    </p:spTree>
    <p:extLst>
      <p:ext uri="{BB962C8B-B14F-4D97-AF65-F5344CB8AC3E}">
        <p14:creationId xmlns:p14="http://schemas.microsoft.com/office/powerpoint/2010/main" val="126728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a:xfrm>
            <a:off x="322375" y="173556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345470" y="2110894"/>
            <a:ext cx="1289449" cy="615553"/>
          </a:xfrm>
          <a:prstGeom prst="rect">
            <a:avLst/>
          </a:prstGeom>
          <a:noFill/>
        </p:spPr>
        <p:txBody>
          <a:bodyPr wrap="square" rtlCol="0">
            <a:spAutoFit/>
          </a:bodyPr>
          <a:lstStyle/>
          <a:p>
            <a:pPr algn="ctr" defTabSz="914400">
              <a:spcBef>
                <a:spcPct val="20000"/>
              </a:spcBef>
              <a:defRPr/>
            </a:pPr>
            <a:r>
              <a:rPr lang="en-US" sz="1200" b="1" dirty="0">
                <a:solidFill>
                  <a:schemeClr val="bg1"/>
                </a:solidFill>
              </a:rPr>
              <a:t>High Impact Crimes</a:t>
            </a:r>
            <a:br>
              <a:rPr lang="en-US" sz="1000" b="1" dirty="0">
                <a:solidFill>
                  <a:schemeClr val="bg1"/>
                </a:solidFill>
              </a:rPr>
            </a:br>
            <a:endParaRPr lang="en-US" sz="1000" dirty="0">
              <a:solidFill>
                <a:schemeClr val="bg1"/>
              </a:solidFill>
            </a:endParaRPr>
          </a:p>
        </p:txBody>
      </p:sp>
      <p:sp>
        <p:nvSpPr>
          <p:cNvPr id="41" name="Flowchart: Off-page Connector 40"/>
          <p:cNvSpPr/>
          <p:nvPr/>
        </p:nvSpPr>
        <p:spPr>
          <a:xfrm>
            <a:off x="686257"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4" name="Down Arrow 33">
            <a:extLst>
              <a:ext uri="{FF2B5EF4-FFF2-40B4-BE49-F238E27FC236}">
                <a16:creationId xmlns:a16="http://schemas.microsoft.com/office/drawing/2014/main" id="{0ED48FA7-7355-594C-9A6E-AE37B8C44D99}"/>
              </a:ext>
            </a:extLst>
          </p:cNvPr>
          <p:cNvSpPr/>
          <p:nvPr/>
        </p:nvSpPr>
        <p:spPr>
          <a:xfrm>
            <a:off x="1746678" y="173556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39">
            <a:extLst>
              <a:ext uri="{FF2B5EF4-FFF2-40B4-BE49-F238E27FC236}">
                <a16:creationId xmlns:a16="http://schemas.microsoft.com/office/drawing/2014/main" id="{B341E0A7-2BD2-414E-8153-F27215912762}"/>
              </a:ext>
            </a:extLst>
          </p:cNvPr>
          <p:cNvSpPr txBox="1"/>
          <p:nvPr/>
        </p:nvSpPr>
        <p:spPr>
          <a:xfrm>
            <a:off x="1769773" y="2110894"/>
            <a:ext cx="1330990" cy="800219"/>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Ondermijning</a:t>
            </a:r>
            <a:r>
              <a:rPr lang="en-US" sz="1200" b="1" dirty="0">
                <a:solidFill>
                  <a:schemeClr val="bg1"/>
                </a:solidFill>
              </a:rPr>
              <a:t> / </a:t>
            </a:r>
            <a:r>
              <a:rPr lang="en-US" sz="1200" b="1" dirty="0" err="1">
                <a:solidFill>
                  <a:schemeClr val="bg1"/>
                </a:solidFill>
              </a:rPr>
              <a:t>georganiseerde</a:t>
            </a:r>
            <a:r>
              <a:rPr lang="en-US" sz="1200" b="1" dirty="0">
                <a:solidFill>
                  <a:schemeClr val="bg1"/>
                </a:solidFill>
              </a:rPr>
              <a:t> </a:t>
            </a:r>
            <a:r>
              <a:rPr lang="en-US" sz="1200" b="1" dirty="0" err="1">
                <a:solidFill>
                  <a:schemeClr val="bg1"/>
                </a:solidFill>
              </a:rPr>
              <a:t>criminaliteit</a:t>
            </a:r>
            <a:br>
              <a:rPr lang="en-US" sz="1000" b="1" dirty="0">
                <a:solidFill>
                  <a:schemeClr val="bg1"/>
                </a:solidFill>
              </a:rPr>
            </a:br>
            <a:endParaRPr lang="en-US" sz="1000" dirty="0">
              <a:solidFill>
                <a:schemeClr val="bg1"/>
              </a:solidFill>
            </a:endParaRPr>
          </a:p>
        </p:txBody>
      </p:sp>
      <p:sp>
        <p:nvSpPr>
          <p:cNvPr id="56" name="Flowchart: Off-page Connector 40">
            <a:extLst>
              <a:ext uri="{FF2B5EF4-FFF2-40B4-BE49-F238E27FC236}">
                <a16:creationId xmlns:a16="http://schemas.microsoft.com/office/drawing/2014/main" id="{B30A73E8-3BBA-DD4C-B32A-2293097E6698}"/>
              </a:ext>
            </a:extLst>
          </p:cNvPr>
          <p:cNvSpPr/>
          <p:nvPr/>
        </p:nvSpPr>
        <p:spPr>
          <a:xfrm>
            <a:off x="2110560"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58" name="Down Arrow 33">
            <a:extLst>
              <a:ext uri="{FF2B5EF4-FFF2-40B4-BE49-F238E27FC236}">
                <a16:creationId xmlns:a16="http://schemas.microsoft.com/office/drawing/2014/main" id="{4A3781EE-15DD-8E42-8E12-AA43CD3F1C6D}"/>
              </a:ext>
            </a:extLst>
          </p:cNvPr>
          <p:cNvSpPr/>
          <p:nvPr/>
        </p:nvSpPr>
        <p:spPr>
          <a:xfrm>
            <a:off x="3193754" y="173556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39">
            <a:extLst>
              <a:ext uri="{FF2B5EF4-FFF2-40B4-BE49-F238E27FC236}">
                <a16:creationId xmlns:a16="http://schemas.microsoft.com/office/drawing/2014/main" id="{4C8B540A-A302-524E-9A00-E4891C82E1C9}"/>
              </a:ext>
            </a:extLst>
          </p:cNvPr>
          <p:cNvSpPr txBox="1"/>
          <p:nvPr/>
        </p:nvSpPr>
        <p:spPr>
          <a:xfrm>
            <a:off x="3216849" y="2110894"/>
            <a:ext cx="1289449" cy="615553"/>
          </a:xfrm>
          <a:prstGeom prst="rect">
            <a:avLst/>
          </a:prstGeom>
          <a:noFill/>
        </p:spPr>
        <p:txBody>
          <a:bodyPr wrap="square" rtlCol="0">
            <a:spAutoFit/>
          </a:bodyPr>
          <a:lstStyle/>
          <a:p>
            <a:pPr algn="ctr" defTabSz="914400">
              <a:spcBef>
                <a:spcPct val="20000"/>
              </a:spcBef>
              <a:defRPr/>
            </a:pPr>
            <a:r>
              <a:rPr lang="en-US" sz="1200" b="1" dirty="0">
                <a:solidFill>
                  <a:schemeClr val="bg1"/>
                </a:solidFill>
              </a:rPr>
              <a:t>Cybercrime en cybersecurity</a:t>
            </a:r>
            <a:br>
              <a:rPr lang="en-US" sz="1000" b="1" dirty="0">
                <a:solidFill>
                  <a:schemeClr val="bg1"/>
                </a:solidFill>
              </a:rPr>
            </a:br>
            <a:endParaRPr lang="en-US" sz="1000" dirty="0">
              <a:solidFill>
                <a:schemeClr val="bg1"/>
              </a:solidFill>
            </a:endParaRPr>
          </a:p>
        </p:txBody>
      </p:sp>
      <p:sp>
        <p:nvSpPr>
          <p:cNvPr id="60" name="Flowchart: Off-page Connector 40">
            <a:extLst>
              <a:ext uri="{FF2B5EF4-FFF2-40B4-BE49-F238E27FC236}">
                <a16:creationId xmlns:a16="http://schemas.microsoft.com/office/drawing/2014/main" id="{888C87F5-1941-F342-B0E1-FD57B7E33A07}"/>
              </a:ext>
            </a:extLst>
          </p:cNvPr>
          <p:cNvSpPr/>
          <p:nvPr/>
        </p:nvSpPr>
        <p:spPr>
          <a:xfrm>
            <a:off x="3557636"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62" name="Down Arrow 33">
            <a:extLst>
              <a:ext uri="{FF2B5EF4-FFF2-40B4-BE49-F238E27FC236}">
                <a16:creationId xmlns:a16="http://schemas.microsoft.com/office/drawing/2014/main" id="{AC6A090C-1137-304A-8807-C0065D55E5B2}"/>
              </a:ext>
            </a:extLst>
          </p:cNvPr>
          <p:cNvSpPr/>
          <p:nvPr/>
        </p:nvSpPr>
        <p:spPr>
          <a:xfrm>
            <a:off x="4618057" y="173556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39">
            <a:extLst>
              <a:ext uri="{FF2B5EF4-FFF2-40B4-BE49-F238E27FC236}">
                <a16:creationId xmlns:a16="http://schemas.microsoft.com/office/drawing/2014/main" id="{6844DB52-B668-BA46-A064-F252B7E44F38}"/>
              </a:ext>
            </a:extLst>
          </p:cNvPr>
          <p:cNvSpPr txBox="1"/>
          <p:nvPr/>
        </p:nvSpPr>
        <p:spPr>
          <a:xfrm>
            <a:off x="4641152" y="2110894"/>
            <a:ext cx="1289449" cy="800219"/>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Verbinding</a:t>
            </a:r>
            <a:r>
              <a:rPr lang="en-US" sz="1200" b="1" dirty="0">
                <a:solidFill>
                  <a:schemeClr val="bg1"/>
                </a:solidFill>
              </a:rPr>
              <a:t> </a:t>
            </a:r>
            <a:r>
              <a:rPr lang="en-US" sz="1200" b="1" dirty="0" err="1">
                <a:solidFill>
                  <a:schemeClr val="bg1"/>
                </a:solidFill>
              </a:rPr>
              <a:t>zorg</a:t>
            </a:r>
            <a:r>
              <a:rPr lang="en-US" sz="1200" b="1" dirty="0">
                <a:solidFill>
                  <a:schemeClr val="bg1"/>
                </a:solidFill>
              </a:rPr>
              <a:t> en </a:t>
            </a:r>
            <a:r>
              <a:rPr lang="en-US" sz="1200" b="1" dirty="0" err="1">
                <a:solidFill>
                  <a:schemeClr val="bg1"/>
                </a:solidFill>
              </a:rPr>
              <a:t>veiligheid</a:t>
            </a:r>
            <a:br>
              <a:rPr lang="en-US" sz="1000" b="1" dirty="0">
                <a:solidFill>
                  <a:schemeClr val="bg1"/>
                </a:solidFill>
              </a:rPr>
            </a:br>
            <a:endParaRPr lang="en-US" sz="1000" dirty="0">
              <a:solidFill>
                <a:schemeClr val="bg1"/>
              </a:solidFill>
            </a:endParaRPr>
          </a:p>
        </p:txBody>
      </p:sp>
      <p:sp>
        <p:nvSpPr>
          <p:cNvPr id="64" name="Flowchart: Off-page Connector 40">
            <a:extLst>
              <a:ext uri="{FF2B5EF4-FFF2-40B4-BE49-F238E27FC236}">
                <a16:creationId xmlns:a16="http://schemas.microsoft.com/office/drawing/2014/main" id="{B2C2091C-D031-984E-BA58-679A0C5BA24C}"/>
              </a:ext>
            </a:extLst>
          </p:cNvPr>
          <p:cNvSpPr/>
          <p:nvPr/>
        </p:nvSpPr>
        <p:spPr>
          <a:xfrm>
            <a:off x="4981939"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66" name="Down Arrow 33">
            <a:extLst>
              <a:ext uri="{FF2B5EF4-FFF2-40B4-BE49-F238E27FC236}">
                <a16:creationId xmlns:a16="http://schemas.microsoft.com/office/drawing/2014/main" id="{1B365AA8-57EA-9840-8187-EDA6C37564A5}"/>
              </a:ext>
            </a:extLst>
          </p:cNvPr>
          <p:cNvSpPr/>
          <p:nvPr/>
        </p:nvSpPr>
        <p:spPr>
          <a:xfrm>
            <a:off x="6046687" y="1735561"/>
            <a:ext cx="1338158" cy="2358331"/>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39">
            <a:extLst>
              <a:ext uri="{FF2B5EF4-FFF2-40B4-BE49-F238E27FC236}">
                <a16:creationId xmlns:a16="http://schemas.microsoft.com/office/drawing/2014/main" id="{23EEC28A-791C-C046-AEC7-AC3243485E38}"/>
              </a:ext>
            </a:extLst>
          </p:cNvPr>
          <p:cNvSpPr txBox="1"/>
          <p:nvPr/>
        </p:nvSpPr>
        <p:spPr>
          <a:xfrm>
            <a:off x="6069782" y="2110894"/>
            <a:ext cx="1289449" cy="615553"/>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Fysieke</a:t>
            </a:r>
            <a:r>
              <a:rPr lang="en-US" sz="1200" b="1" dirty="0">
                <a:solidFill>
                  <a:schemeClr val="bg1"/>
                </a:solidFill>
              </a:rPr>
              <a:t> </a:t>
            </a:r>
            <a:r>
              <a:rPr lang="en-US" sz="1200" b="1" dirty="0" err="1">
                <a:solidFill>
                  <a:schemeClr val="bg1"/>
                </a:solidFill>
              </a:rPr>
              <a:t>veiligheid</a:t>
            </a:r>
            <a:br>
              <a:rPr lang="en-US" sz="1000" b="1" dirty="0">
                <a:solidFill>
                  <a:schemeClr val="bg1"/>
                </a:solidFill>
              </a:rPr>
            </a:br>
            <a:endParaRPr lang="en-US" sz="1000" dirty="0">
              <a:solidFill>
                <a:schemeClr val="bg1"/>
              </a:solidFill>
            </a:endParaRPr>
          </a:p>
        </p:txBody>
      </p:sp>
      <p:sp>
        <p:nvSpPr>
          <p:cNvPr id="68" name="Flowchart: Off-page Connector 40">
            <a:extLst>
              <a:ext uri="{FF2B5EF4-FFF2-40B4-BE49-F238E27FC236}">
                <a16:creationId xmlns:a16="http://schemas.microsoft.com/office/drawing/2014/main" id="{71A26E33-B94A-A34B-868E-A7D420AB446A}"/>
              </a:ext>
            </a:extLst>
          </p:cNvPr>
          <p:cNvSpPr/>
          <p:nvPr/>
        </p:nvSpPr>
        <p:spPr>
          <a:xfrm>
            <a:off x="6410569"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70" name="Down Arrow 33">
            <a:extLst>
              <a:ext uri="{FF2B5EF4-FFF2-40B4-BE49-F238E27FC236}">
                <a16:creationId xmlns:a16="http://schemas.microsoft.com/office/drawing/2014/main" id="{2A9D829A-BD12-2B4B-B570-CC98D2625F26}"/>
              </a:ext>
            </a:extLst>
          </p:cNvPr>
          <p:cNvSpPr/>
          <p:nvPr/>
        </p:nvSpPr>
        <p:spPr>
          <a:xfrm>
            <a:off x="7470990" y="1735561"/>
            <a:ext cx="1338158" cy="2358331"/>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39">
            <a:extLst>
              <a:ext uri="{FF2B5EF4-FFF2-40B4-BE49-F238E27FC236}">
                <a16:creationId xmlns:a16="http://schemas.microsoft.com/office/drawing/2014/main" id="{0CADA017-AEB2-4D4D-A9A1-332F14DA5A61}"/>
              </a:ext>
            </a:extLst>
          </p:cNvPr>
          <p:cNvSpPr txBox="1"/>
          <p:nvPr/>
        </p:nvSpPr>
        <p:spPr>
          <a:xfrm>
            <a:off x="7494085" y="2110894"/>
            <a:ext cx="1289449" cy="837152"/>
          </a:xfrm>
          <a:prstGeom prst="rect">
            <a:avLst/>
          </a:prstGeom>
          <a:noFill/>
        </p:spPr>
        <p:txBody>
          <a:bodyPr wrap="square" rtlCol="0">
            <a:spAutoFit/>
          </a:bodyPr>
          <a:lstStyle/>
          <a:p>
            <a:pPr algn="ctr" defTabSz="914400">
              <a:spcBef>
                <a:spcPct val="20000"/>
              </a:spcBef>
              <a:defRPr/>
            </a:pPr>
            <a:r>
              <a:rPr lang="en-US" sz="1200" b="1" dirty="0" err="1">
                <a:solidFill>
                  <a:schemeClr val="bg1"/>
                </a:solidFill>
              </a:rPr>
              <a:t>Lokale</a:t>
            </a:r>
            <a:r>
              <a:rPr lang="en-US" sz="1200" b="1" dirty="0">
                <a:solidFill>
                  <a:schemeClr val="bg1"/>
                </a:solidFill>
              </a:rPr>
              <a:t> </a:t>
            </a:r>
            <a:r>
              <a:rPr lang="en-US" sz="1200" b="1" dirty="0" err="1">
                <a:solidFill>
                  <a:schemeClr val="bg1"/>
                </a:solidFill>
              </a:rPr>
              <a:t>veiligheids-</a:t>
            </a:r>
            <a:endParaRPr lang="en-US" sz="1200" b="1" dirty="0">
              <a:solidFill>
                <a:schemeClr val="bg1"/>
              </a:solidFill>
            </a:endParaRPr>
          </a:p>
          <a:p>
            <a:pPr algn="ctr" defTabSz="914400">
              <a:spcBef>
                <a:spcPct val="20000"/>
              </a:spcBef>
              <a:defRPr/>
            </a:pPr>
            <a:r>
              <a:rPr lang="en-US" sz="1200" b="1" dirty="0" err="1">
                <a:solidFill>
                  <a:schemeClr val="bg1"/>
                </a:solidFill>
              </a:rPr>
              <a:t>thema's</a:t>
            </a:r>
            <a:br>
              <a:rPr lang="en-US" sz="1000" b="1" dirty="0">
                <a:solidFill>
                  <a:schemeClr val="bg1"/>
                </a:solidFill>
              </a:rPr>
            </a:br>
            <a:endParaRPr lang="en-US" sz="1000" dirty="0">
              <a:solidFill>
                <a:schemeClr val="bg1"/>
              </a:solidFill>
            </a:endParaRPr>
          </a:p>
        </p:txBody>
      </p:sp>
      <p:sp>
        <p:nvSpPr>
          <p:cNvPr id="72" name="Flowchart: Off-page Connector 40">
            <a:extLst>
              <a:ext uri="{FF2B5EF4-FFF2-40B4-BE49-F238E27FC236}">
                <a16:creationId xmlns:a16="http://schemas.microsoft.com/office/drawing/2014/main" id="{944CDCED-DCA9-B749-93BF-B2DECEFD1009}"/>
              </a:ext>
            </a:extLst>
          </p:cNvPr>
          <p:cNvSpPr/>
          <p:nvPr/>
        </p:nvSpPr>
        <p:spPr>
          <a:xfrm>
            <a:off x="7834872" y="1368902"/>
            <a:ext cx="612299" cy="763505"/>
          </a:xfrm>
          <a:prstGeom prst="flowChartOffpageConnector">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74" name="Rechthoek 73">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Prioriteiten</a:t>
            </a:r>
            <a:r>
              <a:rPr lang="en-US" sz="1400" b="1" dirty="0">
                <a:solidFill>
                  <a:schemeClr val="bg1"/>
                </a:solidFill>
                <a:latin typeface="Arial" panose="020B0604020202020204" pitchFamily="34" charset="0"/>
                <a:cs typeface="Arial" panose="020B0604020202020204" pitchFamily="34" charset="0"/>
              </a:rPr>
              <a:t> 2019-2022</a:t>
            </a:r>
          </a:p>
        </p:txBody>
      </p:sp>
      <p:sp>
        <p:nvSpPr>
          <p:cNvPr id="29" name="Freeform 145"/>
          <p:cNvSpPr>
            <a:spLocks noChangeAspect="1" noEditPoints="1"/>
          </p:cNvSpPr>
          <p:nvPr/>
        </p:nvSpPr>
        <p:spPr bwMode="auto">
          <a:xfrm>
            <a:off x="6530698" y="1502979"/>
            <a:ext cx="367616" cy="324000"/>
          </a:xfrm>
          <a:custGeom>
            <a:avLst/>
            <a:gdLst/>
            <a:ahLst/>
            <a:cxnLst>
              <a:cxn ang="0">
                <a:pos x="82" y="45"/>
              </a:cxn>
              <a:cxn ang="0">
                <a:pos x="82" y="61"/>
              </a:cxn>
              <a:cxn ang="0">
                <a:pos x="81" y="62"/>
              </a:cxn>
              <a:cxn ang="0">
                <a:pos x="77" y="62"/>
              </a:cxn>
              <a:cxn ang="0">
                <a:pos x="77" y="65"/>
              </a:cxn>
              <a:cxn ang="0">
                <a:pos x="69" y="72"/>
              </a:cxn>
              <a:cxn ang="0">
                <a:pos x="61" y="65"/>
              </a:cxn>
              <a:cxn ang="0">
                <a:pos x="61" y="62"/>
              </a:cxn>
              <a:cxn ang="0">
                <a:pos x="20" y="62"/>
              </a:cxn>
              <a:cxn ang="0">
                <a:pos x="20" y="65"/>
              </a:cxn>
              <a:cxn ang="0">
                <a:pos x="13" y="72"/>
              </a:cxn>
              <a:cxn ang="0">
                <a:pos x="5" y="65"/>
              </a:cxn>
              <a:cxn ang="0">
                <a:pos x="5" y="62"/>
              </a:cxn>
              <a:cxn ang="0">
                <a:pos x="1" y="62"/>
              </a:cxn>
              <a:cxn ang="0">
                <a:pos x="0" y="61"/>
              </a:cxn>
              <a:cxn ang="0">
                <a:pos x="0" y="45"/>
              </a:cxn>
              <a:cxn ang="0">
                <a:pos x="9" y="36"/>
              </a:cxn>
              <a:cxn ang="0">
                <a:pos x="10" y="36"/>
              </a:cxn>
              <a:cxn ang="0">
                <a:pos x="14" y="19"/>
              </a:cxn>
              <a:cxn ang="0">
                <a:pos x="25" y="11"/>
              </a:cxn>
              <a:cxn ang="0">
                <a:pos x="31" y="11"/>
              </a:cxn>
              <a:cxn ang="0">
                <a:pos x="31" y="2"/>
              </a:cxn>
              <a:cxn ang="0">
                <a:pos x="32" y="0"/>
              </a:cxn>
              <a:cxn ang="0">
                <a:pos x="50" y="0"/>
              </a:cxn>
              <a:cxn ang="0">
                <a:pos x="51" y="2"/>
              </a:cxn>
              <a:cxn ang="0">
                <a:pos x="51" y="11"/>
              </a:cxn>
              <a:cxn ang="0">
                <a:pos x="56" y="11"/>
              </a:cxn>
              <a:cxn ang="0">
                <a:pos x="68" y="19"/>
              </a:cxn>
              <a:cxn ang="0">
                <a:pos x="72" y="36"/>
              </a:cxn>
              <a:cxn ang="0">
                <a:pos x="73" y="36"/>
              </a:cxn>
              <a:cxn ang="0">
                <a:pos x="82" y="45"/>
              </a:cxn>
              <a:cxn ang="0">
                <a:pos x="19" y="49"/>
              </a:cxn>
              <a:cxn ang="0">
                <a:pos x="13" y="43"/>
              </a:cxn>
              <a:cxn ang="0">
                <a:pos x="6" y="49"/>
              </a:cxn>
              <a:cxn ang="0">
                <a:pos x="13" y="56"/>
              </a:cxn>
              <a:cxn ang="0">
                <a:pos x="19" y="49"/>
              </a:cxn>
              <a:cxn ang="0">
                <a:pos x="61" y="36"/>
              </a:cxn>
              <a:cxn ang="0">
                <a:pos x="58" y="22"/>
              </a:cxn>
              <a:cxn ang="0">
                <a:pos x="56" y="21"/>
              </a:cxn>
              <a:cxn ang="0">
                <a:pos x="25" y="21"/>
              </a:cxn>
              <a:cxn ang="0">
                <a:pos x="24" y="22"/>
              </a:cxn>
              <a:cxn ang="0">
                <a:pos x="20" y="36"/>
              </a:cxn>
              <a:cxn ang="0">
                <a:pos x="61" y="36"/>
              </a:cxn>
              <a:cxn ang="0">
                <a:pos x="76" y="49"/>
              </a:cxn>
              <a:cxn ang="0">
                <a:pos x="69" y="43"/>
              </a:cxn>
              <a:cxn ang="0">
                <a:pos x="63" y="49"/>
              </a:cxn>
              <a:cxn ang="0">
                <a:pos x="69" y="56"/>
              </a:cxn>
              <a:cxn ang="0">
                <a:pos x="76" y="49"/>
              </a:cxn>
            </a:cxnLst>
            <a:rect l="0" t="0" r="r" b="b"/>
            <a:pathLst>
              <a:path w="82" h="72">
                <a:moveTo>
                  <a:pt x="82" y="45"/>
                </a:moveTo>
                <a:cubicBezTo>
                  <a:pt x="82" y="61"/>
                  <a:pt x="82" y="61"/>
                  <a:pt x="82" y="61"/>
                </a:cubicBezTo>
                <a:cubicBezTo>
                  <a:pt x="82" y="61"/>
                  <a:pt x="81" y="62"/>
                  <a:pt x="81" y="62"/>
                </a:cubicBezTo>
                <a:cubicBezTo>
                  <a:pt x="77" y="62"/>
                  <a:pt x="77" y="62"/>
                  <a:pt x="77" y="62"/>
                </a:cubicBezTo>
                <a:cubicBezTo>
                  <a:pt x="77" y="65"/>
                  <a:pt x="77" y="65"/>
                  <a:pt x="77" y="65"/>
                </a:cubicBezTo>
                <a:cubicBezTo>
                  <a:pt x="77" y="69"/>
                  <a:pt x="73" y="72"/>
                  <a:pt x="69" y="72"/>
                </a:cubicBezTo>
                <a:cubicBezTo>
                  <a:pt x="65" y="72"/>
                  <a:pt x="61" y="69"/>
                  <a:pt x="61" y="65"/>
                </a:cubicBezTo>
                <a:cubicBezTo>
                  <a:pt x="61" y="62"/>
                  <a:pt x="61" y="62"/>
                  <a:pt x="61" y="62"/>
                </a:cubicBezTo>
                <a:cubicBezTo>
                  <a:pt x="20" y="62"/>
                  <a:pt x="20" y="62"/>
                  <a:pt x="20" y="62"/>
                </a:cubicBezTo>
                <a:cubicBezTo>
                  <a:pt x="20" y="65"/>
                  <a:pt x="20" y="65"/>
                  <a:pt x="20" y="65"/>
                </a:cubicBezTo>
                <a:cubicBezTo>
                  <a:pt x="20" y="69"/>
                  <a:pt x="17" y="72"/>
                  <a:pt x="13" y="72"/>
                </a:cubicBezTo>
                <a:cubicBezTo>
                  <a:pt x="8" y="72"/>
                  <a:pt x="5" y="69"/>
                  <a:pt x="5" y="65"/>
                </a:cubicBezTo>
                <a:cubicBezTo>
                  <a:pt x="5" y="62"/>
                  <a:pt x="5" y="62"/>
                  <a:pt x="5" y="62"/>
                </a:cubicBezTo>
                <a:cubicBezTo>
                  <a:pt x="1" y="62"/>
                  <a:pt x="1" y="62"/>
                  <a:pt x="1" y="62"/>
                </a:cubicBezTo>
                <a:cubicBezTo>
                  <a:pt x="0" y="62"/>
                  <a:pt x="0" y="61"/>
                  <a:pt x="0" y="61"/>
                </a:cubicBezTo>
                <a:cubicBezTo>
                  <a:pt x="0" y="45"/>
                  <a:pt x="0" y="45"/>
                  <a:pt x="0" y="45"/>
                </a:cubicBezTo>
                <a:cubicBezTo>
                  <a:pt x="0" y="40"/>
                  <a:pt x="4" y="36"/>
                  <a:pt x="9" y="36"/>
                </a:cubicBezTo>
                <a:cubicBezTo>
                  <a:pt x="10" y="36"/>
                  <a:pt x="10" y="36"/>
                  <a:pt x="10" y="36"/>
                </a:cubicBezTo>
                <a:cubicBezTo>
                  <a:pt x="14" y="19"/>
                  <a:pt x="14" y="19"/>
                  <a:pt x="14" y="19"/>
                </a:cubicBezTo>
                <a:cubicBezTo>
                  <a:pt x="15" y="14"/>
                  <a:pt x="20" y="11"/>
                  <a:pt x="25" y="11"/>
                </a:cubicBezTo>
                <a:cubicBezTo>
                  <a:pt x="31" y="11"/>
                  <a:pt x="31" y="11"/>
                  <a:pt x="31" y="11"/>
                </a:cubicBezTo>
                <a:cubicBezTo>
                  <a:pt x="31" y="2"/>
                  <a:pt x="31" y="2"/>
                  <a:pt x="31" y="2"/>
                </a:cubicBezTo>
                <a:cubicBezTo>
                  <a:pt x="31" y="1"/>
                  <a:pt x="31" y="0"/>
                  <a:pt x="32" y="0"/>
                </a:cubicBezTo>
                <a:cubicBezTo>
                  <a:pt x="50" y="0"/>
                  <a:pt x="50" y="0"/>
                  <a:pt x="50" y="0"/>
                </a:cubicBezTo>
                <a:cubicBezTo>
                  <a:pt x="51" y="0"/>
                  <a:pt x="51" y="1"/>
                  <a:pt x="51" y="2"/>
                </a:cubicBezTo>
                <a:cubicBezTo>
                  <a:pt x="51" y="11"/>
                  <a:pt x="51" y="11"/>
                  <a:pt x="51" y="11"/>
                </a:cubicBezTo>
                <a:cubicBezTo>
                  <a:pt x="56" y="11"/>
                  <a:pt x="56" y="11"/>
                  <a:pt x="56" y="11"/>
                </a:cubicBezTo>
                <a:cubicBezTo>
                  <a:pt x="62" y="11"/>
                  <a:pt x="66" y="14"/>
                  <a:pt x="68" y="19"/>
                </a:cubicBezTo>
                <a:cubicBezTo>
                  <a:pt x="72" y="36"/>
                  <a:pt x="72" y="36"/>
                  <a:pt x="72" y="36"/>
                </a:cubicBezTo>
                <a:cubicBezTo>
                  <a:pt x="73" y="36"/>
                  <a:pt x="73" y="36"/>
                  <a:pt x="73" y="36"/>
                </a:cubicBezTo>
                <a:cubicBezTo>
                  <a:pt x="78" y="36"/>
                  <a:pt x="82" y="40"/>
                  <a:pt x="82" y="45"/>
                </a:cubicBezTo>
                <a:close/>
                <a:moveTo>
                  <a:pt x="19" y="49"/>
                </a:moveTo>
                <a:cubicBezTo>
                  <a:pt x="19" y="46"/>
                  <a:pt x="16" y="43"/>
                  <a:pt x="13" y="43"/>
                </a:cubicBezTo>
                <a:cubicBezTo>
                  <a:pt x="9" y="43"/>
                  <a:pt x="6" y="46"/>
                  <a:pt x="6" y="49"/>
                </a:cubicBezTo>
                <a:cubicBezTo>
                  <a:pt x="6" y="53"/>
                  <a:pt x="9" y="56"/>
                  <a:pt x="13" y="56"/>
                </a:cubicBezTo>
                <a:cubicBezTo>
                  <a:pt x="16" y="56"/>
                  <a:pt x="19" y="53"/>
                  <a:pt x="19" y="49"/>
                </a:cubicBezTo>
                <a:close/>
                <a:moveTo>
                  <a:pt x="61" y="36"/>
                </a:moveTo>
                <a:cubicBezTo>
                  <a:pt x="58" y="22"/>
                  <a:pt x="58" y="22"/>
                  <a:pt x="58" y="22"/>
                </a:cubicBezTo>
                <a:cubicBezTo>
                  <a:pt x="58" y="22"/>
                  <a:pt x="57" y="21"/>
                  <a:pt x="56" y="21"/>
                </a:cubicBezTo>
                <a:cubicBezTo>
                  <a:pt x="25" y="21"/>
                  <a:pt x="25" y="21"/>
                  <a:pt x="25" y="21"/>
                </a:cubicBezTo>
                <a:cubicBezTo>
                  <a:pt x="25" y="21"/>
                  <a:pt x="24" y="22"/>
                  <a:pt x="24" y="22"/>
                </a:cubicBezTo>
                <a:cubicBezTo>
                  <a:pt x="20" y="36"/>
                  <a:pt x="20" y="36"/>
                  <a:pt x="20" y="36"/>
                </a:cubicBezTo>
                <a:lnTo>
                  <a:pt x="61" y="36"/>
                </a:lnTo>
                <a:close/>
                <a:moveTo>
                  <a:pt x="76" y="49"/>
                </a:moveTo>
                <a:cubicBezTo>
                  <a:pt x="76" y="46"/>
                  <a:pt x="73" y="43"/>
                  <a:pt x="69" y="43"/>
                </a:cubicBezTo>
                <a:cubicBezTo>
                  <a:pt x="66" y="43"/>
                  <a:pt x="63" y="46"/>
                  <a:pt x="63" y="49"/>
                </a:cubicBezTo>
                <a:cubicBezTo>
                  <a:pt x="63" y="53"/>
                  <a:pt x="66" y="56"/>
                  <a:pt x="69" y="56"/>
                </a:cubicBezTo>
                <a:cubicBezTo>
                  <a:pt x="73" y="56"/>
                  <a:pt x="76" y="53"/>
                  <a:pt x="76" y="4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23"/>
          <p:cNvGrpSpPr>
            <a:grpSpLocks noChangeAspect="1"/>
          </p:cNvGrpSpPr>
          <p:nvPr/>
        </p:nvGrpSpPr>
        <p:grpSpPr>
          <a:xfrm>
            <a:off x="5084131" y="1475141"/>
            <a:ext cx="422874" cy="432000"/>
            <a:chOff x="-9525" y="3198813"/>
            <a:chExt cx="882650" cy="901700"/>
          </a:xfrm>
          <a:solidFill>
            <a:schemeClr val="bg1"/>
          </a:solidFill>
        </p:grpSpPr>
        <p:sp>
          <p:nvSpPr>
            <p:cNvPr id="38" name="Freeform 15"/>
            <p:cNvSpPr>
              <a:spLocks noEditPoints="1"/>
            </p:cNvSpPr>
            <p:nvPr/>
          </p:nvSpPr>
          <p:spPr bwMode="auto">
            <a:xfrm>
              <a:off x="249238" y="3581400"/>
              <a:ext cx="254000" cy="109538"/>
            </a:xfrm>
            <a:custGeom>
              <a:avLst/>
              <a:gdLst/>
              <a:ahLst/>
              <a:cxnLst>
                <a:cxn ang="0">
                  <a:pos x="73" y="13"/>
                </a:cxn>
                <a:cxn ang="0">
                  <a:pos x="20" y="4"/>
                </a:cxn>
                <a:cxn ang="0">
                  <a:pos x="4" y="4"/>
                </a:cxn>
                <a:cxn ang="0">
                  <a:pos x="4" y="20"/>
                </a:cxn>
                <a:cxn ang="0">
                  <a:pos x="55" y="38"/>
                </a:cxn>
                <a:cxn ang="0">
                  <a:pos x="78" y="36"/>
                </a:cxn>
                <a:cxn ang="0">
                  <a:pos x="86" y="22"/>
                </a:cxn>
                <a:cxn ang="0">
                  <a:pos x="73" y="13"/>
                </a:cxn>
                <a:cxn ang="0">
                  <a:pos x="73" y="13"/>
                </a:cxn>
                <a:cxn ang="0">
                  <a:pos x="73" y="13"/>
                </a:cxn>
              </a:cxnLst>
              <a:rect l="0" t="0" r="r" b="b"/>
              <a:pathLst>
                <a:path w="88" h="38">
                  <a:moveTo>
                    <a:pt x="73" y="13"/>
                  </a:moveTo>
                  <a:cubicBezTo>
                    <a:pt x="38" y="21"/>
                    <a:pt x="21" y="5"/>
                    <a:pt x="20" y="4"/>
                  </a:cubicBezTo>
                  <a:cubicBezTo>
                    <a:pt x="16" y="0"/>
                    <a:pt x="9" y="0"/>
                    <a:pt x="4" y="4"/>
                  </a:cubicBezTo>
                  <a:cubicBezTo>
                    <a:pt x="0" y="8"/>
                    <a:pt x="0" y="15"/>
                    <a:pt x="4" y="20"/>
                  </a:cubicBezTo>
                  <a:cubicBezTo>
                    <a:pt x="5" y="21"/>
                    <a:pt x="22" y="38"/>
                    <a:pt x="55" y="38"/>
                  </a:cubicBezTo>
                  <a:cubicBezTo>
                    <a:pt x="62" y="38"/>
                    <a:pt x="70" y="37"/>
                    <a:pt x="78" y="36"/>
                  </a:cubicBezTo>
                  <a:cubicBezTo>
                    <a:pt x="84" y="34"/>
                    <a:pt x="88" y="28"/>
                    <a:pt x="86" y="22"/>
                  </a:cubicBezTo>
                  <a:cubicBezTo>
                    <a:pt x="85" y="16"/>
                    <a:pt x="79" y="12"/>
                    <a:pt x="73" y="13"/>
                  </a:cubicBezTo>
                  <a:close/>
                  <a:moveTo>
                    <a:pt x="73" y="13"/>
                  </a:moveTo>
                  <a:cubicBezTo>
                    <a:pt x="73" y="13"/>
                    <a:pt x="73" y="13"/>
                    <a:pt x="73"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39" name="Freeform 16"/>
            <p:cNvSpPr>
              <a:spLocks noEditPoints="1"/>
            </p:cNvSpPr>
            <p:nvPr/>
          </p:nvSpPr>
          <p:spPr bwMode="auto">
            <a:xfrm>
              <a:off x="88900" y="3462338"/>
              <a:ext cx="147638" cy="144463"/>
            </a:xfrm>
            <a:custGeom>
              <a:avLst/>
              <a:gdLst/>
              <a:ahLst/>
              <a:cxnLst>
                <a:cxn ang="0">
                  <a:pos x="51" y="25"/>
                </a:cxn>
                <a:cxn ang="0">
                  <a:pos x="25" y="50"/>
                </a:cxn>
                <a:cxn ang="0">
                  <a:pos x="0" y="25"/>
                </a:cxn>
                <a:cxn ang="0">
                  <a:pos x="25" y="0"/>
                </a:cxn>
                <a:cxn ang="0">
                  <a:pos x="51" y="25"/>
                </a:cxn>
                <a:cxn ang="0">
                  <a:pos x="51" y="25"/>
                </a:cxn>
                <a:cxn ang="0">
                  <a:pos x="51" y="25"/>
                </a:cxn>
              </a:cxnLst>
              <a:rect l="0" t="0" r="r" b="b"/>
              <a:pathLst>
                <a:path w="51" h="50">
                  <a:moveTo>
                    <a:pt x="51" y="25"/>
                  </a:moveTo>
                  <a:cubicBezTo>
                    <a:pt x="51" y="39"/>
                    <a:pt x="40" y="50"/>
                    <a:pt x="25" y="50"/>
                  </a:cubicBezTo>
                  <a:cubicBezTo>
                    <a:pt x="11" y="50"/>
                    <a:pt x="0" y="39"/>
                    <a:pt x="0" y="25"/>
                  </a:cubicBezTo>
                  <a:cubicBezTo>
                    <a:pt x="0" y="11"/>
                    <a:pt x="11" y="0"/>
                    <a:pt x="25" y="0"/>
                  </a:cubicBezTo>
                  <a:cubicBezTo>
                    <a:pt x="40" y="0"/>
                    <a:pt x="51" y="11"/>
                    <a:pt x="51" y="25"/>
                  </a:cubicBezTo>
                  <a:close/>
                  <a:moveTo>
                    <a:pt x="51" y="25"/>
                  </a:moveTo>
                  <a:cubicBezTo>
                    <a:pt x="51" y="25"/>
                    <a:pt x="51" y="25"/>
                    <a:pt x="51" y="2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2" name="Freeform 17"/>
            <p:cNvSpPr>
              <a:spLocks noEditPoints="1"/>
            </p:cNvSpPr>
            <p:nvPr/>
          </p:nvSpPr>
          <p:spPr bwMode="auto">
            <a:xfrm>
              <a:off x="-9525" y="3549650"/>
              <a:ext cx="882650" cy="550863"/>
            </a:xfrm>
            <a:custGeom>
              <a:avLst/>
              <a:gdLst/>
              <a:ahLst/>
              <a:cxnLst>
                <a:cxn ang="0">
                  <a:pos x="295" y="99"/>
                </a:cxn>
                <a:cxn ang="0">
                  <a:pos x="247" y="80"/>
                </a:cxn>
                <a:cxn ang="0">
                  <a:pos x="242" y="79"/>
                </a:cxn>
                <a:cxn ang="0">
                  <a:pos x="230" y="79"/>
                </a:cxn>
                <a:cxn ang="0">
                  <a:pos x="230" y="76"/>
                </a:cxn>
                <a:cxn ang="0">
                  <a:pos x="229" y="73"/>
                </a:cxn>
                <a:cxn ang="0">
                  <a:pos x="274" y="85"/>
                </a:cxn>
                <a:cxn ang="0">
                  <a:pos x="277" y="85"/>
                </a:cxn>
                <a:cxn ang="0">
                  <a:pos x="290" y="75"/>
                </a:cxn>
                <a:cxn ang="0">
                  <a:pos x="281" y="59"/>
                </a:cxn>
                <a:cxn ang="0">
                  <a:pos x="222" y="43"/>
                </a:cxn>
                <a:cxn ang="0">
                  <a:pos x="218" y="42"/>
                </a:cxn>
                <a:cxn ang="0">
                  <a:pos x="178" y="42"/>
                </a:cxn>
                <a:cxn ang="0">
                  <a:pos x="167" y="51"/>
                </a:cxn>
                <a:cxn ang="0">
                  <a:pos x="147" y="54"/>
                </a:cxn>
                <a:cxn ang="0">
                  <a:pos x="91" y="35"/>
                </a:cxn>
                <a:cxn ang="0">
                  <a:pos x="85" y="25"/>
                </a:cxn>
                <a:cxn ang="0">
                  <a:pos x="88" y="14"/>
                </a:cxn>
                <a:cxn ang="0">
                  <a:pos x="100" y="8"/>
                </a:cxn>
                <a:cxn ang="0">
                  <a:pos x="110" y="11"/>
                </a:cxn>
                <a:cxn ang="0">
                  <a:pos x="133" y="21"/>
                </a:cxn>
                <a:cxn ang="0">
                  <a:pos x="108" y="5"/>
                </a:cxn>
                <a:cxn ang="0">
                  <a:pos x="82" y="10"/>
                </a:cxn>
                <a:cxn ang="0">
                  <a:pos x="79" y="14"/>
                </a:cxn>
                <a:cxn ang="0">
                  <a:pos x="76" y="19"/>
                </a:cxn>
                <a:cxn ang="0">
                  <a:pos x="76" y="19"/>
                </a:cxn>
                <a:cxn ang="0">
                  <a:pos x="83" y="45"/>
                </a:cxn>
                <a:cxn ang="0">
                  <a:pos x="130" y="75"/>
                </a:cxn>
                <a:cxn ang="0">
                  <a:pos x="132" y="76"/>
                </a:cxn>
                <a:cxn ang="0">
                  <a:pos x="132" y="76"/>
                </a:cxn>
                <a:cxn ang="0">
                  <a:pos x="132" y="79"/>
                </a:cxn>
                <a:cxn ang="0">
                  <a:pos x="118" y="79"/>
                </a:cxn>
                <a:cxn ang="0">
                  <a:pos x="55" y="35"/>
                </a:cxn>
                <a:cxn ang="0">
                  <a:pos x="56" y="34"/>
                </a:cxn>
                <a:cxn ang="0">
                  <a:pos x="54" y="23"/>
                </a:cxn>
                <a:cxn ang="0">
                  <a:pos x="32" y="10"/>
                </a:cxn>
                <a:cxn ang="0">
                  <a:pos x="22" y="12"/>
                </a:cxn>
                <a:cxn ang="0">
                  <a:pos x="4" y="17"/>
                </a:cxn>
                <a:cxn ang="0">
                  <a:pos x="8" y="36"/>
                </a:cxn>
                <a:cxn ang="0">
                  <a:pos x="106" y="104"/>
                </a:cxn>
                <a:cxn ang="0">
                  <a:pos x="114" y="107"/>
                </a:cxn>
                <a:cxn ang="0">
                  <a:pos x="132" y="107"/>
                </a:cxn>
                <a:cxn ang="0">
                  <a:pos x="140" y="112"/>
                </a:cxn>
                <a:cxn ang="0">
                  <a:pos x="157" y="112"/>
                </a:cxn>
                <a:cxn ang="0">
                  <a:pos x="157" y="177"/>
                </a:cxn>
                <a:cxn ang="0">
                  <a:pos x="149" y="177"/>
                </a:cxn>
                <a:cxn ang="0">
                  <a:pos x="142" y="184"/>
                </a:cxn>
                <a:cxn ang="0">
                  <a:pos x="149" y="190"/>
                </a:cxn>
                <a:cxn ang="0">
                  <a:pos x="214" y="190"/>
                </a:cxn>
                <a:cxn ang="0">
                  <a:pos x="220" y="184"/>
                </a:cxn>
                <a:cxn ang="0">
                  <a:pos x="214" y="177"/>
                </a:cxn>
                <a:cxn ang="0">
                  <a:pos x="204" y="177"/>
                </a:cxn>
                <a:cxn ang="0">
                  <a:pos x="204" y="112"/>
                </a:cxn>
                <a:cxn ang="0">
                  <a:pos x="221" y="112"/>
                </a:cxn>
                <a:cxn ang="0">
                  <a:pos x="229" y="107"/>
                </a:cxn>
                <a:cxn ang="0">
                  <a:pos x="239" y="107"/>
                </a:cxn>
                <a:cxn ang="0">
                  <a:pos x="284" y="125"/>
                </a:cxn>
                <a:cxn ang="0">
                  <a:pos x="289" y="126"/>
                </a:cxn>
                <a:cxn ang="0">
                  <a:pos x="302" y="117"/>
                </a:cxn>
                <a:cxn ang="0">
                  <a:pos x="295" y="99"/>
                </a:cxn>
                <a:cxn ang="0">
                  <a:pos x="295" y="99"/>
                </a:cxn>
                <a:cxn ang="0">
                  <a:pos x="295" y="99"/>
                </a:cxn>
              </a:cxnLst>
              <a:rect l="0" t="0" r="r" b="b"/>
              <a:pathLst>
                <a:path w="305" h="190">
                  <a:moveTo>
                    <a:pt x="295" y="99"/>
                  </a:moveTo>
                  <a:cubicBezTo>
                    <a:pt x="247" y="80"/>
                    <a:pt x="247" y="80"/>
                    <a:pt x="247" y="80"/>
                  </a:cubicBezTo>
                  <a:cubicBezTo>
                    <a:pt x="245" y="79"/>
                    <a:pt x="244" y="79"/>
                    <a:pt x="242" y="79"/>
                  </a:cubicBezTo>
                  <a:cubicBezTo>
                    <a:pt x="230" y="79"/>
                    <a:pt x="230" y="79"/>
                    <a:pt x="230" y="79"/>
                  </a:cubicBezTo>
                  <a:cubicBezTo>
                    <a:pt x="230" y="76"/>
                    <a:pt x="230" y="76"/>
                    <a:pt x="230" y="76"/>
                  </a:cubicBezTo>
                  <a:cubicBezTo>
                    <a:pt x="230" y="75"/>
                    <a:pt x="229" y="74"/>
                    <a:pt x="229" y="73"/>
                  </a:cubicBezTo>
                  <a:cubicBezTo>
                    <a:pt x="274" y="85"/>
                    <a:pt x="274" y="85"/>
                    <a:pt x="274" y="85"/>
                  </a:cubicBezTo>
                  <a:cubicBezTo>
                    <a:pt x="275" y="85"/>
                    <a:pt x="276" y="85"/>
                    <a:pt x="277" y="85"/>
                  </a:cubicBezTo>
                  <a:cubicBezTo>
                    <a:pt x="283" y="85"/>
                    <a:pt x="289" y="81"/>
                    <a:pt x="290" y="75"/>
                  </a:cubicBezTo>
                  <a:cubicBezTo>
                    <a:pt x="292" y="68"/>
                    <a:pt x="288" y="61"/>
                    <a:pt x="281" y="59"/>
                  </a:cubicBezTo>
                  <a:cubicBezTo>
                    <a:pt x="222" y="43"/>
                    <a:pt x="222" y="43"/>
                    <a:pt x="222" y="43"/>
                  </a:cubicBezTo>
                  <a:cubicBezTo>
                    <a:pt x="220" y="42"/>
                    <a:pt x="219" y="42"/>
                    <a:pt x="218" y="42"/>
                  </a:cubicBezTo>
                  <a:cubicBezTo>
                    <a:pt x="178" y="42"/>
                    <a:pt x="178" y="42"/>
                    <a:pt x="178" y="42"/>
                  </a:cubicBezTo>
                  <a:cubicBezTo>
                    <a:pt x="176" y="47"/>
                    <a:pt x="172" y="50"/>
                    <a:pt x="167" y="51"/>
                  </a:cubicBezTo>
                  <a:cubicBezTo>
                    <a:pt x="160" y="53"/>
                    <a:pt x="153" y="54"/>
                    <a:pt x="147" y="54"/>
                  </a:cubicBezTo>
                  <a:cubicBezTo>
                    <a:pt x="114" y="54"/>
                    <a:pt x="92" y="36"/>
                    <a:pt x="91" y="35"/>
                  </a:cubicBezTo>
                  <a:cubicBezTo>
                    <a:pt x="87" y="33"/>
                    <a:pt x="85" y="29"/>
                    <a:pt x="85" y="25"/>
                  </a:cubicBezTo>
                  <a:cubicBezTo>
                    <a:pt x="85" y="21"/>
                    <a:pt x="86" y="17"/>
                    <a:pt x="88" y="14"/>
                  </a:cubicBezTo>
                  <a:cubicBezTo>
                    <a:pt x="91" y="10"/>
                    <a:pt x="96" y="8"/>
                    <a:pt x="100" y="8"/>
                  </a:cubicBezTo>
                  <a:cubicBezTo>
                    <a:pt x="104" y="8"/>
                    <a:pt x="107" y="9"/>
                    <a:pt x="110" y="11"/>
                  </a:cubicBezTo>
                  <a:cubicBezTo>
                    <a:pt x="110" y="12"/>
                    <a:pt x="119" y="18"/>
                    <a:pt x="133" y="21"/>
                  </a:cubicBezTo>
                  <a:cubicBezTo>
                    <a:pt x="108" y="5"/>
                    <a:pt x="108" y="5"/>
                    <a:pt x="108" y="5"/>
                  </a:cubicBezTo>
                  <a:cubicBezTo>
                    <a:pt x="99" y="0"/>
                    <a:pt x="89" y="4"/>
                    <a:pt x="82" y="10"/>
                  </a:cubicBezTo>
                  <a:cubicBezTo>
                    <a:pt x="82" y="10"/>
                    <a:pt x="80" y="11"/>
                    <a:pt x="79" y="14"/>
                  </a:cubicBezTo>
                  <a:cubicBezTo>
                    <a:pt x="77" y="16"/>
                    <a:pt x="76" y="19"/>
                    <a:pt x="76" y="19"/>
                  </a:cubicBezTo>
                  <a:cubicBezTo>
                    <a:pt x="76" y="19"/>
                    <a:pt x="76" y="19"/>
                    <a:pt x="76" y="19"/>
                  </a:cubicBezTo>
                  <a:cubicBezTo>
                    <a:pt x="73" y="27"/>
                    <a:pt x="74" y="39"/>
                    <a:pt x="83" y="45"/>
                  </a:cubicBezTo>
                  <a:cubicBezTo>
                    <a:pt x="130" y="75"/>
                    <a:pt x="130" y="75"/>
                    <a:pt x="130" y="75"/>
                  </a:cubicBezTo>
                  <a:cubicBezTo>
                    <a:pt x="131" y="75"/>
                    <a:pt x="131" y="76"/>
                    <a:pt x="132" y="76"/>
                  </a:cubicBezTo>
                  <a:cubicBezTo>
                    <a:pt x="132" y="76"/>
                    <a:pt x="132" y="76"/>
                    <a:pt x="132" y="76"/>
                  </a:cubicBezTo>
                  <a:cubicBezTo>
                    <a:pt x="132" y="79"/>
                    <a:pt x="132" y="79"/>
                    <a:pt x="132" y="79"/>
                  </a:cubicBezTo>
                  <a:cubicBezTo>
                    <a:pt x="118" y="79"/>
                    <a:pt x="118" y="79"/>
                    <a:pt x="118" y="79"/>
                  </a:cubicBezTo>
                  <a:cubicBezTo>
                    <a:pt x="55" y="35"/>
                    <a:pt x="55" y="35"/>
                    <a:pt x="55" y="35"/>
                  </a:cubicBezTo>
                  <a:cubicBezTo>
                    <a:pt x="56" y="35"/>
                    <a:pt x="56" y="35"/>
                    <a:pt x="56" y="34"/>
                  </a:cubicBezTo>
                  <a:cubicBezTo>
                    <a:pt x="59" y="31"/>
                    <a:pt x="58" y="26"/>
                    <a:pt x="54" y="23"/>
                  </a:cubicBezTo>
                  <a:cubicBezTo>
                    <a:pt x="32" y="10"/>
                    <a:pt x="32" y="10"/>
                    <a:pt x="32" y="10"/>
                  </a:cubicBezTo>
                  <a:cubicBezTo>
                    <a:pt x="29" y="8"/>
                    <a:pt x="24" y="9"/>
                    <a:pt x="22" y="12"/>
                  </a:cubicBezTo>
                  <a:cubicBezTo>
                    <a:pt x="16" y="9"/>
                    <a:pt x="8" y="11"/>
                    <a:pt x="4" y="17"/>
                  </a:cubicBezTo>
                  <a:cubicBezTo>
                    <a:pt x="0" y="23"/>
                    <a:pt x="2" y="32"/>
                    <a:pt x="8" y="36"/>
                  </a:cubicBezTo>
                  <a:cubicBezTo>
                    <a:pt x="106" y="104"/>
                    <a:pt x="106" y="104"/>
                    <a:pt x="106" y="104"/>
                  </a:cubicBezTo>
                  <a:cubicBezTo>
                    <a:pt x="108" y="106"/>
                    <a:pt x="111" y="107"/>
                    <a:pt x="114" y="107"/>
                  </a:cubicBezTo>
                  <a:cubicBezTo>
                    <a:pt x="132" y="107"/>
                    <a:pt x="132" y="107"/>
                    <a:pt x="132" y="107"/>
                  </a:cubicBezTo>
                  <a:cubicBezTo>
                    <a:pt x="133" y="110"/>
                    <a:pt x="136" y="112"/>
                    <a:pt x="140" y="112"/>
                  </a:cubicBezTo>
                  <a:cubicBezTo>
                    <a:pt x="157" y="112"/>
                    <a:pt x="157" y="112"/>
                    <a:pt x="157" y="112"/>
                  </a:cubicBezTo>
                  <a:cubicBezTo>
                    <a:pt x="157" y="177"/>
                    <a:pt x="157" y="177"/>
                    <a:pt x="157" y="177"/>
                  </a:cubicBezTo>
                  <a:cubicBezTo>
                    <a:pt x="149" y="177"/>
                    <a:pt x="149" y="177"/>
                    <a:pt x="149" y="177"/>
                  </a:cubicBezTo>
                  <a:cubicBezTo>
                    <a:pt x="145" y="177"/>
                    <a:pt x="142" y="180"/>
                    <a:pt x="142" y="184"/>
                  </a:cubicBezTo>
                  <a:cubicBezTo>
                    <a:pt x="142" y="187"/>
                    <a:pt x="145" y="190"/>
                    <a:pt x="149" y="190"/>
                  </a:cubicBezTo>
                  <a:cubicBezTo>
                    <a:pt x="214" y="190"/>
                    <a:pt x="214" y="190"/>
                    <a:pt x="214" y="190"/>
                  </a:cubicBezTo>
                  <a:cubicBezTo>
                    <a:pt x="217" y="190"/>
                    <a:pt x="220" y="187"/>
                    <a:pt x="220" y="184"/>
                  </a:cubicBezTo>
                  <a:cubicBezTo>
                    <a:pt x="220" y="180"/>
                    <a:pt x="217" y="177"/>
                    <a:pt x="214" y="177"/>
                  </a:cubicBezTo>
                  <a:cubicBezTo>
                    <a:pt x="204" y="177"/>
                    <a:pt x="204" y="177"/>
                    <a:pt x="204" y="177"/>
                  </a:cubicBezTo>
                  <a:cubicBezTo>
                    <a:pt x="204" y="112"/>
                    <a:pt x="204" y="112"/>
                    <a:pt x="204" y="112"/>
                  </a:cubicBezTo>
                  <a:cubicBezTo>
                    <a:pt x="221" y="112"/>
                    <a:pt x="221" y="112"/>
                    <a:pt x="221" y="112"/>
                  </a:cubicBezTo>
                  <a:cubicBezTo>
                    <a:pt x="225" y="112"/>
                    <a:pt x="228" y="110"/>
                    <a:pt x="229" y="107"/>
                  </a:cubicBezTo>
                  <a:cubicBezTo>
                    <a:pt x="239" y="107"/>
                    <a:pt x="239" y="107"/>
                    <a:pt x="239" y="107"/>
                  </a:cubicBezTo>
                  <a:cubicBezTo>
                    <a:pt x="284" y="125"/>
                    <a:pt x="284" y="125"/>
                    <a:pt x="284" y="125"/>
                  </a:cubicBezTo>
                  <a:cubicBezTo>
                    <a:pt x="286" y="126"/>
                    <a:pt x="288" y="126"/>
                    <a:pt x="289" y="126"/>
                  </a:cubicBezTo>
                  <a:cubicBezTo>
                    <a:pt x="295" y="126"/>
                    <a:pt x="300" y="123"/>
                    <a:pt x="302" y="117"/>
                  </a:cubicBezTo>
                  <a:cubicBezTo>
                    <a:pt x="305" y="110"/>
                    <a:pt x="302" y="102"/>
                    <a:pt x="295" y="99"/>
                  </a:cubicBezTo>
                  <a:close/>
                  <a:moveTo>
                    <a:pt x="295" y="99"/>
                  </a:moveTo>
                  <a:cubicBezTo>
                    <a:pt x="295" y="99"/>
                    <a:pt x="295" y="99"/>
                    <a:pt x="295" y="9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3" name="Freeform 18"/>
            <p:cNvSpPr>
              <a:spLocks noEditPoints="1"/>
            </p:cNvSpPr>
            <p:nvPr/>
          </p:nvSpPr>
          <p:spPr bwMode="auto">
            <a:xfrm>
              <a:off x="295275" y="3370263"/>
              <a:ext cx="415925" cy="295275"/>
            </a:xfrm>
            <a:custGeom>
              <a:avLst/>
              <a:gdLst/>
              <a:ahLst/>
              <a:cxnLst>
                <a:cxn ang="0">
                  <a:pos x="11" y="62"/>
                </a:cxn>
                <a:cxn ang="0">
                  <a:pos x="59" y="47"/>
                </a:cxn>
                <a:cxn ang="0">
                  <a:pos x="59" y="65"/>
                </a:cxn>
                <a:cxn ang="0">
                  <a:pos x="55" y="83"/>
                </a:cxn>
                <a:cxn ang="0">
                  <a:pos x="57" y="82"/>
                </a:cxn>
                <a:cxn ang="0">
                  <a:pos x="60" y="82"/>
                </a:cxn>
                <a:cxn ang="0">
                  <a:pos x="75" y="94"/>
                </a:cxn>
                <a:cxn ang="0">
                  <a:pos x="75" y="100"/>
                </a:cxn>
                <a:cxn ang="0">
                  <a:pos x="114" y="100"/>
                </a:cxn>
                <a:cxn ang="0">
                  <a:pos x="118" y="101"/>
                </a:cxn>
                <a:cxn ang="0">
                  <a:pos x="124" y="102"/>
                </a:cxn>
                <a:cxn ang="0">
                  <a:pos x="116" y="65"/>
                </a:cxn>
                <a:cxn ang="0">
                  <a:pos x="116" y="44"/>
                </a:cxn>
                <a:cxn ang="0">
                  <a:pos x="122" y="84"/>
                </a:cxn>
                <a:cxn ang="0">
                  <a:pos x="133" y="95"/>
                </a:cxn>
                <a:cxn ang="0">
                  <a:pos x="133" y="95"/>
                </a:cxn>
                <a:cxn ang="0">
                  <a:pos x="144" y="84"/>
                </a:cxn>
                <a:cxn ang="0">
                  <a:pos x="94" y="0"/>
                </a:cxn>
                <a:cxn ang="0">
                  <a:pos x="94" y="0"/>
                </a:cxn>
                <a:cxn ang="0">
                  <a:pos x="87" y="7"/>
                </a:cxn>
                <a:cxn ang="0">
                  <a:pos x="80" y="0"/>
                </a:cxn>
                <a:cxn ang="0">
                  <a:pos x="69" y="5"/>
                </a:cxn>
                <a:cxn ang="0">
                  <a:pos x="53" y="21"/>
                </a:cxn>
                <a:cxn ang="0">
                  <a:pos x="11" y="41"/>
                </a:cxn>
                <a:cxn ang="0">
                  <a:pos x="0" y="51"/>
                </a:cxn>
                <a:cxn ang="0">
                  <a:pos x="11" y="62"/>
                </a:cxn>
                <a:cxn ang="0">
                  <a:pos x="11" y="62"/>
                </a:cxn>
                <a:cxn ang="0">
                  <a:pos x="11" y="62"/>
                </a:cxn>
              </a:cxnLst>
              <a:rect l="0" t="0" r="r" b="b"/>
              <a:pathLst>
                <a:path w="144" h="102">
                  <a:moveTo>
                    <a:pt x="11" y="62"/>
                  </a:moveTo>
                  <a:cubicBezTo>
                    <a:pt x="36" y="62"/>
                    <a:pt x="50" y="55"/>
                    <a:pt x="59" y="47"/>
                  </a:cubicBezTo>
                  <a:cubicBezTo>
                    <a:pt x="59" y="65"/>
                    <a:pt x="59" y="65"/>
                    <a:pt x="59" y="65"/>
                  </a:cubicBezTo>
                  <a:cubicBezTo>
                    <a:pt x="58" y="68"/>
                    <a:pt x="57" y="75"/>
                    <a:pt x="55" y="83"/>
                  </a:cubicBezTo>
                  <a:cubicBezTo>
                    <a:pt x="55" y="83"/>
                    <a:pt x="56" y="82"/>
                    <a:pt x="57" y="82"/>
                  </a:cubicBezTo>
                  <a:cubicBezTo>
                    <a:pt x="58" y="82"/>
                    <a:pt x="59" y="82"/>
                    <a:pt x="60" y="82"/>
                  </a:cubicBezTo>
                  <a:cubicBezTo>
                    <a:pt x="67" y="82"/>
                    <a:pt x="74" y="87"/>
                    <a:pt x="75" y="94"/>
                  </a:cubicBezTo>
                  <a:cubicBezTo>
                    <a:pt x="76" y="96"/>
                    <a:pt x="76" y="98"/>
                    <a:pt x="75" y="100"/>
                  </a:cubicBezTo>
                  <a:cubicBezTo>
                    <a:pt x="114" y="100"/>
                    <a:pt x="114" y="100"/>
                    <a:pt x="114" y="100"/>
                  </a:cubicBezTo>
                  <a:cubicBezTo>
                    <a:pt x="115" y="100"/>
                    <a:pt x="117" y="100"/>
                    <a:pt x="118" y="101"/>
                  </a:cubicBezTo>
                  <a:cubicBezTo>
                    <a:pt x="124" y="102"/>
                    <a:pt x="124" y="102"/>
                    <a:pt x="124" y="102"/>
                  </a:cubicBezTo>
                  <a:cubicBezTo>
                    <a:pt x="121" y="86"/>
                    <a:pt x="117" y="71"/>
                    <a:pt x="116" y="65"/>
                  </a:cubicBezTo>
                  <a:cubicBezTo>
                    <a:pt x="116" y="44"/>
                    <a:pt x="116" y="44"/>
                    <a:pt x="116" y="44"/>
                  </a:cubicBezTo>
                  <a:cubicBezTo>
                    <a:pt x="120" y="53"/>
                    <a:pt x="122" y="65"/>
                    <a:pt x="122" y="84"/>
                  </a:cubicBezTo>
                  <a:cubicBezTo>
                    <a:pt x="122" y="90"/>
                    <a:pt x="127" y="95"/>
                    <a:pt x="133" y="95"/>
                  </a:cubicBezTo>
                  <a:cubicBezTo>
                    <a:pt x="133" y="95"/>
                    <a:pt x="133" y="95"/>
                    <a:pt x="133" y="95"/>
                  </a:cubicBezTo>
                  <a:cubicBezTo>
                    <a:pt x="139" y="95"/>
                    <a:pt x="144" y="90"/>
                    <a:pt x="144" y="84"/>
                  </a:cubicBezTo>
                  <a:cubicBezTo>
                    <a:pt x="144" y="33"/>
                    <a:pt x="119" y="9"/>
                    <a:pt x="94" y="0"/>
                  </a:cubicBezTo>
                  <a:cubicBezTo>
                    <a:pt x="94" y="0"/>
                    <a:pt x="94" y="0"/>
                    <a:pt x="94" y="0"/>
                  </a:cubicBezTo>
                  <a:cubicBezTo>
                    <a:pt x="87" y="7"/>
                    <a:pt x="87" y="7"/>
                    <a:pt x="87" y="7"/>
                  </a:cubicBezTo>
                  <a:cubicBezTo>
                    <a:pt x="80" y="0"/>
                    <a:pt x="80" y="0"/>
                    <a:pt x="80" y="0"/>
                  </a:cubicBezTo>
                  <a:cubicBezTo>
                    <a:pt x="76" y="1"/>
                    <a:pt x="73" y="3"/>
                    <a:pt x="69" y="5"/>
                  </a:cubicBezTo>
                  <a:cubicBezTo>
                    <a:pt x="69" y="5"/>
                    <a:pt x="60" y="12"/>
                    <a:pt x="53" y="21"/>
                  </a:cubicBezTo>
                  <a:cubicBezTo>
                    <a:pt x="46" y="32"/>
                    <a:pt x="39" y="41"/>
                    <a:pt x="11" y="41"/>
                  </a:cubicBezTo>
                  <a:cubicBezTo>
                    <a:pt x="5" y="41"/>
                    <a:pt x="0" y="45"/>
                    <a:pt x="0" y="51"/>
                  </a:cubicBezTo>
                  <a:cubicBezTo>
                    <a:pt x="0" y="57"/>
                    <a:pt x="5" y="62"/>
                    <a:pt x="11" y="62"/>
                  </a:cubicBezTo>
                  <a:close/>
                  <a:moveTo>
                    <a:pt x="11" y="62"/>
                  </a:moveTo>
                  <a:cubicBezTo>
                    <a:pt x="11" y="62"/>
                    <a:pt x="11" y="62"/>
                    <a:pt x="11" y="6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44" name="Freeform 19"/>
            <p:cNvSpPr>
              <a:spLocks noEditPoints="1"/>
            </p:cNvSpPr>
            <p:nvPr/>
          </p:nvSpPr>
          <p:spPr bwMode="auto">
            <a:xfrm>
              <a:off x="474663" y="3198813"/>
              <a:ext cx="149225" cy="165100"/>
            </a:xfrm>
            <a:custGeom>
              <a:avLst/>
              <a:gdLst/>
              <a:ahLst/>
              <a:cxnLst>
                <a:cxn ang="0">
                  <a:pos x="26" y="57"/>
                </a:cxn>
                <a:cxn ang="0">
                  <a:pos x="52" y="31"/>
                </a:cxn>
                <a:cxn ang="0">
                  <a:pos x="46" y="15"/>
                </a:cxn>
                <a:cxn ang="0">
                  <a:pos x="38" y="15"/>
                </a:cxn>
                <a:cxn ang="0">
                  <a:pos x="38" y="11"/>
                </a:cxn>
                <a:cxn ang="0">
                  <a:pos x="42" y="11"/>
                </a:cxn>
                <a:cxn ang="0">
                  <a:pos x="37" y="7"/>
                </a:cxn>
                <a:cxn ang="0">
                  <a:pos x="26" y="0"/>
                </a:cxn>
                <a:cxn ang="0">
                  <a:pos x="14" y="7"/>
                </a:cxn>
                <a:cxn ang="0">
                  <a:pos x="9" y="11"/>
                </a:cxn>
                <a:cxn ang="0">
                  <a:pos x="14" y="11"/>
                </a:cxn>
                <a:cxn ang="0">
                  <a:pos x="14" y="15"/>
                </a:cxn>
                <a:cxn ang="0">
                  <a:pos x="5" y="15"/>
                </a:cxn>
                <a:cxn ang="0">
                  <a:pos x="0" y="31"/>
                </a:cxn>
                <a:cxn ang="0">
                  <a:pos x="26" y="57"/>
                </a:cxn>
                <a:cxn ang="0">
                  <a:pos x="26" y="5"/>
                </a:cxn>
                <a:cxn ang="0">
                  <a:pos x="33" y="12"/>
                </a:cxn>
                <a:cxn ang="0">
                  <a:pos x="26" y="20"/>
                </a:cxn>
                <a:cxn ang="0">
                  <a:pos x="19" y="12"/>
                </a:cxn>
                <a:cxn ang="0">
                  <a:pos x="26" y="5"/>
                </a:cxn>
                <a:cxn ang="0">
                  <a:pos x="26" y="5"/>
                </a:cxn>
                <a:cxn ang="0">
                  <a:pos x="26" y="5"/>
                </a:cxn>
              </a:cxnLst>
              <a:rect l="0" t="0" r="r" b="b"/>
              <a:pathLst>
                <a:path w="52" h="57">
                  <a:moveTo>
                    <a:pt x="26" y="57"/>
                  </a:moveTo>
                  <a:cubicBezTo>
                    <a:pt x="40" y="57"/>
                    <a:pt x="52" y="45"/>
                    <a:pt x="52" y="31"/>
                  </a:cubicBezTo>
                  <a:cubicBezTo>
                    <a:pt x="52" y="25"/>
                    <a:pt x="50" y="19"/>
                    <a:pt x="46" y="15"/>
                  </a:cubicBezTo>
                  <a:cubicBezTo>
                    <a:pt x="38" y="15"/>
                    <a:pt x="38" y="15"/>
                    <a:pt x="38" y="15"/>
                  </a:cubicBezTo>
                  <a:cubicBezTo>
                    <a:pt x="38" y="11"/>
                    <a:pt x="38" y="11"/>
                    <a:pt x="38" y="11"/>
                  </a:cubicBezTo>
                  <a:cubicBezTo>
                    <a:pt x="42" y="11"/>
                    <a:pt x="42" y="11"/>
                    <a:pt x="42" y="11"/>
                  </a:cubicBezTo>
                  <a:cubicBezTo>
                    <a:pt x="41" y="9"/>
                    <a:pt x="39" y="8"/>
                    <a:pt x="37" y="7"/>
                  </a:cubicBezTo>
                  <a:cubicBezTo>
                    <a:pt x="35" y="3"/>
                    <a:pt x="31" y="0"/>
                    <a:pt x="26" y="0"/>
                  </a:cubicBezTo>
                  <a:cubicBezTo>
                    <a:pt x="21" y="0"/>
                    <a:pt x="16" y="3"/>
                    <a:pt x="14" y="7"/>
                  </a:cubicBezTo>
                  <a:cubicBezTo>
                    <a:pt x="12" y="8"/>
                    <a:pt x="11" y="9"/>
                    <a:pt x="9" y="11"/>
                  </a:cubicBezTo>
                  <a:cubicBezTo>
                    <a:pt x="14" y="11"/>
                    <a:pt x="14" y="11"/>
                    <a:pt x="14" y="11"/>
                  </a:cubicBezTo>
                  <a:cubicBezTo>
                    <a:pt x="14" y="15"/>
                    <a:pt x="14" y="15"/>
                    <a:pt x="14" y="15"/>
                  </a:cubicBezTo>
                  <a:cubicBezTo>
                    <a:pt x="5" y="15"/>
                    <a:pt x="5" y="15"/>
                    <a:pt x="5" y="15"/>
                  </a:cubicBezTo>
                  <a:cubicBezTo>
                    <a:pt x="2" y="19"/>
                    <a:pt x="0" y="25"/>
                    <a:pt x="0" y="31"/>
                  </a:cubicBezTo>
                  <a:cubicBezTo>
                    <a:pt x="0" y="45"/>
                    <a:pt x="11" y="57"/>
                    <a:pt x="26" y="57"/>
                  </a:cubicBezTo>
                  <a:close/>
                  <a:moveTo>
                    <a:pt x="26" y="5"/>
                  </a:moveTo>
                  <a:cubicBezTo>
                    <a:pt x="30" y="5"/>
                    <a:pt x="33" y="9"/>
                    <a:pt x="33" y="12"/>
                  </a:cubicBezTo>
                  <a:cubicBezTo>
                    <a:pt x="33" y="16"/>
                    <a:pt x="30" y="20"/>
                    <a:pt x="26" y="20"/>
                  </a:cubicBezTo>
                  <a:cubicBezTo>
                    <a:pt x="22" y="20"/>
                    <a:pt x="19" y="16"/>
                    <a:pt x="19" y="12"/>
                  </a:cubicBezTo>
                  <a:cubicBezTo>
                    <a:pt x="19" y="9"/>
                    <a:pt x="22" y="5"/>
                    <a:pt x="26" y="5"/>
                  </a:cubicBezTo>
                  <a:close/>
                  <a:moveTo>
                    <a:pt x="26" y="5"/>
                  </a:moveTo>
                  <a:cubicBezTo>
                    <a:pt x="26" y="5"/>
                    <a:pt x="26" y="5"/>
                    <a:pt x="26"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grpSp>
      <p:grpSp>
        <p:nvGrpSpPr>
          <p:cNvPr id="77" name="Group 326"/>
          <p:cNvGrpSpPr/>
          <p:nvPr/>
        </p:nvGrpSpPr>
        <p:grpSpPr>
          <a:xfrm>
            <a:off x="791958" y="1506768"/>
            <a:ext cx="398999" cy="360000"/>
            <a:chOff x="2625725" y="2146300"/>
            <a:chExt cx="423863" cy="390526"/>
          </a:xfrm>
          <a:solidFill>
            <a:schemeClr val="bg1"/>
          </a:solidFill>
        </p:grpSpPr>
        <p:sp>
          <p:nvSpPr>
            <p:cNvPr id="78" name="Oval 271"/>
            <p:cNvSpPr>
              <a:spLocks noChangeArrowheads="1"/>
            </p:cNvSpPr>
            <p:nvPr/>
          </p:nvSpPr>
          <p:spPr bwMode="auto">
            <a:xfrm>
              <a:off x="2868613" y="2146300"/>
              <a:ext cx="84138" cy="841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2"/>
            <p:cNvSpPr>
              <a:spLocks/>
            </p:cNvSpPr>
            <p:nvPr/>
          </p:nvSpPr>
          <p:spPr bwMode="auto">
            <a:xfrm>
              <a:off x="2647950" y="2224088"/>
              <a:ext cx="401638" cy="312738"/>
            </a:xfrm>
            <a:custGeom>
              <a:avLst/>
              <a:gdLst/>
              <a:ahLst/>
              <a:cxnLst>
                <a:cxn ang="0">
                  <a:pos x="203" y="41"/>
                </a:cxn>
                <a:cxn ang="0">
                  <a:pos x="175" y="19"/>
                </a:cxn>
                <a:cxn ang="0">
                  <a:pos x="128" y="0"/>
                </a:cxn>
                <a:cxn ang="0">
                  <a:pos x="70" y="0"/>
                </a:cxn>
                <a:cxn ang="0">
                  <a:pos x="42" y="64"/>
                </a:cxn>
                <a:cxn ang="0">
                  <a:pos x="34" y="61"/>
                </a:cxn>
                <a:cxn ang="0">
                  <a:pos x="31" y="68"/>
                </a:cxn>
                <a:cxn ang="0">
                  <a:pos x="30" y="71"/>
                </a:cxn>
                <a:cxn ang="0">
                  <a:pos x="29" y="73"/>
                </a:cxn>
                <a:cxn ang="0">
                  <a:pos x="20" y="70"/>
                </a:cxn>
                <a:cxn ang="0">
                  <a:pos x="0" y="118"/>
                </a:cxn>
                <a:cxn ang="0">
                  <a:pos x="47" y="137"/>
                </a:cxn>
                <a:cxn ang="0">
                  <a:pos x="51" y="139"/>
                </a:cxn>
                <a:cxn ang="0">
                  <a:pos x="52" y="137"/>
                </a:cxn>
                <a:cxn ang="0">
                  <a:pos x="71" y="91"/>
                </a:cxn>
                <a:cxn ang="0">
                  <a:pos x="62" y="87"/>
                </a:cxn>
                <a:cxn ang="0">
                  <a:pos x="63" y="85"/>
                </a:cxn>
                <a:cxn ang="0">
                  <a:pos x="65" y="82"/>
                </a:cxn>
                <a:cxn ang="0">
                  <a:pos x="68" y="75"/>
                </a:cxn>
                <a:cxn ang="0">
                  <a:pos x="60" y="72"/>
                </a:cxn>
                <a:cxn ang="0">
                  <a:pos x="82" y="20"/>
                </a:cxn>
                <a:cxn ang="0">
                  <a:pos x="121" y="20"/>
                </a:cxn>
                <a:cxn ang="0">
                  <a:pos x="94" y="94"/>
                </a:cxn>
                <a:cxn ang="0">
                  <a:pos x="88" y="134"/>
                </a:cxn>
                <a:cxn ang="0">
                  <a:pos x="76" y="135"/>
                </a:cxn>
                <a:cxn ang="0">
                  <a:pos x="71" y="147"/>
                </a:cxn>
                <a:cxn ang="0">
                  <a:pos x="69" y="153"/>
                </a:cxn>
                <a:cxn ang="0">
                  <a:pos x="63" y="150"/>
                </a:cxn>
                <a:cxn ang="0">
                  <a:pos x="34" y="138"/>
                </a:cxn>
                <a:cxn ang="0">
                  <a:pos x="30" y="139"/>
                </a:cxn>
                <a:cxn ang="0">
                  <a:pos x="32" y="165"/>
                </a:cxn>
                <a:cxn ang="0">
                  <a:pos x="110" y="159"/>
                </a:cxn>
                <a:cxn ang="0">
                  <a:pos x="118" y="111"/>
                </a:cxn>
                <a:cxn ang="0">
                  <a:pos x="120" y="112"/>
                </a:cxn>
                <a:cxn ang="0">
                  <a:pos x="151" y="135"/>
                </a:cxn>
                <a:cxn ang="0">
                  <a:pos x="154" y="197"/>
                </a:cxn>
                <a:cxn ang="0">
                  <a:pos x="181" y="196"/>
                </a:cxn>
                <a:cxn ang="0">
                  <a:pos x="177" y="122"/>
                </a:cxn>
                <a:cxn ang="0">
                  <a:pos x="139" y="94"/>
                </a:cxn>
                <a:cxn ang="0">
                  <a:pos x="166" y="38"/>
                </a:cxn>
                <a:cxn ang="0">
                  <a:pos x="203" y="67"/>
                </a:cxn>
                <a:cxn ang="0">
                  <a:pos x="253" y="23"/>
                </a:cxn>
                <a:cxn ang="0">
                  <a:pos x="240" y="8"/>
                </a:cxn>
                <a:cxn ang="0">
                  <a:pos x="203" y="41"/>
                </a:cxn>
              </a:cxnLst>
              <a:rect l="0" t="0" r="r" b="b"/>
              <a:pathLst>
                <a:path w="253" h="197">
                  <a:moveTo>
                    <a:pt x="203" y="41"/>
                  </a:moveTo>
                  <a:lnTo>
                    <a:pt x="175" y="19"/>
                  </a:lnTo>
                  <a:lnTo>
                    <a:pt x="128" y="0"/>
                  </a:lnTo>
                  <a:lnTo>
                    <a:pt x="70" y="0"/>
                  </a:lnTo>
                  <a:lnTo>
                    <a:pt x="42" y="64"/>
                  </a:lnTo>
                  <a:lnTo>
                    <a:pt x="34" y="61"/>
                  </a:lnTo>
                  <a:lnTo>
                    <a:pt x="31" y="68"/>
                  </a:lnTo>
                  <a:lnTo>
                    <a:pt x="30" y="71"/>
                  </a:lnTo>
                  <a:lnTo>
                    <a:pt x="29" y="73"/>
                  </a:lnTo>
                  <a:lnTo>
                    <a:pt x="20" y="70"/>
                  </a:lnTo>
                  <a:lnTo>
                    <a:pt x="0" y="118"/>
                  </a:lnTo>
                  <a:lnTo>
                    <a:pt x="47" y="137"/>
                  </a:lnTo>
                  <a:lnTo>
                    <a:pt x="51" y="139"/>
                  </a:lnTo>
                  <a:lnTo>
                    <a:pt x="52" y="137"/>
                  </a:lnTo>
                  <a:lnTo>
                    <a:pt x="71" y="91"/>
                  </a:lnTo>
                  <a:lnTo>
                    <a:pt x="62" y="87"/>
                  </a:lnTo>
                  <a:lnTo>
                    <a:pt x="63" y="85"/>
                  </a:lnTo>
                  <a:lnTo>
                    <a:pt x="65" y="82"/>
                  </a:lnTo>
                  <a:lnTo>
                    <a:pt x="68" y="75"/>
                  </a:lnTo>
                  <a:lnTo>
                    <a:pt x="60" y="72"/>
                  </a:lnTo>
                  <a:lnTo>
                    <a:pt x="82" y="20"/>
                  </a:lnTo>
                  <a:lnTo>
                    <a:pt x="121" y="20"/>
                  </a:lnTo>
                  <a:lnTo>
                    <a:pt x="94" y="94"/>
                  </a:lnTo>
                  <a:lnTo>
                    <a:pt x="88" y="134"/>
                  </a:lnTo>
                  <a:lnTo>
                    <a:pt x="76" y="135"/>
                  </a:lnTo>
                  <a:lnTo>
                    <a:pt x="71" y="147"/>
                  </a:lnTo>
                  <a:lnTo>
                    <a:pt x="69" y="153"/>
                  </a:lnTo>
                  <a:lnTo>
                    <a:pt x="63" y="150"/>
                  </a:lnTo>
                  <a:lnTo>
                    <a:pt x="34" y="138"/>
                  </a:lnTo>
                  <a:lnTo>
                    <a:pt x="30" y="139"/>
                  </a:lnTo>
                  <a:lnTo>
                    <a:pt x="32" y="165"/>
                  </a:lnTo>
                  <a:lnTo>
                    <a:pt x="110" y="159"/>
                  </a:lnTo>
                  <a:lnTo>
                    <a:pt x="118" y="111"/>
                  </a:lnTo>
                  <a:lnTo>
                    <a:pt x="120" y="112"/>
                  </a:lnTo>
                  <a:lnTo>
                    <a:pt x="151" y="135"/>
                  </a:lnTo>
                  <a:lnTo>
                    <a:pt x="154" y="197"/>
                  </a:lnTo>
                  <a:lnTo>
                    <a:pt x="181" y="196"/>
                  </a:lnTo>
                  <a:lnTo>
                    <a:pt x="177" y="122"/>
                  </a:lnTo>
                  <a:lnTo>
                    <a:pt x="139" y="94"/>
                  </a:lnTo>
                  <a:lnTo>
                    <a:pt x="166" y="38"/>
                  </a:lnTo>
                  <a:lnTo>
                    <a:pt x="203" y="67"/>
                  </a:lnTo>
                  <a:lnTo>
                    <a:pt x="253" y="23"/>
                  </a:lnTo>
                  <a:lnTo>
                    <a:pt x="240" y="8"/>
                  </a:lnTo>
                  <a:lnTo>
                    <a:pt x="20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3"/>
            <p:cNvSpPr>
              <a:spLocks/>
            </p:cNvSpPr>
            <p:nvPr/>
          </p:nvSpPr>
          <p:spPr bwMode="auto">
            <a:xfrm>
              <a:off x="2625725" y="2325688"/>
              <a:ext cx="44450" cy="80963"/>
            </a:xfrm>
            <a:custGeom>
              <a:avLst/>
              <a:gdLst/>
              <a:ahLst/>
              <a:cxnLst>
                <a:cxn ang="0">
                  <a:pos x="0" y="48"/>
                </a:cxn>
                <a:cxn ang="0">
                  <a:pos x="20" y="0"/>
                </a:cxn>
                <a:cxn ang="0">
                  <a:pos x="28" y="3"/>
                </a:cxn>
                <a:cxn ang="0">
                  <a:pos x="8" y="51"/>
                </a:cxn>
                <a:cxn ang="0">
                  <a:pos x="0" y="48"/>
                </a:cxn>
              </a:cxnLst>
              <a:rect l="0" t="0" r="r" b="b"/>
              <a:pathLst>
                <a:path w="28" h="51">
                  <a:moveTo>
                    <a:pt x="0" y="48"/>
                  </a:moveTo>
                  <a:lnTo>
                    <a:pt x="20" y="0"/>
                  </a:lnTo>
                  <a:lnTo>
                    <a:pt x="28" y="3"/>
                  </a:lnTo>
                  <a:lnTo>
                    <a:pt x="8" y="51"/>
                  </a:lnTo>
                  <a:lnTo>
                    <a:pt x="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4"/>
            <p:cNvSpPr>
              <a:spLocks/>
            </p:cNvSpPr>
            <p:nvPr/>
          </p:nvSpPr>
          <p:spPr bwMode="auto">
            <a:xfrm>
              <a:off x="2738438" y="2373313"/>
              <a:ext cx="46038" cy="80963"/>
            </a:xfrm>
            <a:custGeom>
              <a:avLst/>
              <a:gdLst/>
              <a:ahLst/>
              <a:cxnLst>
                <a:cxn ang="0">
                  <a:pos x="13" y="41"/>
                </a:cxn>
                <a:cxn ang="0">
                  <a:pos x="29" y="3"/>
                </a:cxn>
                <a:cxn ang="0">
                  <a:pos x="20" y="0"/>
                </a:cxn>
                <a:cxn ang="0">
                  <a:pos x="3" y="42"/>
                </a:cxn>
                <a:cxn ang="0">
                  <a:pos x="0" y="48"/>
                </a:cxn>
                <a:cxn ang="0">
                  <a:pos x="9" y="51"/>
                </a:cxn>
                <a:cxn ang="0">
                  <a:pos x="13" y="41"/>
                </a:cxn>
              </a:cxnLst>
              <a:rect l="0" t="0" r="r" b="b"/>
              <a:pathLst>
                <a:path w="29" h="51">
                  <a:moveTo>
                    <a:pt x="13" y="41"/>
                  </a:moveTo>
                  <a:lnTo>
                    <a:pt x="29" y="3"/>
                  </a:lnTo>
                  <a:lnTo>
                    <a:pt x="20" y="0"/>
                  </a:lnTo>
                  <a:lnTo>
                    <a:pt x="3" y="42"/>
                  </a:lnTo>
                  <a:lnTo>
                    <a:pt x="0" y="48"/>
                  </a:lnTo>
                  <a:lnTo>
                    <a:pt x="9" y="51"/>
                  </a:lnTo>
                  <a:lnTo>
                    <a:pt x="1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2" name="Text Placeholder 3"/>
          <p:cNvSpPr txBox="1">
            <a:spLocks/>
          </p:cNvSpPr>
          <p:nvPr/>
        </p:nvSpPr>
        <p:spPr>
          <a:xfrm>
            <a:off x="830396" y="2671505"/>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1</a:t>
            </a:r>
          </a:p>
        </p:txBody>
      </p:sp>
      <p:sp>
        <p:nvSpPr>
          <p:cNvPr id="84" name="Text Placeholder 3"/>
          <p:cNvSpPr txBox="1">
            <a:spLocks/>
          </p:cNvSpPr>
          <p:nvPr/>
        </p:nvSpPr>
        <p:spPr>
          <a:xfrm>
            <a:off x="2208295" y="2723071"/>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2</a:t>
            </a:r>
          </a:p>
        </p:txBody>
      </p:sp>
      <p:sp>
        <p:nvSpPr>
          <p:cNvPr id="86" name="Text Placeholder 3"/>
          <p:cNvSpPr txBox="1">
            <a:spLocks/>
          </p:cNvSpPr>
          <p:nvPr/>
        </p:nvSpPr>
        <p:spPr>
          <a:xfrm>
            <a:off x="3703667" y="2737736"/>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3</a:t>
            </a:r>
          </a:p>
        </p:txBody>
      </p:sp>
      <p:sp>
        <p:nvSpPr>
          <p:cNvPr id="88" name="Text Placeholder 3"/>
          <p:cNvSpPr txBox="1">
            <a:spLocks/>
          </p:cNvSpPr>
          <p:nvPr/>
        </p:nvSpPr>
        <p:spPr>
          <a:xfrm>
            <a:off x="5136572" y="2737736"/>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4</a:t>
            </a:r>
          </a:p>
        </p:txBody>
      </p:sp>
      <p:sp>
        <p:nvSpPr>
          <p:cNvPr id="90" name="Text Placeholder 3"/>
          <p:cNvSpPr txBox="1">
            <a:spLocks/>
          </p:cNvSpPr>
          <p:nvPr/>
        </p:nvSpPr>
        <p:spPr>
          <a:xfrm>
            <a:off x="6521988" y="2703717"/>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5</a:t>
            </a:r>
          </a:p>
        </p:txBody>
      </p:sp>
      <p:sp>
        <p:nvSpPr>
          <p:cNvPr id="92" name="Text Placeholder 3"/>
          <p:cNvSpPr txBox="1">
            <a:spLocks/>
          </p:cNvSpPr>
          <p:nvPr/>
        </p:nvSpPr>
        <p:spPr>
          <a:xfrm>
            <a:off x="7964349" y="2723071"/>
            <a:ext cx="343043"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schemeClr val="bg1"/>
                </a:solidFill>
                <a:effectLst/>
                <a:uLnTx/>
                <a:uFillTx/>
                <a:latin typeface="+mn-lt"/>
                <a:ea typeface="+mn-ea"/>
                <a:cs typeface="+mn-cs"/>
              </a:rPr>
              <a:t>6</a:t>
            </a:r>
          </a:p>
        </p:txBody>
      </p:sp>
      <p:sp>
        <p:nvSpPr>
          <p:cNvPr id="95" name="Freeform 165"/>
          <p:cNvSpPr>
            <a:spLocks noChangeAspect="1" noEditPoints="1"/>
          </p:cNvSpPr>
          <p:nvPr/>
        </p:nvSpPr>
        <p:spPr bwMode="auto">
          <a:xfrm>
            <a:off x="7957775" y="1511572"/>
            <a:ext cx="356190" cy="360000"/>
          </a:xfrm>
          <a:custGeom>
            <a:avLst/>
            <a:gdLst/>
            <a:ahLst/>
            <a:cxnLst>
              <a:cxn ang="0">
                <a:pos x="94" y="0"/>
              </a:cxn>
              <a:cxn ang="0">
                <a:pos x="12" y="176"/>
              </a:cxn>
              <a:cxn ang="0">
                <a:pos x="0" y="189"/>
              </a:cxn>
              <a:cxn ang="0">
                <a:pos x="187" y="48"/>
              </a:cxn>
              <a:cxn ang="0">
                <a:pos x="71" y="176"/>
              </a:cxn>
              <a:cxn ang="0">
                <a:pos x="36" y="153"/>
              </a:cxn>
              <a:cxn ang="0">
                <a:pos x="71" y="176"/>
              </a:cxn>
              <a:cxn ang="0">
                <a:pos x="25" y="129"/>
              </a:cxn>
              <a:cxn ang="0">
                <a:pos x="83" y="118"/>
              </a:cxn>
              <a:cxn ang="0">
                <a:pos x="83" y="106"/>
              </a:cxn>
              <a:cxn ang="0">
                <a:pos x="25" y="95"/>
              </a:cxn>
              <a:cxn ang="0">
                <a:pos x="83" y="106"/>
              </a:cxn>
              <a:cxn ang="0">
                <a:pos x="25" y="82"/>
              </a:cxn>
              <a:cxn ang="0">
                <a:pos x="83" y="71"/>
              </a:cxn>
              <a:cxn ang="0">
                <a:pos x="83" y="59"/>
              </a:cxn>
              <a:cxn ang="0">
                <a:pos x="25" y="48"/>
              </a:cxn>
              <a:cxn ang="0">
                <a:pos x="83" y="59"/>
              </a:cxn>
              <a:cxn ang="0">
                <a:pos x="25" y="35"/>
              </a:cxn>
              <a:cxn ang="0">
                <a:pos x="83" y="24"/>
              </a:cxn>
              <a:cxn ang="0">
                <a:pos x="141" y="164"/>
              </a:cxn>
              <a:cxn ang="0">
                <a:pos x="118" y="142"/>
              </a:cxn>
              <a:cxn ang="0">
                <a:pos x="141" y="164"/>
              </a:cxn>
              <a:cxn ang="0">
                <a:pos x="118" y="129"/>
              </a:cxn>
              <a:cxn ang="0">
                <a:pos x="141" y="106"/>
              </a:cxn>
              <a:cxn ang="0">
                <a:pos x="141" y="95"/>
              </a:cxn>
              <a:cxn ang="0">
                <a:pos x="118" y="71"/>
              </a:cxn>
              <a:cxn ang="0">
                <a:pos x="141" y="95"/>
              </a:cxn>
              <a:cxn ang="0">
                <a:pos x="152" y="164"/>
              </a:cxn>
              <a:cxn ang="0">
                <a:pos x="176" y="142"/>
              </a:cxn>
              <a:cxn ang="0">
                <a:pos x="176" y="129"/>
              </a:cxn>
              <a:cxn ang="0">
                <a:pos x="152" y="106"/>
              </a:cxn>
              <a:cxn ang="0">
                <a:pos x="176" y="129"/>
              </a:cxn>
              <a:cxn ang="0">
                <a:pos x="152" y="95"/>
              </a:cxn>
              <a:cxn ang="0">
                <a:pos x="176" y="71"/>
              </a:cxn>
            </a:cxnLst>
            <a:rect l="0" t="0" r="r" b="b"/>
            <a:pathLst>
              <a:path w="187" h="189">
                <a:moveTo>
                  <a:pt x="94" y="48"/>
                </a:moveTo>
                <a:lnTo>
                  <a:pt x="94" y="0"/>
                </a:lnTo>
                <a:lnTo>
                  <a:pt x="12" y="0"/>
                </a:lnTo>
                <a:lnTo>
                  <a:pt x="12" y="176"/>
                </a:lnTo>
                <a:lnTo>
                  <a:pt x="0" y="176"/>
                </a:lnTo>
                <a:lnTo>
                  <a:pt x="0" y="189"/>
                </a:lnTo>
                <a:lnTo>
                  <a:pt x="187" y="189"/>
                </a:lnTo>
                <a:lnTo>
                  <a:pt x="187" y="48"/>
                </a:lnTo>
                <a:lnTo>
                  <a:pt x="94" y="48"/>
                </a:lnTo>
                <a:close/>
                <a:moveTo>
                  <a:pt x="71" y="176"/>
                </a:moveTo>
                <a:lnTo>
                  <a:pt x="36" y="176"/>
                </a:lnTo>
                <a:lnTo>
                  <a:pt x="36" y="153"/>
                </a:lnTo>
                <a:lnTo>
                  <a:pt x="71" y="153"/>
                </a:lnTo>
                <a:lnTo>
                  <a:pt x="71" y="176"/>
                </a:lnTo>
                <a:close/>
                <a:moveTo>
                  <a:pt x="83" y="129"/>
                </a:moveTo>
                <a:lnTo>
                  <a:pt x="25" y="129"/>
                </a:lnTo>
                <a:lnTo>
                  <a:pt x="25" y="118"/>
                </a:lnTo>
                <a:lnTo>
                  <a:pt x="83" y="118"/>
                </a:lnTo>
                <a:lnTo>
                  <a:pt x="83" y="129"/>
                </a:lnTo>
                <a:close/>
                <a:moveTo>
                  <a:pt x="83" y="106"/>
                </a:moveTo>
                <a:lnTo>
                  <a:pt x="25" y="106"/>
                </a:lnTo>
                <a:lnTo>
                  <a:pt x="25" y="95"/>
                </a:lnTo>
                <a:lnTo>
                  <a:pt x="83" y="95"/>
                </a:lnTo>
                <a:lnTo>
                  <a:pt x="83" y="106"/>
                </a:lnTo>
                <a:close/>
                <a:moveTo>
                  <a:pt x="83" y="82"/>
                </a:moveTo>
                <a:lnTo>
                  <a:pt x="25" y="82"/>
                </a:lnTo>
                <a:lnTo>
                  <a:pt x="25" y="71"/>
                </a:lnTo>
                <a:lnTo>
                  <a:pt x="83" y="71"/>
                </a:lnTo>
                <a:lnTo>
                  <a:pt x="83" y="82"/>
                </a:lnTo>
                <a:close/>
                <a:moveTo>
                  <a:pt x="83" y="59"/>
                </a:moveTo>
                <a:lnTo>
                  <a:pt x="25" y="59"/>
                </a:lnTo>
                <a:lnTo>
                  <a:pt x="25" y="48"/>
                </a:lnTo>
                <a:lnTo>
                  <a:pt x="83" y="48"/>
                </a:lnTo>
                <a:lnTo>
                  <a:pt x="83" y="59"/>
                </a:lnTo>
                <a:close/>
                <a:moveTo>
                  <a:pt x="83" y="35"/>
                </a:moveTo>
                <a:lnTo>
                  <a:pt x="25" y="35"/>
                </a:lnTo>
                <a:lnTo>
                  <a:pt x="25" y="24"/>
                </a:lnTo>
                <a:lnTo>
                  <a:pt x="83" y="24"/>
                </a:lnTo>
                <a:lnTo>
                  <a:pt x="83" y="35"/>
                </a:lnTo>
                <a:close/>
                <a:moveTo>
                  <a:pt x="141" y="164"/>
                </a:moveTo>
                <a:lnTo>
                  <a:pt x="118" y="164"/>
                </a:lnTo>
                <a:lnTo>
                  <a:pt x="118" y="142"/>
                </a:lnTo>
                <a:lnTo>
                  <a:pt x="141" y="142"/>
                </a:lnTo>
                <a:lnTo>
                  <a:pt x="141" y="164"/>
                </a:lnTo>
                <a:close/>
                <a:moveTo>
                  <a:pt x="141" y="129"/>
                </a:moveTo>
                <a:lnTo>
                  <a:pt x="118" y="129"/>
                </a:lnTo>
                <a:lnTo>
                  <a:pt x="118" y="106"/>
                </a:lnTo>
                <a:lnTo>
                  <a:pt x="141" y="106"/>
                </a:lnTo>
                <a:lnTo>
                  <a:pt x="141" y="129"/>
                </a:lnTo>
                <a:close/>
                <a:moveTo>
                  <a:pt x="141" y="95"/>
                </a:moveTo>
                <a:lnTo>
                  <a:pt x="118" y="95"/>
                </a:lnTo>
                <a:lnTo>
                  <a:pt x="118" y="71"/>
                </a:lnTo>
                <a:lnTo>
                  <a:pt x="141" y="71"/>
                </a:lnTo>
                <a:lnTo>
                  <a:pt x="141" y="95"/>
                </a:lnTo>
                <a:close/>
                <a:moveTo>
                  <a:pt x="176" y="164"/>
                </a:moveTo>
                <a:lnTo>
                  <a:pt x="152" y="164"/>
                </a:lnTo>
                <a:lnTo>
                  <a:pt x="152" y="142"/>
                </a:lnTo>
                <a:lnTo>
                  <a:pt x="176" y="142"/>
                </a:lnTo>
                <a:lnTo>
                  <a:pt x="176" y="164"/>
                </a:lnTo>
                <a:close/>
                <a:moveTo>
                  <a:pt x="176" y="129"/>
                </a:moveTo>
                <a:lnTo>
                  <a:pt x="152" y="129"/>
                </a:lnTo>
                <a:lnTo>
                  <a:pt x="152" y="106"/>
                </a:lnTo>
                <a:lnTo>
                  <a:pt x="176" y="106"/>
                </a:lnTo>
                <a:lnTo>
                  <a:pt x="176" y="129"/>
                </a:lnTo>
                <a:close/>
                <a:moveTo>
                  <a:pt x="176" y="95"/>
                </a:moveTo>
                <a:lnTo>
                  <a:pt x="152" y="95"/>
                </a:lnTo>
                <a:lnTo>
                  <a:pt x="152" y="71"/>
                </a:lnTo>
                <a:lnTo>
                  <a:pt x="176" y="71"/>
                </a:lnTo>
                <a:lnTo>
                  <a:pt x="176" y="95"/>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6" name="Group 126"/>
          <p:cNvGrpSpPr>
            <a:grpSpLocks noChangeAspect="1"/>
          </p:cNvGrpSpPr>
          <p:nvPr/>
        </p:nvGrpSpPr>
        <p:grpSpPr>
          <a:xfrm>
            <a:off x="2306788" y="1741298"/>
            <a:ext cx="281679" cy="180000"/>
            <a:chOff x="8085138" y="895350"/>
            <a:chExt cx="619125" cy="455613"/>
          </a:xfrm>
          <a:solidFill>
            <a:schemeClr val="bg1"/>
          </a:solidFill>
        </p:grpSpPr>
        <p:sp>
          <p:nvSpPr>
            <p:cNvPr id="97" name="Freeform 87"/>
            <p:cNvSpPr>
              <a:spLocks noEditPoints="1"/>
            </p:cNvSpPr>
            <p:nvPr/>
          </p:nvSpPr>
          <p:spPr bwMode="auto">
            <a:xfrm>
              <a:off x="8085138" y="895350"/>
              <a:ext cx="369888" cy="328613"/>
            </a:xfrm>
            <a:custGeom>
              <a:avLst/>
              <a:gdLst/>
              <a:ahLst/>
              <a:cxnLst>
                <a:cxn ang="0">
                  <a:pos x="80" y="113"/>
                </a:cxn>
                <a:cxn ang="0">
                  <a:pos x="82" y="104"/>
                </a:cxn>
                <a:cxn ang="0">
                  <a:pos x="119" y="47"/>
                </a:cxn>
                <a:cxn ang="0">
                  <a:pos x="128" y="41"/>
                </a:cxn>
                <a:cxn ang="0">
                  <a:pos x="72" y="6"/>
                </a:cxn>
                <a:cxn ang="0">
                  <a:pos x="49" y="0"/>
                </a:cxn>
                <a:cxn ang="0">
                  <a:pos x="12" y="21"/>
                </a:cxn>
                <a:cxn ang="0">
                  <a:pos x="26" y="80"/>
                </a:cxn>
                <a:cxn ang="0">
                  <a:pos x="80" y="113"/>
                </a:cxn>
                <a:cxn ang="0">
                  <a:pos x="23" y="28"/>
                </a:cxn>
                <a:cxn ang="0">
                  <a:pos x="49" y="13"/>
                </a:cxn>
                <a:cxn ang="0">
                  <a:pos x="65" y="18"/>
                </a:cxn>
                <a:cxn ang="0">
                  <a:pos x="104" y="41"/>
                </a:cxn>
                <a:cxn ang="0">
                  <a:pos x="72" y="92"/>
                </a:cxn>
                <a:cxn ang="0">
                  <a:pos x="33" y="69"/>
                </a:cxn>
                <a:cxn ang="0">
                  <a:pos x="23" y="28"/>
                </a:cxn>
                <a:cxn ang="0">
                  <a:pos x="23" y="28"/>
                </a:cxn>
                <a:cxn ang="0">
                  <a:pos x="23" y="28"/>
                </a:cxn>
              </a:cxnLst>
              <a:rect l="0" t="0" r="r" b="b"/>
              <a:pathLst>
                <a:path w="128" h="113">
                  <a:moveTo>
                    <a:pt x="80" y="113"/>
                  </a:moveTo>
                  <a:cubicBezTo>
                    <a:pt x="82" y="104"/>
                    <a:pt x="82" y="104"/>
                    <a:pt x="82" y="104"/>
                  </a:cubicBezTo>
                  <a:cubicBezTo>
                    <a:pt x="86" y="86"/>
                    <a:pt x="95" y="61"/>
                    <a:pt x="119" y="47"/>
                  </a:cubicBezTo>
                  <a:cubicBezTo>
                    <a:pt x="128" y="41"/>
                    <a:pt x="128" y="41"/>
                    <a:pt x="128" y="41"/>
                  </a:cubicBezTo>
                  <a:cubicBezTo>
                    <a:pt x="72" y="6"/>
                    <a:pt x="72" y="6"/>
                    <a:pt x="72" y="6"/>
                  </a:cubicBezTo>
                  <a:cubicBezTo>
                    <a:pt x="65" y="2"/>
                    <a:pt x="57" y="0"/>
                    <a:pt x="49" y="0"/>
                  </a:cubicBezTo>
                  <a:cubicBezTo>
                    <a:pt x="34" y="0"/>
                    <a:pt x="20" y="8"/>
                    <a:pt x="12" y="21"/>
                  </a:cubicBezTo>
                  <a:cubicBezTo>
                    <a:pt x="0" y="41"/>
                    <a:pt x="6" y="68"/>
                    <a:pt x="26" y="80"/>
                  </a:cubicBezTo>
                  <a:lnTo>
                    <a:pt x="80" y="113"/>
                  </a:lnTo>
                  <a:close/>
                  <a:moveTo>
                    <a:pt x="23" y="28"/>
                  </a:moveTo>
                  <a:cubicBezTo>
                    <a:pt x="29" y="19"/>
                    <a:pt x="38" y="13"/>
                    <a:pt x="49" y="13"/>
                  </a:cubicBezTo>
                  <a:cubicBezTo>
                    <a:pt x="55" y="13"/>
                    <a:pt x="60" y="15"/>
                    <a:pt x="65" y="18"/>
                  </a:cubicBezTo>
                  <a:cubicBezTo>
                    <a:pt x="104" y="41"/>
                    <a:pt x="104" y="41"/>
                    <a:pt x="104" y="41"/>
                  </a:cubicBezTo>
                  <a:cubicBezTo>
                    <a:pt x="85" y="56"/>
                    <a:pt x="76" y="77"/>
                    <a:pt x="72" y="92"/>
                  </a:cubicBezTo>
                  <a:cubicBezTo>
                    <a:pt x="33" y="69"/>
                    <a:pt x="33" y="69"/>
                    <a:pt x="33" y="69"/>
                  </a:cubicBezTo>
                  <a:cubicBezTo>
                    <a:pt x="19" y="60"/>
                    <a:pt x="15" y="42"/>
                    <a:pt x="23" y="28"/>
                  </a:cubicBezTo>
                  <a:close/>
                  <a:moveTo>
                    <a:pt x="23" y="28"/>
                  </a:moveTo>
                  <a:cubicBezTo>
                    <a:pt x="23" y="28"/>
                    <a:pt x="23" y="28"/>
                    <a:pt x="23" y="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sp>
          <p:nvSpPr>
            <p:cNvPr id="98" name="Freeform 88"/>
            <p:cNvSpPr>
              <a:spLocks noEditPoints="1"/>
            </p:cNvSpPr>
            <p:nvPr/>
          </p:nvSpPr>
          <p:spPr bwMode="auto">
            <a:xfrm>
              <a:off x="8351838" y="1038225"/>
              <a:ext cx="352425" cy="312738"/>
            </a:xfrm>
            <a:custGeom>
              <a:avLst/>
              <a:gdLst/>
              <a:ahLst/>
              <a:cxnLst>
                <a:cxn ang="0">
                  <a:pos x="97" y="31"/>
                </a:cxn>
                <a:cxn ang="0">
                  <a:pos x="46" y="0"/>
                </a:cxn>
                <a:cxn ang="0">
                  <a:pos x="45" y="1"/>
                </a:cxn>
                <a:cxn ang="0">
                  <a:pos x="30" y="10"/>
                </a:cxn>
                <a:cxn ang="0">
                  <a:pos x="79" y="40"/>
                </a:cxn>
                <a:cxn ang="0">
                  <a:pos x="80" y="45"/>
                </a:cxn>
                <a:cxn ang="0">
                  <a:pos x="77" y="47"/>
                </a:cxn>
                <a:cxn ang="0">
                  <a:pos x="74" y="46"/>
                </a:cxn>
                <a:cxn ang="0">
                  <a:pos x="24" y="15"/>
                </a:cxn>
                <a:cxn ang="0">
                  <a:pos x="0" y="67"/>
                </a:cxn>
                <a:cxn ang="0">
                  <a:pos x="0" y="69"/>
                </a:cxn>
                <a:cxn ang="0">
                  <a:pos x="54" y="102"/>
                </a:cxn>
                <a:cxn ang="0">
                  <a:pos x="75" y="108"/>
                </a:cxn>
                <a:cxn ang="0">
                  <a:pos x="111" y="88"/>
                </a:cxn>
                <a:cxn ang="0">
                  <a:pos x="97" y="31"/>
                </a:cxn>
                <a:cxn ang="0">
                  <a:pos x="97" y="31"/>
                </a:cxn>
                <a:cxn ang="0">
                  <a:pos x="97" y="31"/>
                </a:cxn>
              </a:cxnLst>
              <a:rect l="0" t="0" r="r" b="b"/>
              <a:pathLst>
                <a:path w="122" h="108">
                  <a:moveTo>
                    <a:pt x="97" y="31"/>
                  </a:moveTo>
                  <a:cubicBezTo>
                    <a:pt x="46" y="0"/>
                    <a:pt x="46" y="0"/>
                    <a:pt x="46" y="0"/>
                  </a:cubicBezTo>
                  <a:cubicBezTo>
                    <a:pt x="45" y="1"/>
                    <a:pt x="45" y="1"/>
                    <a:pt x="45" y="1"/>
                  </a:cubicBezTo>
                  <a:cubicBezTo>
                    <a:pt x="39" y="3"/>
                    <a:pt x="34" y="6"/>
                    <a:pt x="30" y="10"/>
                  </a:cubicBezTo>
                  <a:cubicBezTo>
                    <a:pt x="79" y="40"/>
                    <a:pt x="79" y="40"/>
                    <a:pt x="79" y="40"/>
                  </a:cubicBezTo>
                  <a:cubicBezTo>
                    <a:pt x="80" y="41"/>
                    <a:pt x="81" y="43"/>
                    <a:pt x="80" y="45"/>
                  </a:cubicBezTo>
                  <a:cubicBezTo>
                    <a:pt x="79" y="46"/>
                    <a:pt x="78" y="47"/>
                    <a:pt x="77" y="47"/>
                  </a:cubicBezTo>
                  <a:cubicBezTo>
                    <a:pt x="76" y="47"/>
                    <a:pt x="75" y="47"/>
                    <a:pt x="74" y="46"/>
                  </a:cubicBezTo>
                  <a:cubicBezTo>
                    <a:pt x="74" y="46"/>
                    <a:pt x="24" y="15"/>
                    <a:pt x="24" y="15"/>
                  </a:cubicBezTo>
                  <a:cubicBezTo>
                    <a:pt x="6" y="32"/>
                    <a:pt x="1" y="56"/>
                    <a:pt x="0" y="67"/>
                  </a:cubicBezTo>
                  <a:cubicBezTo>
                    <a:pt x="0" y="69"/>
                    <a:pt x="0" y="69"/>
                    <a:pt x="0" y="69"/>
                  </a:cubicBezTo>
                  <a:cubicBezTo>
                    <a:pt x="54" y="102"/>
                    <a:pt x="54" y="102"/>
                    <a:pt x="54" y="102"/>
                  </a:cubicBezTo>
                  <a:cubicBezTo>
                    <a:pt x="60" y="106"/>
                    <a:pt x="68" y="108"/>
                    <a:pt x="75" y="108"/>
                  </a:cubicBezTo>
                  <a:cubicBezTo>
                    <a:pt x="90" y="108"/>
                    <a:pt x="103" y="100"/>
                    <a:pt x="111" y="88"/>
                  </a:cubicBezTo>
                  <a:cubicBezTo>
                    <a:pt x="122" y="69"/>
                    <a:pt x="116" y="43"/>
                    <a:pt x="97" y="31"/>
                  </a:cubicBezTo>
                  <a:close/>
                  <a:moveTo>
                    <a:pt x="97" y="31"/>
                  </a:moveTo>
                  <a:cubicBezTo>
                    <a:pt x="97" y="31"/>
                    <a:pt x="97" y="31"/>
                    <a:pt x="97" y="3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baseline="-25000"/>
            </a:p>
          </p:txBody>
        </p:sp>
      </p:grpSp>
      <p:sp>
        <p:nvSpPr>
          <p:cNvPr id="99" name="Freeform 82"/>
          <p:cNvSpPr>
            <a:spLocks noChangeAspect="1" noEditPoints="1"/>
          </p:cNvSpPr>
          <p:nvPr/>
        </p:nvSpPr>
        <p:spPr bwMode="auto">
          <a:xfrm>
            <a:off x="2171068" y="1436881"/>
            <a:ext cx="340821" cy="360000"/>
          </a:xfrm>
          <a:custGeom>
            <a:avLst/>
            <a:gdLst/>
            <a:ahLst/>
            <a:cxnLst>
              <a:cxn ang="0">
                <a:pos x="60" y="21"/>
              </a:cxn>
              <a:cxn ang="0">
                <a:pos x="52" y="29"/>
              </a:cxn>
              <a:cxn ang="0">
                <a:pos x="56" y="33"/>
              </a:cxn>
              <a:cxn ang="0">
                <a:pos x="56" y="34"/>
              </a:cxn>
              <a:cxn ang="0">
                <a:pos x="49" y="42"/>
              </a:cxn>
              <a:cxn ang="0">
                <a:pos x="47" y="42"/>
              </a:cxn>
              <a:cxn ang="0">
                <a:pos x="43" y="38"/>
              </a:cxn>
              <a:cxn ang="0">
                <a:pos x="22" y="60"/>
              </a:cxn>
              <a:cxn ang="0">
                <a:pos x="18" y="61"/>
              </a:cxn>
              <a:cxn ang="0">
                <a:pos x="11" y="61"/>
              </a:cxn>
              <a:cxn ang="0">
                <a:pos x="2" y="66"/>
              </a:cxn>
              <a:cxn ang="0">
                <a:pos x="0" y="63"/>
              </a:cxn>
              <a:cxn ang="0">
                <a:pos x="4" y="54"/>
              </a:cxn>
              <a:cxn ang="0">
                <a:pos x="4" y="47"/>
              </a:cxn>
              <a:cxn ang="0">
                <a:pos x="6" y="44"/>
              </a:cxn>
              <a:cxn ang="0">
                <a:pos x="27" y="22"/>
              </a:cxn>
              <a:cxn ang="0">
                <a:pos x="23" y="18"/>
              </a:cxn>
              <a:cxn ang="0">
                <a:pos x="23" y="17"/>
              </a:cxn>
              <a:cxn ang="0">
                <a:pos x="31" y="9"/>
              </a:cxn>
              <a:cxn ang="0">
                <a:pos x="33" y="9"/>
              </a:cxn>
              <a:cxn ang="0">
                <a:pos x="36" y="13"/>
              </a:cxn>
              <a:cxn ang="0">
                <a:pos x="44" y="5"/>
              </a:cxn>
              <a:cxn ang="0">
                <a:pos x="60" y="5"/>
              </a:cxn>
              <a:cxn ang="0">
                <a:pos x="60" y="21"/>
              </a:cxn>
              <a:cxn ang="0">
                <a:pos x="39" y="34"/>
              </a:cxn>
              <a:cxn ang="0">
                <a:pos x="32" y="27"/>
              </a:cxn>
              <a:cxn ang="0">
                <a:pos x="11" y="47"/>
              </a:cxn>
              <a:cxn ang="0">
                <a:pos x="11" y="54"/>
              </a:cxn>
              <a:cxn ang="0">
                <a:pos x="18" y="54"/>
              </a:cxn>
              <a:cxn ang="0">
                <a:pos x="39" y="34"/>
              </a:cxn>
            </a:cxnLst>
            <a:rect l="0" t="0" r="r" b="b"/>
            <a:pathLst>
              <a:path w="65" h="66">
                <a:moveTo>
                  <a:pt x="60" y="21"/>
                </a:moveTo>
                <a:cubicBezTo>
                  <a:pt x="52" y="29"/>
                  <a:pt x="52" y="29"/>
                  <a:pt x="52" y="29"/>
                </a:cubicBezTo>
                <a:cubicBezTo>
                  <a:pt x="56" y="33"/>
                  <a:pt x="56" y="33"/>
                  <a:pt x="56" y="33"/>
                </a:cubicBezTo>
                <a:cubicBezTo>
                  <a:pt x="57" y="33"/>
                  <a:pt x="57" y="34"/>
                  <a:pt x="56" y="34"/>
                </a:cubicBezTo>
                <a:cubicBezTo>
                  <a:pt x="49" y="42"/>
                  <a:pt x="49" y="42"/>
                  <a:pt x="49" y="42"/>
                </a:cubicBezTo>
                <a:cubicBezTo>
                  <a:pt x="48" y="42"/>
                  <a:pt x="47" y="42"/>
                  <a:pt x="47" y="42"/>
                </a:cubicBezTo>
                <a:cubicBezTo>
                  <a:pt x="43" y="38"/>
                  <a:pt x="43" y="38"/>
                  <a:pt x="43" y="38"/>
                </a:cubicBezTo>
                <a:cubicBezTo>
                  <a:pt x="22" y="60"/>
                  <a:pt x="22" y="60"/>
                  <a:pt x="22" y="60"/>
                </a:cubicBezTo>
                <a:cubicBezTo>
                  <a:pt x="21" y="61"/>
                  <a:pt x="20" y="61"/>
                  <a:pt x="18" y="61"/>
                </a:cubicBezTo>
                <a:cubicBezTo>
                  <a:pt x="11" y="61"/>
                  <a:pt x="11" y="61"/>
                  <a:pt x="11" y="61"/>
                </a:cubicBezTo>
                <a:cubicBezTo>
                  <a:pt x="2" y="66"/>
                  <a:pt x="2" y="66"/>
                  <a:pt x="2" y="66"/>
                </a:cubicBezTo>
                <a:cubicBezTo>
                  <a:pt x="0" y="63"/>
                  <a:pt x="0" y="63"/>
                  <a:pt x="0" y="63"/>
                </a:cubicBezTo>
                <a:cubicBezTo>
                  <a:pt x="4" y="54"/>
                  <a:pt x="4" y="54"/>
                  <a:pt x="4" y="54"/>
                </a:cubicBezTo>
                <a:cubicBezTo>
                  <a:pt x="4" y="47"/>
                  <a:pt x="4" y="47"/>
                  <a:pt x="4" y="47"/>
                </a:cubicBezTo>
                <a:cubicBezTo>
                  <a:pt x="4" y="46"/>
                  <a:pt x="5" y="45"/>
                  <a:pt x="6" y="44"/>
                </a:cubicBezTo>
                <a:cubicBezTo>
                  <a:pt x="27" y="22"/>
                  <a:pt x="27" y="22"/>
                  <a:pt x="27" y="22"/>
                </a:cubicBezTo>
                <a:cubicBezTo>
                  <a:pt x="23" y="18"/>
                  <a:pt x="23" y="18"/>
                  <a:pt x="23" y="18"/>
                </a:cubicBezTo>
                <a:cubicBezTo>
                  <a:pt x="23" y="18"/>
                  <a:pt x="23" y="17"/>
                  <a:pt x="23" y="17"/>
                </a:cubicBezTo>
                <a:cubicBezTo>
                  <a:pt x="31" y="9"/>
                  <a:pt x="31" y="9"/>
                  <a:pt x="31" y="9"/>
                </a:cubicBezTo>
                <a:cubicBezTo>
                  <a:pt x="31" y="9"/>
                  <a:pt x="32" y="9"/>
                  <a:pt x="33" y="9"/>
                </a:cubicBezTo>
                <a:cubicBezTo>
                  <a:pt x="36" y="13"/>
                  <a:pt x="36" y="13"/>
                  <a:pt x="36" y="13"/>
                </a:cubicBezTo>
                <a:cubicBezTo>
                  <a:pt x="44" y="5"/>
                  <a:pt x="44" y="5"/>
                  <a:pt x="44" y="5"/>
                </a:cubicBezTo>
                <a:cubicBezTo>
                  <a:pt x="49" y="0"/>
                  <a:pt x="56" y="0"/>
                  <a:pt x="60" y="5"/>
                </a:cubicBezTo>
                <a:cubicBezTo>
                  <a:pt x="65" y="9"/>
                  <a:pt x="65" y="17"/>
                  <a:pt x="60" y="21"/>
                </a:cubicBezTo>
                <a:close/>
                <a:moveTo>
                  <a:pt x="39" y="34"/>
                </a:moveTo>
                <a:cubicBezTo>
                  <a:pt x="32" y="27"/>
                  <a:pt x="32" y="27"/>
                  <a:pt x="32" y="27"/>
                </a:cubicBezTo>
                <a:cubicBezTo>
                  <a:pt x="11" y="47"/>
                  <a:pt x="11" y="47"/>
                  <a:pt x="11" y="47"/>
                </a:cubicBezTo>
                <a:cubicBezTo>
                  <a:pt x="11" y="54"/>
                  <a:pt x="11" y="54"/>
                  <a:pt x="11" y="54"/>
                </a:cubicBezTo>
                <a:cubicBezTo>
                  <a:pt x="18" y="54"/>
                  <a:pt x="18" y="54"/>
                  <a:pt x="18" y="54"/>
                </a:cubicBezTo>
                <a:lnTo>
                  <a:pt x="39" y="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132"/>
          <p:cNvGrpSpPr>
            <a:grpSpLocks noChangeAspect="1"/>
          </p:cNvGrpSpPr>
          <p:nvPr/>
        </p:nvGrpSpPr>
        <p:grpSpPr>
          <a:xfrm>
            <a:off x="3600122" y="1450676"/>
            <a:ext cx="522901" cy="468000"/>
            <a:chOff x="3143250" y="3402012"/>
            <a:chExt cx="922338" cy="825500"/>
          </a:xfrm>
          <a:solidFill>
            <a:schemeClr val="bg1"/>
          </a:solidFill>
        </p:grpSpPr>
        <p:sp>
          <p:nvSpPr>
            <p:cNvPr id="102" name="Freeform 32"/>
            <p:cNvSpPr>
              <a:spLocks noEditPoints="1"/>
            </p:cNvSpPr>
            <p:nvPr/>
          </p:nvSpPr>
          <p:spPr bwMode="auto">
            <a:xfrm>
              <a:off x="3267075" y="3402012"/>
              <a:ext cx="798513" cy="825500"/>
            </a:xfrm>
            <a:custGeom>
              <a:avLst/>
              <a:gdLst/>
              <a:ahLst/>
              <a:cxnLst>
                <a:cxn ang="0">
                  <a:pos x="301" y="183"/>
                </a:cxn>
                <a:cxn ang="0">
                  <a:pos x="20" y="261"/>
                </a:cxn>
                <a:cxn ang="0">
                  <a:pos x="12" y="288"/>
                </a:cxn>
                <a:cxn ang="0">
                  <a:pos x="0" y="305"/>
                </a:cxn>
                <a:cxn ang="0">
                  <a:pos x="1" y="338"/>
                </a:cxn>
                <a:cxn ang="0">
                  <a:pos x="5" y="393"/>
                </a:cxn>
                <a:cxn ang="0">
                  <a:pos x="33" y="445"/>
                </a:cxn>
                <a:cxn ang="0">
                  <a:pos x="35" y="447"/>
                </a:cxn>
                <a:cxn ang="0">
                  <a:pos x="39" y="468"/>
                </a:cxn>
                <a:cxn ang="0">
                  <a:pos x="300" y="455"/>
                </a:cxn>
                <a:cxn ang="0">
                  <a:pos x="318" y="464"/>
                </a:cxn>
                <a:cxn ang="0">
                  <a:pos x="323" y="418"/>
                </a:cxn>
                <a:cxn ang="0">
                  <a:pos x="342" y="429"/>
                </a:cxn>
                <a:cxn ang="0">
                  <a:pos x="328" y="408"/>
                </a:cxn>
                <a:cxn ang="0">
                  <a:pos x="340" y="374"/>
                </a:cxn>
                <a:cxn ang="0">
                  <a:pos x="344" y="371"/>
                </a:cxn>
                <a:cxn ang="0">
                  <a:pos x="338" y="359"/>
                </a:cxn>
                <a:cxn ang="0">
                  <a:pos x="339" y="331"/>
                </a:cxn>
                <a:cxn ang="0">
                  <a:pos x="343" y="318"/>
                </a:cxn>
                <a:cxn ang="0">
                  <a:pos x="325" y="279"/>
                </a:cxn>
                <a:cxn ang="0">
                  <a:pos x="305" y="246"/>
                </a:cxn>
                <a:cxn ang="0">
                  <a:pos x="500" y="17"/>
                </a:cxn>
                <a:cxn ang="0">
                  <a:pos x="337" y="431"/>
                </a:cxn>
                <a:cxn ang="0">
                  <a:pos x="328" y="411"/>
                </a:cxn>
                <a:cxn ang="0">
                  <a:pos x="95" y="262"/>
                </a:cxn>
                <a:cxn ang="0">
                  <a:pos x="80" y="299"/>
                </a:cxn>
                <a:cxn ang="0">
                  <a:pos x="10" y="283"/>
                </a:cxn>
                <a:cxn ang="0">
                  <a:pos x="22" y="267"/>
                </a:cxn>
                <a:cxn ang="0">
                  <a:pos x="89" y="432"/>
                </a:cxn>
                <a:cxn ang="0">
                  <a:pos x="67" y="402"/>
                </a:cxn>
                <a:cxn ang="0">
                  <a:pos x="89" y="432"/>
                </a:cxn>
                <a:cxn ang="0">
                  <a:pos x="85" y="392"/>
                </a:cxn>
                <a:cxn ang="0">
                  <a:pos x="70" y="296"/>
                </a:cxn>
                <a:cxn ang="0">
                  <a:pos x="105" y="265"/>
                </a:cxn>
                <a:cxn ang="0">
                  <a:pos x="247" y="257"/>
                </a:cxn>
                <a:cxn ang="0">
                  <a:pos x="232" y="308"/>
                </a:cxn>
                <a:cxn ang="0">
                  <a:pos x="256" y="262"/>
                </a:cxn>
                <a:cxn ang="0">
                  <a:pos x="257" y="336"/>
                </a:cxn>
                <a:cxn ang="0">
                  <a:pos x="287" y="376"/>
                </a:cxn>
                <a:cxn ang="0">
                  <a:pos x="262" y="408"/>
                </a:cxn>
                <a:cxn ang="0">
                  <a:pos x="93" y="439"/>
                </a:cxn>
                <a:cxn ang="0">
                  <a:pos x="232" y="301"/>
                </a:cxn>
                <a:cxn ang="0">
                  <a:pos x="247" y="264"/>
                </a:cxn>
                <a:cxn ang="0">
                  <a:pos x="283" y="370"/>
                </a:cxn>
                <a:cxn ang="0">
                  <a:pos x="267" y="333"/>
                </a:cxn>
                <a:cxn ang="0">
                  <a:pos x="315" y="448"/>
                </a:cxn>
                <a:cxn ang="0">
                  <a:pos x="303" y="464"/>
                </a:cxn>
                <a:cxn ang="0">
                  <a:pos x="338" y="300"/>
                </a:cxn>
                <a:cxn ang="0">
                  <a:pos x="337" y="320"/>
                </a:cxn>
                <a:cxn ang="0">
                  <a:pos x="321" y="266"/>
                </a:cxn>
                <a:cxn ang="0">
                  <a:pos x="320" y="264"/>
                </a:cxn>
              </a:cxnLst>
              <a:rect l="0" t="0" r="r" b="b"/>
              <a:pathLst>
                <a:path w="517" h="532">
                  <a:moveTo>
                    <a:pt x="500" y="17"/>
                  </a:moveTo>
                  <a:cubicBezTo>
                    <a:pt x="483" y="0"/>
                    <a:pt x="455" y="0"/>
                    <a:pt x="438" y="17"/>
                  </a:cubicBezTo>
                  <a:cubicBezTo>
                    <a:pt x="312" y="143"/>
                    <a:pt x="312" y="143"/>
                    <a:pt x="312" y="143"/>
                  </a:cubicBezTo>
                  <a:cubicBezTo>
                    <a:pt x="302" y="154"/>
                    <a:pt x="298" y="169"/>
                    <a:pt x="301" y="183"/>
                  </a:cubicBezTo>
                  <a:cubicBezTo>
                    <a:pt x="271" y="212"/>
                    <a:pt x="271" y="212"/>
                    <a:pt x="271" y="212"/>
                  </a:cubicBezTo>
                  <a:cubicBezTo>
                    <a:pt x="205" y="162"/>
                    <a:pt x="111" y="168"/>
                    <a:pt x="51" y="228"/>
                  </a:cubicBezTo>
                  <a:cubicBezTo>
                    <a:pt x="40" y="239"/>
                    <a:pt x="31" y="251"/>
                    <a:pt x="24" y="263"/>
                  </a:cubicBezTo>
                  <a:cubicBezTo>
                    <a:pt x="23" y="262"/>
                    <a:pt x="21" y="261"/>
                    <a:pt x="20" y="261"/>
                  </a:cubicBezTo>
                  <a:cubicBezTo>
                    <a:pt x="12" y="261"/>
                    <a:pt x="12" y="261"/>
                    <a:pt x="12" y="261"/>
                  </a:cubicBezTo>
                  <a:cubicBezTo>
                    <a:pt x="9" y="261"/>
                    <a:pt x="7" y="264"/>
                    <a:pt x="7" y="267"/>
                  </a:cubicBezTo>
                  <a:cubicBezTo>
                    <a:pt x="7" y="283"/>
                    <a:pt x="7" y="283"/>
                    <a:pt x="7" y="283"/>
                  </a:cubicBezTo>
                  <a:cubicBezTo>
                    <a:pt x="7" y="286"/>
                    <a:pt x="9" y="288"/>
                    <a:pt x="12" y="288"/>
                  </a:cubicBezTo>
                  <a:cubicBezTo>
                    <a:pt x="12" y="288"/>
                    <a:pt x="12" y="288"/>
                    <a:pt x="12" y="288"/>
                  </a:cubicBezTo>
                  <a:cubicBezTo>
                    <a:pt x="11" y="291"/>
                    <a:pt x="10" y="294"/>
                    <a:pt x="9" y="297"/>
                  </a:cubicBezTo>
                  <a:cubicBezTo>
                    <a:pt x="1" y="303"/>
                    <a:pt x="1" y="303"/>
                    <a:pt x="1" y="303"/>
                  </a:cubicBezTo>
                  <a:cubicBezTo>
                    <a:pt x="0" y="304"/>
                    <a:pt x="0" y="305"/>
                    <a:pt x="0" y="305"/>
                  </a:cubicBezTo>
                  <a:cubicBezTo>
                    <a:pt x="1" y="306"/>
                    <a:pt x="2" y="306"/>
                    <a:pt x="3" y="306"/>
                  </a:cubicBezTo>
                  <a:cubicBezTo>
                    <a:pt x="8" y="302"/>
                    <a:pt x="8" y="302"/>
                    <a:pt x="8" y="302"/>
                  </a:cubicBezTo>
                  <a:cubicBezTo>
                    <a:pt x="5" y="313"/>
                    <a:pt x="3" y="324"/>
                    <a:pt x="2" y="336"/>
                  </a:cubicBezTo>
                  <a:cubicBezTo>
                    <a:pt x="2" y="336"/>
                    <a:pt x="1" y="337"/>
                    <a:pt x="1" y="338"/>
                  </a:cubicBezTo>
                  <a:cubicBezTo>
                    <a:pt x="1" y="354"/>
                    <a:pt x="1" y="354"/>
                    <a:pt x="1" y="354"/>
                  </a:cubicBezTo>
                  <a:cubicBezTo>
                    <a:pt x="1" y="355"/>
                    <a:pt x="2" y="356"/>
                    <a:pt x="2" y="357"/>
                  </a:cubicBezTo>
                  <a:cubicBezTo>
                    <a:pt x="3" y="364"/>
                    <a:pt x="4" y="372"/>
                    <a:pt x="5" y="380"/>
                  </a:cubicBezTo>
                  <a:cubicBezTo>
                    <a:pt x="5" y="393"/>
                    <a:pt x="5" y="393"/>
                    <a:pt x="5" y="393"/>
                  </a:cubicBezTo>
                  <a:cubicBezTo>
                    <a:pt x="5" y="396"/>
                    <a:pt x="7" y="398"/>
                    <a:pt x="10" y="399"/>
                  </a:cubicBezTo>
                  <a:cubicBezTo>
                    <a:pt x="13" y="409"/>
                    <a:pt x="18" y="420"/>
                    <a:pt x="24" y="430"/>
                  </a:cubicBezTo>
                  <a:cubicBezTo>
                    <a:pt x="24" y="432"/>
                    <a:pt x="25" y="433"/>
                    <a:pt x="26" y="434"/>
                  </a:cubicBezTo>
                  <a:cubicBezTo>
                    <a:pt x="28" y="438"/>
                    <a:pt x="30" y="441"/>
                    <a:pt x="33" y="445"/>
                  </a:cubicBezTo>
                  <a:cubicBezTo>
                    <a:pt x="27" y="449"/>
                    <a:pt x="27" y="449"/>
                    <a:pt x="27" y="449"/>
                  </a:cubicBezTo>
                  <a:cubicBezTo>
                    <a:pt x="26" y="449"/>
                    <a:pt x="26" y="450"/>
                    <a:pt x="26" y="451"/>
                  </a:cubicBezTo>
                  <a:cubicBezTo>
                    <a:pt x="27" y="452"/>
                    <a:pt x="28" y="452"/>
                    <a:pt x="29" y="452"/>
                  </a:cubicBezTo>
                  <a:cubicBezTo>
                    <a:pt x="35" y="447"/>
                    <a:pt x="35" y="447"/>
                    <a:pt x="35" y="447"/>
                  </a:cubicBezTo>
                  <a:cubicBezTo>
                    <a:pt x="35" y="448"/>
                    <a:pt x="35" y="448"/>
                    <a:pt x="36" y="448"/>
                  </a:cubicBezTo>
                  <a:cubicBezTo>
                    <a:pt x="36" y="468"/>
                    <a:pt x="36" y="468"/>
                    <a:pt x="36" y="468"/>
                  </a:cubicBezTo>
                  <a:cubicBezTo>
                    <a:pt x="36" y="469"/>
                    <a:pt x="36" y="470"/>
                    <a:pt x="37" y="470"/>
                  </a:cubicBezTo>
                  <a:cubicBezTo>
                    <a:pt x="38" y="470"/>
                    <a:pt x="39" y="469"/>
                    <a:pt x="39" y="468"/>
                  </a:cubicBezTo>
                  <a:cubicBezTo>
                    <a:pt x="39" y="453"/>
                    <a:pt x="39" y="453"/>
                    <a:pt x="39" y="453"/>
                  </a:cubicBezTo>
                  <a:cubicBezTo>
                    <a:pt x="43" y="457"/>
                    <a:pt x="47" y="462"/>
                    <a:pt x="51" y="466"/>
                  </a:cubicBezTo>
                  <a:cubicBezTo>
                    <a:pt x="117" y="532"/>
                    <a:pt x="224" y="532"/>
                    <a:pt x="290" y="466"/>
                  </a:cubicBezTo>
                  <a:cubicBezTo>
                    <a:pt x="293" y="463"/>
                    <a:pt x="296" y="459"/>
                    <a:pt x="300" y="455"/>
                  </a:cubicBezTo>
                  <a:cubicBezTo>
                    <a:pt x="300" y="464"/>
                    <a:pt x="300" y="464"/>
                    <a:pt x="300" y="464"/>
                  </a:cubicBezTo>
                  <a:cubicBezTo>
                    <a:pt x="300" y="467"/>
                    <a:pt x="302" y="469"/>
                    <a:pt x="305" y="469"/>
                  </a:cubicBezTo>
                  <a:cubicBezTo>
                    <a:pt x="313" y="469"/>
                    <a:pt x="313" y="469"/>
                    <a:pt x="313" y="469"/>
                  </a:cubicBezTo>
                  <a:cubicBezTo>
                    <a:pt x="316" y="469"/>
                    <a:pt x="318" y="467"/>
                    <a:pt x="318" y="464"/>
                  </a:cubicBezTo>
                  <a:cubicBezTo>
                    <a:pt x="318" y="448"/>
                    <a:pt x="318" y="448"/>
                    <a:pt x="318" y="448"/>
                  </a:cubicBezTo>
                  <a:cubicBezTo>
                    <a:pt x="318" y="445"/>
                    <a:pt x="316" y="443"/>
                    <a:pt x="313" y="443"/>
                  </a:cubicBezTo>
                  <a:cubicBezTo>
                    <a:pt x="309" y="443"/>
                    <a:pt x="309" y="443"/>
                    <a:pt x="309" y="443"/>
                  </a:cubicBezTo>
                  <a:cubicBezTo>
                    <a:pt x="315" y="435"/>
                    <a:pt x="319" y="426"/>
                    <a:pt x="323" y="418"/>
                  </a:cubicBezTo>
                  <a:cubicBezTo>
                    <a:pt x="323" y="429"/>
                    <a:pt x="323" y="429"/>
                    <a:pt x="323" y="429"/>
                  </a:cubicBezTo>
                  <a:cubicBezTo>
                    <a:pt x="323" y="432"/>
                    <a:pt x="326" y="434"/>
                    <a:pt x="328" y="434"/>
                  </a:cubicBezTo>
                  <a:cubicBezTo>
                    <a:pt x="337" y="434"/>
                    <a:pt x="337" y="434"/>
                    <a:pt x="337" y="434"/>
                  </a:cubicBezTo>
                  <a:cubicBezTo>
                    <a:pt x="339" y="434"/>
                    <a:pt x="342" y="432"/>
                    <a:pt x="342" y="429"/>
                  </a:cubicBezTo>
                  <a:cubicBezTo>
                    <a:pt x="342" y="413"/>
                    <a:pt x="342" y="413"/>
                    <a:pt x="342" y="413"/>
                  </a:cubicBezTo>
                  <a:cubicBezTo>
                    <a:pt x="342" y="410"/>
                    <a:pt x="339" y="407"/>
                    <a:pt x="337" y="407"/>
                  </a:cubicBezTo>
                  <a:cubicBezTo>
                    <a:pt x="328" y="407"/>
                    <a:pt x="328" y="407"/>
                    <a:pt x="328" y="407"/>
                  </a:cubicBezTo>
                  <a:cubicBezTo>
                    <a:pt x="328" y="407"/>
                    <a:pt x="328" y="408"/>
                    <a:pt x="328" y="408"/>
                  </a:cubicBezTo>
                  <a:cubicBezTo>
                    <a:pt x="331" y="399"/>
                    <a:pt x="333" y="391"/>
                    <a:pt x="335" y="383"/>
                  </a:cubicBezTo>
                  <a:cubicBezTo>
                    <a:pt x="336" y="382"/>
                    <a:pt x="336" y="381"/>
                    <a:pt x="336" y="380"/>
                  </a:cubicBezTo>
                  <a:cubicBezTo>
                    <a:pt x="336" y="377"/>
                    <a:pt x="336" y="377"/>
                    <a:pt x="336" y="377"/>
                  </a:cubicBezTo>
                  <a:cubicBezTo>
                    <a:pt x="340" y="374"/>
                    <a:pt x="340" y="374"/>
                    <a:pt x="340" y="374"/>
                  </a:cubicBezTo>
                  <a:cubicBezTo>
                    <a:pt x="340" y="396"/>
                    <a:pt x="340" y="396"/>
                    <a:pt x="340" y="396"/>
                  </a:cubicBezTo>
                  <a:cubicBezTo>
                    <a:pt x="340" y="397"/>
                    <a:pt x="341" y="398"/>
                    <a:pt x="342" y="398"/>
                  </a:cubicBezTo>
                  <a:cubicBezTo>
                    <a:pt x="343" y="398"/>
                    <a:pt x="344" y="397"/>
                    <a:pt x="344" y="396"/>
                  </a:cubicBezTo>
                  <a:cubicBezTo>
                    <a:pt x="344" y="371"/>
                    <a:pt x="344" y="371"/>
                    <a:pt x="344" y="371"/>
                  </a:cubicBezTo>
                  <a:cubicBezTo>
                    <a:pt x="344" y="370"/>
                    <a:pt x="343" y="370"/>
                    <a:pt x="343" y="370"/>
                  </a:cubicBezTo>
                  <a:cubicBezTo>
                    <a:pt x="342" y="369"/>
                    <a:pt x="342" y="369"/>
                    <a:pt x="341" y="370"/>
                  </a:cubicBezTo>
                  <a:cubicBezTo>
                    <a:pt x="337" y="372"/>
                    <a:pt x="337" y="372"/>
                    <a:pt x="337" y="372"/>
                  </a:cubicBezTo>
                  <a:cubicBezTo>
                    <a:pt x="338" y="368"/>
                    <a:pt x="338" y="363"/>
                    <a:pt x="338" y="359"/>
                  </a:cubicBezTo>
                  <a:cubicBezTo>
                    <a:pt x="339" y="359"/>
                    <a:pt x="339" y="359"/>
                    <a:pt x="339" y="359"/>
                  </a:cubicBezTo>
                  <a:cubicBezTo>
                    <a:pt x="339" y="359"/>
                    <a:pt x="340" y="358"/>
                    <a:pt x="340" y="357"/>
                  </a:cubicBezTo>
                  <a:cubicBezTo>
                    <a:pt x="340" y="332"/>
                    <a:pt x="340" y="332"/>
                    <a:pt x="340" y="332"/>
                  </a:cubicBezTo>
                  <a:cubicBezTo>
                    <a:pt x="340" y="331"/>
                    <a:pt x="340" y="331"/>
                    <a:pt x="339" y="331"/>
                  </a:cubicBezTo>
                  <a:cubicBezTo>
                    <a:pt x="339" y="330"/>
                    <a:pt x="338" y="330"/>
                    <a:pt x="338" y="330"/>
                  </a:cubicBezTo>
                  <a:cubicBezTo>
                    <a:pt x="338" y="328"/>
                    <a:pt x="337" y="326"/>
                    <a:pt x="337" y="324"/>
                  </a:cubicBezTo>
                  <a:cubicBezTo>
                    <a:pt x="338" y="324"/>
                    <a:pt x="338" y="324"/>
                    <a:pt x="338" y="324"/>
                  </a:cubicBezTo>
                  <a:cubicBezTo>
                    <a:pt x="341" y="324"/>
                    <a:pt x="343" y="321"/>
                    <a:pt x="343" y="318"/>
                  </a:cubicBezTo>
                  <a:cubicBezTo>
                    <a:pt x="343" y="302"/>
                    <a:pt x="343" y="302"/>
                    <a:pt x="343" y="302"/>
                  </a:cubicBezTo>
                  <a:cubicBezTo>
                    <a:pt x="343" y="299"/>
                    <a:pt x="341" y="297"/>
                    <a:pt x="338" y="297"/>
                  </a:cubicBezTo>
                  <a:cubicBezTo>
                    <a:pt x="331" y="297"/>
                    <a:pt x="331" y="297"/>
                    <a:pt x="331" y="297"/>
                  </a:cubicBezTo>
                  <a:cubicBezTo>
                    <a:pt x="329" y="291"/>
                    <a:pt x="327" y="285"/>
                    <a:pt x="325" y="279"/>
                  </a:cubicBezTo>
                  <a:cubicBezTo>
                    <a:pt x="325" y="266"/>
                    <a:pt x="325" y="266"/>
                    <a:pt x="325" y="266"/>
                  </a:cubicBezTo>
                  <a:cubicBezTo>
                    <a:pt x="325" y="263"/>
                    <a:pt x="322" y="261"/>
                    <a:pt x="320" y="261"/>
                  </a:cubicBezTo>
                  <a:cubicBezTo>
                    <a:pt x="315" y="261"/>
                    <a:pt x="315" y="261"/>
                    <a:pt x="315" y="261"/>
                  </a:cubicBezTo>
                  <a:cubicBezTo>
                    <a:pt x="312" y="256"/>
                    <a:pt x="309" y="251"/>
                    <a:pt x="305" y="246"/>
                  </a:cubicBezTo>
                  <a:cubicBezTo>
                    <a:pt x="335" y="217"/>
                    <a:pt x="335" y="217"/>
                    <a:pt x="335" y="217"/>
                  </a:cubicBezTo>
                  <a:cubicBezTo>
                    <a:pt x="349" y="219"/>
                    <a:pt x="364" y="216"/>
                    <a:pt x="374" y="205"/>
                  </a:cubicBezTo>
                  <a:cubicBezTo>
                    <a:pt x="500" y="79"/>
                    <a:pt x="500" y="79"/>
                    <a:pt x="500" y="79"/>
                  </a:cubicBezTo>
                  <a:cubicBezTo>
                    <a:pt x="517" y="62"/>
                    <a:pt x="517" y="34"/>
                    <a:pt x="500" y="17"/>
                  </a:cubicBezTo>
                  <a:close/>
                  <a:moveTo>
                    <a:pt x="337" y="411"/>
                  </a:moveTo>
                  <a:cubicBezTo>
                    <a:pt x="338" y="411"/>
                    <a:pt x="338" y="412"/>
                    <a:pt x="338" y="413"/>
                  </a:cubicBezTo>
                  <a:cubicBezTo>
                    <a:pt x="338" y="429"/>
                    <a:pt x="338" y="429"/>
                    <a:pt x="338" y="429"/>
                  </a:cubicBezTo>
                  <a:cubicBezTo>
                    <a:pt x="338" y="430"/>
                    <a:pt x="338" y="431"/>
                    <a:pt x="337" y="431"/>
                  </a:cubicBezTo>
                  <a:cubicBezTo>
                    <a:pt x="328" y="431"/>
                    <a:pt x="328" y="431"/>
                    <a:pt x="328" y="431"/>
                  </a:cubicBezTo>
                  <a:cubicBezTo>
                    <a:pt x="327" y="431"/>
                    <a:pt x="327" y="430"/>
                    <a:pt x="327" y="429"/>
                  </a:cubicBezTo>
                  <a:cubicBezTo>
                    <a:pt x="327" y="413"/>
                    <a:pt x="327" y="413"/>
                    <a:pt x="327" y="413"/>
                  </a:cubicBezTo>
                  <a:cubicBezTo>
                    <a:pt x="327" y="412"/>
                    <a:pt x="327" y="411"/>
                    <a:pt x="328" y="411"/>
                  </a:cubicBezTo>
                  <a:lnTo>
                    <a:pt x="337" y="411"/>
                  </a:lnTo>
                  <a:close/>
                  <a:moveTo>
                    <a:pt x="76" y="272"/>
                  </a:moveTo>
                  <a:cubicBezTo>
                    <a:pt x="79" y="268"/>
                    <a:pt x="82" y="265"/>
                    <a:pt x="85" y="262"/>
                  </a:cubicBezTo>
                  <a:cubicBezTo>
                    <a:pt x="95" y="262"/>
                    <a:pt x="95" y="262"/>
                    <a:pt x="95" y="262"/>
                  </a:cubicBezTo>
                  <a:cubicBezTo>
                    <a:pt x="97" y="262"/>
                    <a:pt x="98" y="263"/>
                    <a:pt x="98" y="265"/>
                  </a:cubicBezTo>
                  <a:cubicBezTo>
                    <a:pt x="98" y="296"/>
                    <a:pt x="98" y="296"/>
                    <a:pt x="98" y="296"/>
                  </a:cubicBezTo>
                  <a:cubicBezTo>
                    <a:pt x="98" y="298"/>
                    <a:pt x="97" y="299"/>
                    <a:pt x="95" y="299"/>
                  </a:cubicBezTo>
                  <a:cubicBezTo>
                    <a:pt x="80" y="299"/>
                    <a:pt x="80" y="299"/>
                    <a:pt x="80" y="299"/>
                  </a:cubicBezTo>
                  <a:cubicBezTo>
                    <a:pt x="78" y="299"/>
                    <a:pt x="76" y="298"/>
                    <a:pt x="76" y="296"/>
                  </a:cubicBezTo>
                  <a:lnTo>
                    <a:pt x="76" y="272"/>
                  </a:lnTo>
                  <a:close/>
                  <a:moveTo>
                    <a:pt x="12" y="285"/>
                  </a:moveTo>
                  <a:cubicBezTo>
                    <a:pt x="11" y="285"/>
                    <a:pt x="10" y="284"/>
                    <a:pt x="10" y="283"/>
                  </a:cubicBezTo>
                  <a:cubicBezTo>
                    <a:pt x="10" y="267"/>
                    <a:pt x="10" y="267"/>
                    <a:pt x="10" y="267"/>
                  </a:cubicBezTo>
                  <a:cubicBezTo>
                    <a:pt x="10" y="266"/>
                    <a:pt x="11" y="265"/>
                    <a:pt x="12" y="265"/>
                  </a:cubicBezTo>
                  <a:cubicBezTo>
                    <a:pt x="20" y="265"/>
                    <a:pt x="20" y="265"/>
                    <a:pt x="20" y="265"/>
                  </a:cubicBezTo>
                  <a:cubicBezTo>
                    <a:pt x="21" y="265"/>
                    <a:pt x="22" y="266"/>
                    <a:pt x="22" y="267"/>
                  </a:cubicBezTo>
                  <a:cubicBezTo>
                    <a:pt x="22" y="267"/>
                    <a:pt x="22" y="267"/>
                    <a:pt x="22" y="267"/>
                  </a:cubicBezTo>
                  <a:cubicBezTo>
                    <a:pt x="19" y="273"/>
                    <a:pt x="16" y="279"/>
                    <a:pt x="14" y="285"/>
                  </a:cubicBezTo>
                  <a:lnTo>
                    <a:pt x="12" y="285"/>
                  </a:lnTo>
                  <a:close/>
                  <a:moveTo>
                    <a:pt x="89" y="432"/>
                  </a:moveTo>
                  <a:cubicBezTo>
                    <a:pt x="89" y="433"/>
                    <a:pt x="88" y="434"/>
                    <a:pt x="88" y="435"/>
                  </a:cubicBezTo>
                  <a:cubicBezTo>
                    <a:pt x="87" y="434"/>
                    <a:pt x="86" y="433"/>
                    <a:pt x="85" y="432"/>
                  </a:cubicBezTo>
                  <a:cubicBezTo>
                    <a:pt x="78" y="425"/>
                    <a:pt x="72" y="417"/>
                    <a:pt x="67" y="408"/>
                  </a:cubicBezTo>
                  <a:cubicBezTo>
                    <a:pt x="67" y="402"/>
                    <a:pt x="67" y="402"/>
                    <a:pt x="67" y="402"/>
                  </a:cubicBezTo>
                  <a:cubicBezTo>
                    <a:pt x="67" y="400"/>
                    <a:pt x="68" y="398"/>
                    <a:pt x="70" y="398"/>
                  </a:cubicBezTo>
                  <a:cubicBezTo>
                    <a:pt x="85" y="398"/>
                    <a:pt x="85" y="398"/>
                    <a:pt x="85" y="398"/>
                  </a:cubicBezTo>
                  <a:cubicBezTo>
                    <a:pt x="87" y="398"/>
                    <a:pt x="89" y="400"/>
                    <a:pt x="89" y="402"/>
                  </a:cubicBezTo>
                  <a:lnTo>
                    <a:pt x="89" y="432"/>
                  </a:lnTo>
                  <a:close/>
                  <a:moveTo>
                    <a:pt x="93" y="439"/>
                  </a:moveTo>
                  <a:cubicBezTo>
                    <a:pt x="94" y="437"/>
                    <a:pt x="95" y="435"/>
                    <a:pt x="95" y="432"/>
                  </a:cubicBezTo>
                  <a:cubicBezTo>
                    <a:pt x="95" y="402"/>
                    <a:pt x="95" y="402"/>
                    <a:pt x="95" y="402"/>
                  </a:cubicBezTo>
                  <a:cubicBezTo>
                    <a:pt x="95" y="396"/>
                    <a:pt x="91" y="392"/>
                    <a:pt x="85" y="392"/>
                  </a:cubicBezTo>
                  <a:cubicBezTo>
                    <a:pt x="70" y="392"/>
                    <a:pt x="70" y="392"/>
                    <a:pt x="70" y="392"/>
                  </a:cubicBezTo>
                  <a:cubicBezTo>
                    <a:pt x="66" y="392"/>
                    <a:pt x="63" y="394"/>
                    <a:pt x="61" y="397"/>
                  </a:cubicBezTo>
                  <a:cubicBezTo>
                    <a:pt x="44" y="360"/>
                    <a:pt x="47" y="316"/>
                    <a:pt x="70" y="281"/>
                  </a:cubicBezTo>
                  <a:cubicBezTo>
                    <a:pt x="70" y="296"/>
                    <a:pt x="70" y="296"/>
                    <a:pt x="70" y="296"/>
                  </a:cubicBezTo>
                  <a:cubicBezTo>
                    <a:pt x="70" y="302"/>
                    <a:pt x="74" y="306"/>
                    <a:pt x="80" y="306"/>
                  </a:cubicBezTo>
                  <a:cubicBezTo>
                    <a:pt x="95" y="306"/>
                    <a:pt x="95" y="306"/>
                    <a:pt x="95" y="306"/>
                  </a:cubicBezTo>
                  <a:cubicBezTo>
                    <a:pt x="101" y="306"/>
                    <a:pt x="105" y="302"/>
                    <a:pt x="105" y="296"/>
                  </a:cubicBezTo>
                  <a:cubicBezTo>
                    <a:pt x="105" y="265"/>
                    <a:pt x="105" y="265"/>
                    <a:pt x="105" y="265"/>
                  </a:cubicBezTo>
                  <a:cubicBezTo>
                    <a:pt x="105" y="260"/>
                    <a:pt x="101" y="255"/>
                    <a:pt x="95" y="255"/>
                  </a:cubicBezTo>
                  <a:cubicBezTo>
                    <a:pt x="92" y="255"/>
                    <a:pt x="92" y="255"/>
                    <a:pt x="92" y="255"/>
                  </a:cubicBezTo>
                  <a:cubicBezTo>
                    <a:pt x="138" y="216"/>
                    <a:pt x="207" y="217"/>
                    <a:pt x="251" y="258"/>
                  </a:cubicBezTo>
                  <a:cubicBezTo>
                    <a:pt x="250" y="257"/>
                    <a:pt x="249" y="257"/>
                    <a:pt x="247" y="257"/>
                  </a:cubicBezTo>
                  <a:cubicBezTo>
                    <a:pt x="232" y="257"/>
                    <a:pt x="232" y="257"/>
                    <a:pt x="232" y="257"/>
                  </a:cubicBezTo>
                  <a:cubicBezTo>
                    <a:pt x="226" y="257"/>
                    <a:pt x="222" y="261"/>
                    <a:pt x="222" y="267"/>
                  </a:cubicBezTo>
                  <a:cubicBezTo>
                    <a:pt x="222" y="298"/>
                    <a:pt x="222" y="298"/>
                    <a:pt x="222" y="298"/>
                  </a:cubicBezTo>
                  <a:cubicBezTo>
                    <a:pt x="222" y="303"/>
                    <a:pt x="226" y="308"/>
                    <a:pt x="232" y="308"/>
                  </a:cubicBezTo>
                  <a:cubicBezTo>
                    <a:pt x="247" y="308"/>
                    <a:pt x="247" y="308"/>
                    <a:pt x="247" y="308"/>
                  </a:cubicBezTo>
                  <a:cubicBezTo>
                    <a:pt x="253" y="308"/>
                    <a:pt x="257" y="303"/>
                    <a:pt x="257" y="298"/>
                  </a:cubicBezTo>
                  <a:cubicBezTo>
                    <a:pt x="257" y="267"/>
                    <a:pt x="257" y="267"/>
                    <a:pt x="257" y="267"/>
                  </a:cubicBezTo>
                  <a:cubicBezTo>
                    <a:pt x="257" y="265"/>
                    <a:pt x="257" y="263"/>
                    <a:pt x="256" y="262"/>
                  </a:cubicBezTo>
                  <a:cubicBezTo>
                    <a:pt x="275" y="281"/>
                    <a:pt x="286" y="304"/>
                    <a:pt x="289" y="329"/>
                  </a:cubicBezTo>
                  <a:cubicBezTo>
                    <a:pt x="288" y="327"/>
                    <a:pt x="285" y="326"/>
                    <a:pt x="283" y="326"/>
                  </a:cubicBezTo>
                  <a:cubicBezTo>
                    <a:pt x="267" y="326"/>
                    <a:pt x="267" y="326"/>
                    <a:pt x="267" y="326"/>
                  </a:cubicBezTo>
                  <a:cubicBezTo>
                    <a:pt x="262" y="326"/>
                    <a:pt x="257" y="331"/>
                    <a:pt x="257" y="336"/>
                  </a:cubicBezTo>
                  <a:cubicBezTo>
                    <a:pt x="257" y="367"/>
                    <a:pt x="257" y="367"/>
                    <a:pt x="257" y="367"/>
                  </a:cubicBezTo>
                  <a:cubicBezTo>
                    <a:pt x="257" y="373"/>
                    <a:pt x="262" y="377"/>
                    <a:pt x="267" y="377"/>
                  </a:cubicBezTo>
                  <a:cubicBezTo>
                    <a:pt x="283" y="377"/>
                    <a:pt x="283" y="377"/>
                    <a:pt x="283" y="377"/>
                  </a:cubicBezTo>
                  <a:cubicBezTo>
                    <a:pt x="284" y="377"/>
                    <a:pt x="286" y="377"/>
                    <a:pt x="287" y="376"/>
                  </a:cubicBezTo>
                  <a:cubicBezTo>
                    <a:pt x="286" y="381"/>
                    <a:pt x="284" y="385"/>
                    <a:pt x="283" y="390"/>
                  </a:cubicBezTo>
                  <a:cubicBezTo>
                    <a:pt x="282" y="390"/>
                    <a:pt x="282" y="390"/>
                    <a:pt x="281" y="391"/>
                  </a:cubicBezTo>
                  <a:cubicBezTo>
                    <a:pt x="263" y="403"/>
                    <a:pt x="263" y="403"/>
                    <a:pt x="263" y="403"/>
                  </a:cubicBezTo>
                  <a:cubicBezTo>
                    <a:pt x="262" y="404"/>
                    <a:pt x="261" y="406"/>
                    <a:pt x="262" y="408"/>
                  </a:cubicBezTo>
                  <a:cubicBezTo>
                    <a:pt x="264" y="409"/>
                    <a:pt x="266" y="410"/>
                    <a:pt x="267" y="409"/>
                  </a:cubicBezTo>
                  <a:cubicBezTo>
                    <a:pt x="278" y="401"/>
                    <a:pt x="278" y="401"/>
                    <a:pt x="278" y="401"/>
                  </a:cubicBezTo>
                  <a:cubicBezTo>
                    <a:pt x="272" y="412"/>
                    <a:pt x="265" y="423"/>
                    <a:pt x="256" y="432"/>
                  </a:cubicBezTo>
                  <a:cubicBezTo>
                    <a:pt x="211" y="477"/>
                    <a:pt x="140" y="479"/>
                    <a:pt x="93" y="439"/>
                  </a:cubicBezTo>
                  <a:close/>
                  <a:moveTo>
                    <a:pt x="251" y="267"/>
                  </a:moveTo>
                  <a:cubicBezTo>
                    <a:pt x="251" y="298"/>
                    <a:pt x="251" y="298"/>
                    <a:pt x="251" y="298"/>
                  </a:cubicBezTo>
                  <a:cubicBezTo>
                    <a:pt x="251" y="300"/>
                    <a:pt x="249" y="301"/>
                    <a:pt x="247" y="301"/>
                  </a:cubicBezTo>
                  <a:cubicBezTo>
                    <a:pt x="232" y="301"/>
                    <a:pt x="232" y="301"/>
                    <a:pt x="232" y="301"/>
                  </a:cubicBezTo>
                  <a:cubicBezTo>
                    <a:pt x="230" y="301"/>
                    <a:pt x="228" y="300"/>
                    <a:pt x="228" y="298"/>
                  </a:cubicBezTo>
                  <a:cubicBezTo>
                    <a:pt x="228" y="267"/>
                    <a:pt x="228" y="267"/>
                    <a:pt x="228" y="267"/>
                  </a:cubicBezTo>
                  <a:cubicBezTo>
                    <a:pt x="228" y="265"/>
                    <a:pt x="230" y="264"/>
                    <a:pt x="232" y="264"/>
                  </a:cubicBezTo>
                  <a:cubicBezTo>
                    <a:pt x="247" y="264"/>
                    <a:pt x="247" y="264"/>
                    <a:pt x="247" y="264"/>
                  </a:cubicBezTo>
                  <a:cubicBezTo>
                    <a:pt x="249" y="264"/>
                    <a:pt x="251" y="265"/>
                    <a:pt x="251" y="267"/>
                  </a:cubicBezTo>
                  <a:close/>
                  <a:moveTo>
                    <a:pt x="286" y="336"/>
                  </a:moveTo>
                  <a:cubicBezTo>
                    <a:pt x="286" y="367"/>
                    <a:pt x="286" y="367"/>
                    <a:pt x="286" y="367"/>
                  </a:cubicBezTo>
                  <a:cubicBezTo>
                    <a:pt x="286" y="369"/>
                    <a:pt x="284" y="370"/>
                    <a:pt x="283" y="370"/>
                  </a:cubicBezTo>
                  <a:cubicBezTo>
                    <a:pt x="267" y="370"/>
                    <a:pt x="267" y="370"/>
                    <a:pt x="267" y="370"/>
                  </a:cubicBezTo>
                  <a:cubicBezTo>
                    <a:pt x="265" y="370"/>
                    <a:pt x="264" y="369"/>
                    <a:pt x="264" y="367"/>
                  </a:cubicBezTo>
                  <a:cubicBezTo>
                    <a:pt x="264" y="336"/>
                    <a:pt x="264" y="336"/>
                    <a:pt x="264" y="336"/>
                  </a:cubicBezTo>
                  <a:cubicBezTo>
                    <a:pt x="264" y="334"/>
                    <a:pt x="265" y="333"/>
                    <a:pt x="267" y="333"/>
                  </a:cubicBezTo>
                  <a:cubicBezTo>
                    <a:pt x="283" y="333"/>
                    <a:pt x="283" y="333"/>
                    <a:pt x="283" y="333"/>
                  </a:cubicBezTo>
                  <a:cubicBezTo>
                    <a:pt x="284" y="333"/>
                    <a:pt x="286" y="334"/>
                    <a:pt x="286" y="336"/>
                  </a:cubicBezTo>
                  <a:close/>
                  <a:moveTo>
                    <a:pt x="313" y="446"/>
                  </a:moveTo>
                  <a:cubicBezTo>
                    <a:pt x="314" y="446"/>
                    <a:pt x="315" y="447"/>
                    <a:pt x="315" y="448"/>
                  </a:cubicBezTo>
                  <a:cubicBezTo>
                    <a:pt x="315" y="464"/>
                    <a:pt x="315" y="464"/>
                    <a:pt x="315" y="464"/>
                  </a:cubicBezTo>
                  <a:cubicBezTo>
                    <a:pt x="315" y="465"/>
                    <a:pt x="314" y="466"/>
                    <a:pt x="313" y="466"/>
                  </a:cubicBezTo>
                  <a:cubicBezTo>
                    <a:pt x="305" y="466"/>
                    <a:pt x="305" y="466"/>
                    <a:pt x="305" y="466"/>
                  </a:cubicBezTo>
                  <a:cubicBezTo>
                    <a:pt x="304" y="466"/>
                    <a:pt x="303" y="465"/>
                    <a:pt x="303" y="464"/>
                  </a:cubicBezTo>
                  <a:cubicBezTo>
                    <a:pt x="303" y="451"/>
                    <a:pt x="303" y="451"/>
                    <a:pt x="303" y="451"/>
                  </a:cubicBezTo>
                  <a:cubicBezTo>
                    <a:pt x="304" y="449"/>
                    <a:pt x="305" y="448"/>
                    <a:pt x="307" y="446"/>
                  </a:cubicBezTo>
                  <a:lnTo>
                    <a:pt x="313" y="446"/>
                  </a:lnTo>
                  <a:close/>
                  <a:moveTo>
                    <a:pt x="338" y="300"/>
                  </a:moveTo>
                  <a:cubicBezTo>
                    <a:pt x="339" y="300"/>
                    <a:pt x="340" y="301"/>
                    <a:pt x="340" y="302"/>
                  </a:cubicBezTo>
                  <a:cubicBezTo>
                    <a:pt x="340" y="318"/>
                    <a:pt x="340" y="318"/>
                    <a:pt x="340" y="318"/>
                  </a:cubicBezTo>
                  <a:cubicBezTo>
                    <a:pt x="340" y="319"/>
                    <a:pt x="339" y="320"/>
                    <a:pt x="338" y="320"/>
                  </a:cubicBezTo>
                  <a:cubicBezTo>
                    <a:pt x="337" y="320"/>
                    <a:pt x="337" y="320"/>
                    <a:pt x="337" y="320"/>
                  </a:cubicBezTo>
                  <a:cubicBezTo>
                    <a:pt x="336" y="313"/>
                    <a:pt x="334" y="307"/>
                    <a:pt x="332" y="300"/>
                  </a:cubicBezTo>
                  <a:lnTo>
                    <a:pt x="338" y="300"/>
                  </a:lnTo>
                  <a:close/>
                  <a:moveTo>
                    <a:pt x="320" y="264"/>
                  </a:moveTo>
                  <a:cubicBezTo>
                    <a:pt x="320" y="264"/>
                    <a:pt x="321" y="265"/>
                    <a:pt x="321" y="266"/>
                  </a:cubicBezTo>
                  <a:cubicBezTo>
                    <a:pt x="321" y="272"/>
                    <a:pt x="321" y="272"/>
                    <a:pt x="321" y="272"/>
                  </a:cubicBezTo>
                  <a:cubicBezTo>
                    <a:pt x="320" y="269"/>
                    <a:pt x="318" y="267"/>
                    <a:pt x="317" y="264"/>
                  </a:cubicBezTo>
                  <a:lnTo>
                    <a:pt x="320" y="264"/>
                  </a:lnTo>
                  <a:close/>
                  <a:moveTo>
                    <a:pt x="320" y="264"/>
                  </a:moveTo>
                  <a:cubicBezTo>
                    <a:pt x="320" y="264"/>
                    <a:pt x="320" y="264"/>
                    <a:pt x="320" y="26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noEditPoints="1"/>
            </p:cNvSpPr>
            <p:nvPr/>
          </p:nvSpPr>
          <p:spPr bwMode="auto">
            <a:xfrm>
              <a:off x="3525838" y="3797300"/>
              <a:ext cx="55563" cy="79375"/>
            </a:xfrm>
            <a:custGeom>
              <a:avLst/>
              <a:gdLst/>
              <a:ahLst/>
              <a:cxnLst>
                <a:cxn ang="0">
                  <a:pos x="26" y="0"/>
                </a:cxn>
                <a:cxn ang="0">
                  <a:pos x="10" y="0"/>
                </a:cxn>
                <a:cxn ang="0">
                  <a:pos x="0" y="10"/>
                </a:cxn>
                <a:cxn ang="0">
                  <a:pos x="0" y="41"/>
                </a:cxn>
                <a:cxn ang="0">
                  <a:pos x="10" y="51"/>
                </a:cxn>
                <a:cxn ang="0">
                  <a:pos x="26" y="51"/>
                </a:cxn>
                <a:cxn ang="0">
                  <a:pos x="36" y="41"/>
                </a:cxn>
                <a:cxn ang="0">
                  <a:pos x="36" y="10"/>
                </a:cxn>
                <a:cxn ang="0">
                  <a:pos x="26" y="0"/>
                </a:cxn>
                <a:cxn ang="0">
                  <a:pos x="29" y="41"/>
                </a:cxn>
                <a:cxn ang="0">
                  <a:pos x="26" y="44"/>
                </a:cxn>
                <a:cxn ang="0">
                  <a:pos x="10" y="44"/>
                </a:cxn>
                <a:cxn ang="0">
                  <a:pos x="7" y="41"/>
                </a:cxn>
                <a:cxn ang="0">
                  <a:pos x="7" y="10"/>
                </a:cxn>
                <a:cxn ang="0">
                  <a:pos x="10" y="7"/>
                </a:cxn>
                <a:cxn ang="0">
                  <a:pos x="26" y="7"/>
                </a:cxn>
                <a:cxn ang="0">
                  <a:pos x="29" y="10"/>
                </a:cxn>
                <a:cxn ang="0">
                  <a:pos x="29" y="41"/>
                </a:cxn>
                <a:cxn ang="0">
                  <a:pos x="29" y="41"/>
                </a:cxn>
                <a:cxn ang="0">
                  <a:pos x="29" y="41"/>
                </a:cxn>
              </a:cxnLst>
              <a:rect l="0" t="0" r="r" b="b"/>
              <a:pathLst>
                <a:path w="36" h="51">
                  <a:moveTo>
                    <a:pt x="26" y="0"/>
                  </a:moveTo>
                  <a:cubicBezTo>
                    <a:pt x="10" y="0"/>
                    <a:pt x="10" y="0"/>
                    <a:pt x="10" y="0"/>
                  </a:cubicBezTo>
                  <a:cubicBezTo>
                    <a:pt x="5" y="0"/>
                    <a:pt x="0" y="5"/>
                    <a:pt x="0" y="10"/>
                  </a:cubicBezTo>
                  <a:cubicBezTo>
                    <a:pt x="0" y="41"/>
                    <a:pt x="0" y="41"/>
                    <a:pt x="0" y="41"/>
                  </a:cubicBezTo>
                  <a:cubicBezTo>
                    <a:pt x="0" y="47"/>
                    <a:pt x="5" y="51"/>
                    <a:pt x="10" y="51"/>
                  </a:cubicBezTo>
                  <a:cubicBezTo>
                    <a:pt x="26" y="51"/>
                    <a:pt x="26" y="51"/>
                    <a:pt x="26" y="51"/>
                  </a:cubicBezTo>
                  <a:cubicBezTo>
                    <a:pt x="31" y="51"/>
                    <a:pt x="36" y="47"/>
                    <a:pt x="36" y="41"/>
                  </a:cubicBezTo>
                  <a:cubicBezTo>
                    <a:pt x="36" y="10"/>
                    <a:pt x="36" y="10"/>
                    <a:pt x="36" y="10"/>
                  </a:cubicBezTo>
                  <a:cubicBezTo>
                    <a:pt x="36" y="5"/>
                    <a:pt x="31" y="0"/>
                    <a:pt x="26" y="0"/>
                  </a:cubicBezTo>
                  <a:close/>
                  <a:moveTo>
                    <a:pt x="29" y="41"/>
                  </a:moveTo>
                  <a:cubicBezTo>
                    <a:pt x="29" y="43"/>
                    <a:pt x="28" y="44"/>
                    <a:pt x="26" y="44"/>
                  </a:cubicBezTo>
                  <a:cubicBezTo>
                    <a:pt x="10" y="44"/>
                    <a:pt x="10" y="44"/>
                    <a:pt x="10" y="44"/>
                  </a:cubicBezTo>
                  <a:cubicBezTo>
                    <a:pt x="8" y="44"/>
                    <a:pt x="7" y="43"/>
                    <a:pt x="7" y="41"/>
                  </a:cubicBezTo>
                  <a:cubicBezTo>
                    <a:pt x="7" y="10"/>
                    <a:pt x="7" y="10"/>
                    <a:pt x="7" y="10"/>
                  </a:cubicBezTo>
                  <a:cubicBezTo>
                    <a:pt x="7" y="8"/>
                    <a:pt x="8" y="7"/>
                    <a:pt x="10" y="7"/>
                  </a:cubicBezTo>
                  <a:cubicBezTo>
                    <a:pt x="26" y="7"/>
                    <a:pt x="26" y="7"/>
                    <a:pt x="26" y="7"/>
                  </a:cubicBezTo>
                  <a:cubicBezTo>
                    <a:pt x="28" y="7"/>
                    <a:pt x="29" y="8"/>
                    <a:pt x="29" y="10"/>
                  </a:cubicBezTo>
                  <a:lnTo>
                    <a:pt x="29" y="41"/>
                  </a:lnTo>
                  <a:close/>
                  <a:moveTo>
                    <a:pt x="29" y="41"/>
                  </a:moveTo>
                  <a:cubicBezTo>
                    <a:pt x="29" y="41"/>
                    <a:pt x="29" y="41"/>
                    <a:pt x="29"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noEditPoints="1"/>
            </p:cNvSpPr>
            <p:nvPr/>
          </p:nvSpPr>
          <p:spPr bwMode="auto">
            <a:xfrm>
              <a:off x="3451225" y="3794125"/>
              <a:ext cx="38100" cy="82550"/>
            </a:xfrm>
            <a:custGeom>
              <a:avLst/>
              <a:gdLst/>
              <a:ahLst/>
              <a:cxnLst>
                <a:cxn ang="0">
                  <a:pos x="23" y="0"/>
                </a:cxn>
                <a:cxn ang="0">
                  <a:pos x="20" y="1"/>
                </a:cxn>
                <a:cxn ang="0">
                  <a:pos x="2" y="13"/>
                </a:cxn>
                <a:cxn ang="0">
                  <a:pos x="1" y="18"/>
                </a:cxn>
                <a:cxn ang="0">
                  <a:pos x="6" y="19"/>
                </a:cxn>
                <a:cxn ang="0">
                  <a:pos x="19" y="10"/>
                </a:cxn>
                <a:cxn ang="0">
                  <a:pos x="19" y="51"/>
                </a:cxn>
                <a:cxn ang="0">
                  <a:pos x="22" y="54"/>
                </a:cxn>
                <a:cxn ang="0">
                  <a:pos x="25" y="51"/>
                </a:cxn>
                <a:cxn ang="0">
                  <a:pos x="25" y="3"/>
                </a:cxn>
                <a:cxn ang="0">
                  <a:pos x="23" y="0"/>
                </a:cxn>
                <a:cxn ang="0">
                  <a:pos x="23" y="0"/>
                </a:cxn>
                <a:cxn ang="0">
                  <a:pos x="23" y="0"/>
                </a:cxn>
              </a:cxnLst>
              <a:rect l="0" t="0" r="r" b="b"/>
              <a:pathLst>
                <a:path w="25" h="54">
                  <a:moveTo>
                    <a:pt x="23" y="0"/>
                  </a:moveTo>
                  <a:cubicBezTo>
                    <a:pt x="22" y="0"/>
                    <a:pt x="21" y="0"/>
                    <a:pt x="20" y="1"/>
                  </a:cubicBezTo>
                  <a:cubicBezTo>
                    <a:pt x="2" y="13"/>
                    <a:pt x="2" y="13"/>
                    <a:pt x="2" y="13"/>
                  </a:cubicBezTo>
                  <a:cubicBezTo>
                    <a:pt x="0" y="14"/>
                    <a:pt x="0" y="16"/>
                    <a:pt x="1" y="18"/>
                  </a:cubicBezTo>
                  <a:cubicBezTo>
                    <a:pt x="2" y="19"/>
                    <a:pt x="4" y="20"/>
                    <a:pt x="6" y="19"/>
                  </a:cubicBezTo>
                  <a:cubicBezTo>
                    <a:pt x="19" y="10"/>
                    <a:pt x="19" y="10"/>
                    <a:pt x="19" y="10"/>
                  </a:cubicBezTo>
                  <a:cubicBezTo>
                    <a:pt x="19" y="51"/>
                    <a:pt x="19" y="51"/>
                    <a:pt x="19" y="51"/>
                  </a:cubicBezTo>
                  <a:cubicBezTo>
                    <a:pt x="19" y="53"/>
                    <a:pt x="20" y="54"/>
                    <a:pt x="22" y="54"/>
                  </a:cubicBezTo>
                  <a:cubicBezTo>
                    <a:pt x="24" y="54"/>
                    <a:pt x="25" y="53"/>
                    <a:pt x="25" y="51"/>
                  </a:cubicBezTo>
                  <a:cubicBezTo>
                    <a:pt x="25" y="3"/>
                    <a:pt x="25" y="3"/>
                    <a:pt x="25" y="3"/>
                  </a:cubicBezTo>
                  <a:cubicBezTo>
                    <a:pt x="25" y="2"/>
                    <a:pt x="24" y="1"/>
                    <a:pt x="23" y="0"/>
                  </a:cubicBezTo>
                  <a:close/>
                  <a:moveTo>
                    <a:pt x="23" y="0"/>
                  </a:moveTo>
                  <a:cubicBezTo>
                    <a:pt x="23" y="0"/>
                    <a:pt x="23" y="0"/>
                    <a:pt x="2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noEditPoints="1"/>
            </p:cNvSpPr>
            <p:nvPr/>
          </p:nvSpPr>
          <p:spPr bwMode="auto">
            <a:xfrm>
              <a:off x="3429000" y="3906838"/>
              <a:ext cx="53975" cy="77788"/>
            </a:xfrm>
            <a:custGeom>
              <a:avLst/>
              <a:gdLst/>
              <a:ahLst/>
              <a:cxnLst>
                <a:cxn ang="0">
                  <a:pos x="25" y="0"/>
                </a:cxn>
                <a:cxn ang="0">
                  <a:pos x="10" y="0"/>
                </a:cxn>
                <a:cxn ang="0">
                  <a:pos x="0" y="10"/>
                </a:cxn>
                <a:cxn ang="0">
                  <a:pos x="0" y="40"/>
                </a:cxn>
                <a:cxn ang="0">
                  <a:pos x="10" y="50"/>
                </a:cxn>
                <a:cxn ang="0">
                  <a:pos x="25" y="50"/>
                </a:cxn>
                <a:cxn ang="0">
                  <a:pos x="35" y="40"/>
                </a:cxn>
                <a:cxn ang="0">
                  <a:pos x="35" y="10"/>
                </a:cxn>
                <a:cxn ang="0">
                  <a:pos x="25" y="0"/>
                </a:cxn>
                <a:cxn ang="0">
                  <a:pos x="29" y="40"/>
                </a:cxn>
                <a:cxn ang="0">
                  <a:pos x="25" y="44"/>
                </a:cxn>
                <a:cxn ang="0">
                  <a:pos x="10" y="44"/>
                </a:cxn>
                <a:cxn ang="0">
                  <a:pos x="7" y="40"/>
                </a:cxn>
                <a:cxn ang="0">
                  <a:pos x="7" y="10"/>
                </a:cxn>
                <a:cxn ang="0">
                  <a:pos x="10" y="6"/>
                </a:cxn>
                <a:cxn ang="0">
                  <a:pos x="25" y="6"/>
                </a:cxn>
                <a:cxn ang="0">
                  <a:pos x="29" y="10"/>
                </a:cxn>
                <a:cxn ang="0">
                  <a:pos x="29" y="40"/>
                </a:cxn>
                <a:cxn ang="0">
                  <a:pos x="29" y="40"/>
                </a:cxn>
                <a:cxn ang="0">
                  <a:pos x="29" y="40"/>
                </a:cxn>
              </a:cxnLst>
              <a:rect l="0" t="0" r="r" b="b"/>
              <a:pathLst>
                <a:path w="35" h="50">
                  <a:moveTo>
                    <a:pt x="25" y="0"/>
                  </a:moveTo>
                  <a:cubicBezTo>
                    <a:pt x="10" y="0"/>
                    <a:pt x="10" y="0"/>
                    <a:pt x="10" y="0"/>
                  </a:cubicBezTo>
                  <a:cubicBezTo>
                    <a:pt x="5" y="0"/>
                    <a:pt x="0" y="4"/>
                    <a:pt x="0" y="10"/>
                  </a:cubicBezTo>
                  <a:cubicBezTo>
                    <a:pt x="0" y="40"/>
                    <a:pt x="0" y="40"/>
                    <a:pt x="0" y="40"/>
                  </a:cubicBezTo>
                  <a:cubicBezTo>
                    <a:pt x="0" y="46"/>
                    <a:pt x="5" y="50"/>
                    <a:pt x="10" y="50"/>
                  </a:cubicBezTo>
                  <a:cubicBezTo>
                    <a:pt x="25" y="50"/>
                    <a:pt x="25" y="50"/>
                    <a:pt x="25" y="50"/>
                  </a:cubicBezTo>
                  <a:cubicBezTo>
                    <a:pt x="31" y="50"/>
                    <a:pt x="35" y="46"/>
                    <a:pt x="35" y="40"/>
                  </a:cubicBezTo>
                  <a:cubicBezTo>
                    <a:pt x="35" y="10"/>
                    <a:pt x="35" y="10"/>
                    <a:pt x="35" y="10"/>
                  </a:cubicBezTo>
                  <a:cubicBezTo>
                    <a:pt x="35" y="4"/>
                    <a:pt x="31" y="0"/>
                    <a:pt x="25" y="0"/>
                  </a:cubicBezTo>
                  <a:close/>
                  <a:moveTo>
                    <a:pt x="29" y="40"/>
                  </a:moveTo>
                  <a:cubicBezTo>
                    <a:pt x="29" y="42"/>
                    <a:pt x="27" y="44"/>
                    <a:pt x="25" y="44"/>
                  </a:cubicBezTo>
                  <a:cubicBezTo>
                    <a:pt x="10" y="44"/>
                    <a:pt x="10" y="44"/>
                    <a:pt x="10" y="44"/>
                  </a:cubicBezTo>
                  <a:cubicBezTo>
                    <a:pt x="8" y="44"/>
                    <a:pt x="7" y="42"/>
                    <a:pt x="7" y="40"/>
                  </a:cubicBezTo>
                  <a:cubicBezTo>
                    <a:pt x="7" y="10"/>
                    <a:pt x="7" y="10"/>
                    <a:pt x="7" y="10"/>
                  </a:cubicBezTo>
                  <a:cubicBezTo>
                    <a:pt x="7" y="8"/>
                    <a:pt x="8" y="6"/>
                    <a:pt x="10" y="6"/>
                  </a:cubicBezTo>
                  <a:cubicBezTo>
                    <a:pt x="25" y="6"/>
                    <a:pt x="25" y="6"/>
                    <a:pt x="25" y="6"/>
                  </a:cubicBezTo>
                  <a:cubicBezTo>
                    <a:pt x="27" y="6"/>
                    <a:pt x="29" y="8"/>
                    <a:pt x="29" y="10"/>
                  </a:cubicBezTo>
                  <a:lnTo>
                    <a:pt x="29" y="40"/>
                  </a:lnTo>
                  <a:close/>
                  <a:moveTo>
                    <a:pt x="29" y="40"/>
                  </a:moveTo>
                  <a:cubicBezTo>
                    <a:pt x="29" y="40"/>
                    <a:pt x="29" y="40"/>
                    <a:pt x="29"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noEditPoints="1"/>
            </p:cNvSpPr>
            <p:nvPr/>
          </p:nvSpPr>
          <p:spPr bwMode="auto">
            <a:xfrm>
              <a:off x="3354388" y="3900488"/>
              <a:ext cx="39688" cy="84138"/>
            </a:xfrm>
            <a:custGeom>
              <a:avLst/>
              <a:gdLst/>
              <a:ahLst/>
              <a:cxnLst>
                <a:cxn ang="0">
                  <a:pos x="23" y="1"/>
                </a:cxn>
                <a:cxn ang="0">
                  <a:pos x="20" y="1"/>
                </a:cxn>
                <a:cxn ang="0">
                  <a:pos x="2" y="14"/>
                </a:cxn>
                <a:cxn ang="0">
                  <a:pos x="1" y="18"/>
                </a:cxn>
                <a:cxn ang="0">
                  <a:pos x="5" y="19"/>
                </a:cxn>
                <a:cxn ang="0">
                  <a:pos x="18" y="10"/>
                </a:cxn>
                <a:cxn ang="0">
                  <a:pos x="18" y="51"/>
                </a:cxn>
                <a:cxn ang="0">
                  <a:pos x="22" y="54"/>
                </a:cxn>
                <a:cxn ang="0">
                  <a:pos x="25" y="51"/>
                </a:cxn>
                <a:cxn ang="0">
                  <a:pos x="25" y="4"/>
                </a:cxn>
                <a:cxn ang="0">
                  <a:pos x="23" y="1"/>
                </a:cxn>
                <a:cxn ang="0">
                  <a:pos x="23" y="1"/>
                </a:cxn>
                <a:cxn ang="0">
                  <a:pos x="23" y="1"/>
                </a:cxn>
              </a:cxnLst>
              <a:rect l="0" t="0" r="r" b="b"/>
              <a:pathLst>
                <a:path w="25" h="54">
                  <a:moveTo>
                    <a:pt x="23" y="1"/>
                  </a:moveTo>
                  <a:cubicBezTo>
                    <a:pt x="22" y="0"/>
                    <a:pt x="21" y="0"/>
                    <a:pt x="20" y="1"/>
                  </a:cubicBezTo>
                  <a:cubicBezTo>
                    <a:pt x="2" y="14"/>
                    <a:pt x="2" y="14"/>
                    <a:pt x="2" y="14"/>
                  </a:cubicBezTo>
                  <a:cubicBezTo>
                    <a:pt x="0" y="15"/>
                    <a:pt x="0" y="17"/>
                    <a:pt x="1" y="18"/>
                  </a:cubicBezTo>
                  <a:cubicBezTo>
                    <a:pt x="2" y="20"/>
                    <a:pt x="4" y="20"/>
                    <a:pt x="5" y="19"/>
                  </a:cubicBezTo>
                  <a:cubicBezTo>
                    <a:pt x="18" y="10"/>
                    <a:pt x="18" y="10"/>
                    <a:pt x="18" y="10"/>
                  </a:cubicBezTo>
                  <a:cubicBezTo>
                    <a:pt x="18" y="51"/>
                    <a:pt x="18" y="51"/>
                    <a:pt x="18" y="51"/>
                  </a:cubicBezTo>
                  <a:cubicBezTo>
                    <a:pt x="18" y="53"/>
                    <a:pt x="20" y="54"/>
                    <a:pt x="22" y="54"/>
                  </a:cubicBezTo>
                  <a:cubicBezTo>
                    <a:pt x="23" y="54"/>
                    <a:pt x="25" y="53"/>
                    <a:pt x="25" y="51"/>
                  </a:cubicBezTo>
                  <a:cubicBezTo>
                    <a:pt x="25" y="4"/>
                    <a:pt x="25" y="4"/>
                    <a:pt x="25" y="4"/>
                  </a:cubicBezTo>
                  <a:cubicBezTo>
                    <a:pt x="25" y="2"/>
                    <a:pt x="24" y="1"/>
                    <a:pt x="23" y="1"/>
                  </a:cubicBezTo>
                  <a:close/>
                  <a:moveTo>
                    <a:pt x="23" y="1"/>
                  </a:moveTo>
                  <a:cubicBezTo>
                    <a:pt x="23" y="1"/>
                    <a:pt x="23" y="1"/>
                    <a:pt x="23"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7"/>
            <p:cNvSpPr>
              <a:spLocks noEditPoints="1"/>
            </p:cNvSpPr>
            <p:nvPr/>
          </p:nvSpPr>
          <p:spPr bwMode="auto">
            <a:xfrm>
              <a:off x="3514725" y="3908425"/>
              <a:ext cx="53975" cy="79375"/>
            </a:xfrm>
            <a:custGeom>
              <a:avLst/>
              <a:gdLst/>
              <a:ahLst/>
              <a:cxnLst>
                <a:cxn ang="0">
                  <a:pos x="25" y="0"/>
                </a:cxn>
                <a:cxn ang="0">
                  <a:pos x="10" y="0"/>
                </a:cxn>
                <a:cxn ang="0">
                  <a:pos x="0" y="10"/>
                </a:cxn>
                <a:cxn ang="0">
                  <a:pos x="0" y="41"/>
                </a:cxn>
                <a:cxn ang="0">
                  <a:pos x="10" y="51"/>
                </a:cxn>
                <a:cxn ang="0">
                  <a:pos x="25" y="51"/>
                </a:cxn>
                <a:cxn ang="0">
                  <a:pos x="35" y="41"/>
                </a:cxn>
                <a:cxn ang="0">
                  <a:pos x="35" y="10"/>
                </a:cxn>
                <a:cxn ang="0">
                  <a:pos x="25" y="0"/>
                </a:cxn>
                <a:cxn ang="0">
                  <a:pos x="28" y="41"/>
                </a:cxn>
                <a:cxn ang="0">
                  <a:pos x="25" y="44"/>
                </a:cxn>
                <a:cxn ang="0">
                  <a:pos x="10" y="44"/>
                </a:cxn>
                <a:cxn ang="0">
                  <a:pos x="6" y="41"/>
                </a:cxn>
                <a:cxn ang="0">
                  <a:pos x="6" y="10"/>
                </a:cxn>
                <a:cxn ang="0">
                  <a:pos x="10" y="7"/>
                </a:cxn>
                <a:cxn ang="0">
                  <a:pos x="25" y="7"/>
                </a:cxn>
                <a:cxn ang="0">
                  <a:pos x="28" y="10"/>
                </a:cxn>
                <a:cxn ang="0">
                  <a:pos x="28" y="41"/>
                </a:cxn>
                <a:cxn ang="0">
                  <a:pos x="28" y="41"/>
                </a:cxn>
                <a:cxn ang="0">
                  <a:pos x="28" y="41"/>
                </a:cxn>
              </a:cxnLst>
              <a:rect l="0" t="0" r="r" b="b"/>
              <a:pathLst>
                <a:path w="35" h="51">
                  <a:moveTo>
                    <a:pt x="25" y="0"/>
                  </a:moveTo>
                  <a:cubicBezTo>
                    <a:pt x="10" y="0"/>
                    <a:pt x="10" y="0"/>
                    <a:pt x="10" y="0"/>
                  </a:cubicBezTo>
                  <a:cubicBezTo>
                    <a:pt x="4" y="0"/>
                    <a:pt x="0" y="5"/>
                    <a:pt x="0" y="10"/>
                  </a:cubicBezTo>
                  <a:cubicBezTo>
                    <a:pt x="0" y="41"/>
                    <a:pt x="0" y="41"/>
                    <a:pt x="0" y="41"/>
                  </a:cubicBezTo>
                  <a:cubicBezTo>
                    <a:pt x="0" y="47"/>
                    <a:pt x="4" y="51"/>
                    <a:pt x="10" y="51"/>
                  </a:cubicBezTo>
                  <a:cubicBezTo>
                    <a:pt x="25" y="51"/>
                    <a:pt x="25" y="51"/>
                    <a:pt x="25" y="51"/>
                  </a:cubicBezTo>
                  <a:cubicBezTo>
                    <a:pt x="30" y="51"/>
                    <a:pt x="35" y="47"/>
                    <a:pt x="35" y="41"/>
                  </a:cubicBezTo>
                  <a:cubicBezTo>
                    <a:pt x="35" y="10"/>
                    <a:pt x="35" y="10"/>
                    <a:pt x="35" y="10"/>
                  </a:cubicBezTo>
                  <a:cubicBezTo>
                    <a:pt x="35" y="5"/>
                    <a:pt x="30" y="0"/>
                    <a:pt x="25" y="0"/>
                  </a:cubicBezTo>
                  <a:close/>
                  <a:moveTo>
                    <a:pt x="28" y="41"/>
                  </a:moveTo>
                  <a:cubicBezTo>
                    <a:pt x="28" y="43"/>
                    <a:pt x="27" y="44"/>
                    <a:pt x="25" y="44"/>
                  </a:cubicBezTo>
                  <a:cubicBezTo>
                    <a:pt x="10" y="44"/>
                    <a:pt x="10" y="44"/>
                    <a:pt x="10" y="44"/>
                  </a:cubicBezTo>
                  <a:cubicBezTo>
                    <a:pt x="8" y="44"/>
                    <a:pt x="6" y="43"/>
                    <a:pt x="6" y="41"/>
                  </a:cubicBezTo>
                  <a:cubicBezTo>
                    <a:pt x="6" y="10"/>
                    <a:pt x="6" y="10"/>
                    <a:pt x="6" y="10"/>
                  </a:cubicBezTo>
                  <a:cubicBezTo>
                    <a:pt x="6" y="8"/>
                    <a:pt x="8" y="7"/>
                    <a:pt x="10" y="7"/>
                  </a:cubicBezTo>
                  <a:cubicBezTo>
                    <a:pt x="25" y="7"/>
                    <a:pt x="25" y="7"/>
                    <a:pt x="25" y="7"/>
                  </a:cubicBezTo>
                  <a:cubicBezTo>
                    <a:pt x="27" y="7"/>
                    <a:pt x="28" y="8"/>
                    <a:pt x="28" y="10"/>
                  </a:cubicBezTo>
                  <a:lnTo>
                    <a:pt x="28" y="41"/>
                  </a:lnTo>
                  <a:close/>
                  <a:moveTo>
                    <a:pt x="28" y="41"/>
                  </a:moveTo>
                  <a:cubicBezTo>
                    <a:pt x="28" y="41"/>
                    <a:pt x="28" y="41"/>
                    <a:pt x="28"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8"/>
            <p:cNvSpPr>
              <a:spLocks noEditPoints="1"/>
            </p:cNvSpPr>
            <p:nvPr/>
          </p:nvSpPr>
          <p:spPr bwMode="auto">
            <a:xfrm>
              <a:off x="3589338" y="3903663"/>
              <a:ext cx="39688" cy="84138"/>
            </a:xfrm>
            <a:custGeom>
              <a:avLst/>
              <a:gdLst/>
              <a:ahLst/>
              <a:cxnLst>
                <a:cxn ang="0">
                  <a:pos x="18" y="10"/>
                </a:cxn>
                <a:cxn ang="0">
                  <a:pos x="18" y="51"/>
                </a:cxn>
                <a:cxn ang="0">
                  <a:pos x="22" y="54"/>
                </a:cxn>
                <a:cxn ang="0">
                  <a:pos x="25" y="51"/>
                </a:cxn>
                <a:cxn ang="0">
                  <a:pos x="25" y="3"/>
                </a:cxn>
                <a:cxn ang="0">
                  <a:pos x="23" y="0"/>
                </a:cxn>
                <a:cxn ang="0">
                  <a:pos x="20" y="1"/>
                </a:cxn>
                <a:cxn ang="0">
                  <a:pos x="2" y="13"/>
                </a:cxn>
                <a:cxn ang="0">
                  <a:pos x="1" y="18"/>
                </a:cxn>
                <a:cxn ang="0">
                  <a:pos x="5" y="19"/>
                </a:cxn>
                <a:cxn ang="0">
                  <a:pos x="18" y="10"/>
                </a:cxn>
                <a:cxn ang="0">
                  <a:pos x="18" y="10"/>
                </a:cxn>
                <a:cxn ang="0">
                  <a:pos x="18" y="10"/>
                </a:cxn>
              </a:cxnLst>
              <a:rect l="0" t="0" r="r" b="b"/>
              <a:pathLst>
                <a:path w="25" h="54">
                  <a:moveTo>
                    <a:pt x="18" y="10"/>
                  </a:moveTo>
                  <a:cubicBezTo>
                    <a:pt x="18" y="51"/>
                    <a:pt x="18" y="51"/>
                    <a:pt x="18" y="51"/>
                  </a:cubicBezTo>
                  <a:cubicBezTo>
                    <a:pt x="18" y="53"/>
                    <a:pt x="20" y="54"/>
                    <a:pt x="22" y="54"/>
                  </a:cubicBezTo>
                  <a:cubicBezTo>
                    <a:pt x="24" y="54"/>
                    <a:pt x="25" y="53"/>
                    <a:pt x="25" y="51"/>
                  </a:cubicBezTo>
                  <a:cubicBezTo>
                    <a:pt x="25" y="3"/>
                    <a:pt x="25" y="3"/>
                    <a:pt x="25" y="3"/>
                  </a:cubicBezTo>
                  <a:cubicBezTo>
                    <a:pt x="25" y="2"/>
                    <a:pt x="24" y="1"/>
                    <a:pt x="23" y="0"/>
                  </a:cubicBezTo>
                  <a:cubicBezTo>
                    <a:pt x="22" y="0"/>
                    <a:pt x="21" y="0"/>
                    <a:pt x="20" y="1"/>
                  </a:cubicBezTo>
                  <a:cubicBezTo>
                    <a:pt x="2" y="13"/>
                    <a:pt x="2" y="13"/>
                    <a:pt x="2" y="13"/>
                  </a:cubicBezTo>
                  <a:cubicBezTo>
                    <a:pt x="0" y="14"/>
                    <a:pt x="0" y="16"/>
                    <a:pt x="1" y="18"/>
                  </a:cubicBezTo>
                  <a:cubicBezTo>
                    <a:pt x="2" y="19"/>
                    <a:pt x="4" y="20"/>
                    <a:pt x="5" y="19"/>
                  </a:cubicBezTo>
                  <a:lnTo>
                    <a:pt x="18" y="10"/>
                  </a:lnTo>
                  <a:close/>
                  <a:moveTo>
                    <a:pt x="18" y="10"/>
                  </a:moveTo>
                  <a:cubicBezTo>
                    <a:pt x="18" y="10"/>
                    <a:pt x="18" y="10"/>
                    <a:pt x="18"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noEditPoints="1"/>
            </p:cNvSpPr>
            <p:nvPr/>
          </p:nvSpPr>
          <p:spPr bwMode="auto">
            <a:xfrm>
              <a:off x="3511550" y="4010025"/>
              <a:ext cx="53975" cy="77788"/>
            </a:xfrm>
            <a:custGeom>
              <a:avLst/>
              <a:gdLst/>
              <a:ahLst/>
              <a:cxnLst>
                <a:cxn ang="0">
                  <a:pos x="25" y="0"/>
                </a:cxn>
                <a:cxn ang="0">
                  <a:pos x="10" y="0"/>
                </a:cxn>
                <a:cxn ang="0">
                  <a:pos x="0" y="10"/>
                </a:cxn>
                <a:cxn ang="0">
                  <a:pos x="0" y="40"/>
                </a:cxn>
                <a:cxn ang="0">
                  <a:pos x="10" y="50"/>
                </a:cxn>
                <a:cxn ang="0">
                  <a:pos x="25" y="50"/>
                </a:cxn>
                <a:cxn ang="0">
                  <a:pos x="35" y="40"/>
                </a:cxn>
                <a:cxn ang="0">
                  <a:pos x="35" y="10"/>
                </a:cxn>
                <a:cxn ang="0">
                  <a:pos x="25" y="0"/>
                </a:cxn>
                <a:cxn ang="0">
                  <a:pos x="28" y="40"/>
                </a:cxn>
                <a:cxn ang="0">
                  <a:pos x="25" y="44"/>
                </a:cxn>
                <a:cxn ang="0">
                  <a:pos x="10" y="44"/>
                </a:cxn>
                <a:cxn ang="0">
                  <a:pos x="6" y="40"/>
                </a:cxn>
                <a:cxn ang="0">
                  <a:pos x="6" y="10"/>
                </a:cxn>
                <a:cxn ang="0">
                  <a:pos x="10" y="6"/>
                </a:cxn>
                <a:cxn ang="0">
                  <a:pos x="25" y="6"/>
                </a:cxn>
                <a:cxn ang="0">
                  <a:pos x="28" y="10"/>
                </a:cxn>
                <a:cxn ang="0">
                  <a:pos x="28" y="40"/>
                </a:cxn>
                <a:cxn ang="0">
                  <a:pos x="28" y="40"/>
                </a:cxn>
                <a:cxn ang="0">
                  <a:pos x="28" y="40"/>
                </a:cxn>
              </a:cxnLst>
              <a:rect l="0" t="0" r="r" b="b"/>
              <a:pathLst>
                <a:path w="35" h="50">
                  <a:moveTo>
                    <a:pt x="25" y="0"/>
                  </a:moveTo>
                  <a:cubicBezTo>
                    <a:pt x="10" y="0"/>
                    <a:pt x="10" y="0"/>
                    <a:pt x="10" y="0"/>
                  </a:cubicBezTo>
                  <a:cubicBezTo>
                    <a:pt x="4" y="0"/>
                    <a:pt x="0" y="4"/>
                    <a:pt x="0" y="10"/>
                  </a:cubicBezTo>
                  <a:cubicBezTo>
                    <a:pt x="0" y="40"/>
                    <a:pt x="0" y="40"/>
                    <a:pt x="0" y="40"/>
                  </a:cubicBezTo>
                  <a:cubicBezTo>
                    <a:pt x="0" y="46"/>
                    <a:pt x="4" y="50"/>
                    <a:pt x="10" y="50"/>
                  </a:cubicBezTo>
                  <a:cubicBezTo>
                    <a:pt x="25" y="50"/>
                    <a:pt x="25" y="50"/>
                    <a:pt x="25" y="50"/>
                  </a:cubicBezTo>
                  <a:cubicBezTo>
                    <a:pt x="31" y="50"/>
                    <a:pt x="35" y="46"/>
                    <a:pt x="35" y="40"/>
                  </a:cubicBezTo>
                  <a:cubicBezTo>
                    <a:pt x="35" y="10"/>
                    <a:pt x="35" y="10"/>
                    <a:pt x="35" y="10"/>
                  </a:cubicBezTo>
                  <a:cubicBezTo>
                    <a:pt x="35" y="4"/>
                    <a:pt x="31" y="0"/>
                    <a:pt x="25" y="0"/>
                  </a:cubicBezTo>
                  <a:close/>
                  <a:moveTo>
                    <a:pt x="28" y="40"/>
                  </a:moveTo>
                  <a:cubicBezTo>
                    <a:pt x="28" y="42"/>
                    <a:pt x="27" y="44"/>
                    <a:pt x="25" y="44"/>
                  </a:cubicBezTo>
                  <a:cubicBezTo>
                    <a:pt x="10" y="44"/>
                    <a:pt x="10" y="44"/>
                    <a:pt x="10" y="44"/>
                  </a:cubicBezTo>
                  <a:cubicBezTo>
                    <a:pt x="8" y="44"/>
                    <a:pt x="6" y="42"/>
                    <a:pt x="6" y="40"/>
                  </a:cubicBezTo>
                  <a:cubicBezTo>
                    <a:pt x="6" y="10"/>
                    <a:pt x="6" y="10"/>
                    <a:pt x="6" y="10"/>
                  </a:cubicBezTo>
                  <a:cubicBezTo>
                    <a:pt x="6" y="8"/>
                    <a:pt x="8" y="6"/>
                    <a:pt x="10" y="6"/>
                  </a:cubicBezTo>
                  <a:cubicBezTo>
                    <a:pt x="25" y="6"/>
                    <a:pt x="25" y="6"/>
                    <a:pt x="25" y="6"/>
                  </a:cubicBezTo>
                  <a:cubicBezTo>
                    <a:pt x="27" y="6"/>
                    <a:pt x="28" y="8"/>
                    <a:pt x="28" y="10"/>
                  </a:cubicBezTo>
                  <a:lnTo>
                    <a:pt x="28" y="40"/>
                  </a:lnTo>
                  <a:close/>
                  <a:moveTo>
                    <a:pt x="28" y="40"/>
                  </a:moveTo>
                  <a:cubicBezTo>
                    <a:pt x="28" y="40"/>
                    <a:pt x="28" y="40"/>
                    <a:pt x="28"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noEditPoints="1"/>
            </p:cNvSpPr>
            <p:nvPr/>
          </p:nvSpPr>
          <p:spPr bwMode="auto">
            <a:xfrm>
              <a:off x="3435350" y="4005263"/>
              <a:ext cx="39688" cy="82550"/>
            </a:xfrm>
            <a:custGeom>
              <a:avLst/>
              <a:gdLst/>
              <a:ahLst/>
              <a:cxnLst>
                <a:cxn ang="0">
                  <a:pos x="24" y="1"/>
                </a:cxn>
                <a:cxn ang="0">
                  <a:pos x="20" y="1"/>
                </a:cxn>
                <a:cxn ang="0">
                  <a:pos x="2" y="14"/>
                </a:cxn>
                <a:cxn ang="0">
                  <a:pos x="1" y="18"/>
                </a:cxn>
                <a:cxn ang="0">
                  <a:pos x="6" y="19"/>
                </a:cxn>
                <a:cxn ang="0">
                  <a:pos x="19" y="10"/>
                </a:cxn>
                <a:cxn ang="0">
                  <a:pos x="19" y="51"/>
                </a:cxn>
                <a:cxn ang="0">
                  <a:pos x="22" y="54"/>
                </a:cxn>
                <a:cxn ang="0">
                  <a:pos x="26" y="51"/>
                </a:cxn>
                <a:cxn ang="0">
                  <a:pos x="26" y="4"/>
                </a:cxn>
                <a:cxn ang="0">
                  <a:pos x="24" y="1"/>
                </a:cxn>
                <a:cxn ang="0">
                  <a:pos x="24" y="1"/>
                </a:cxn>
                <a:cxn ang="0">
                  <a:pos x="24" y="1"/>
                </a:cxn>
              </a:cxnLst>
              <a:rect l="0" t="0" r="r" b="b"/>
              <a:pathLst>
                <a:path w="26" h="54">
                  <a:moveTo>
                    <a:pt x="24" y="1"/>
                  </a:moveTo>
                  <a:cubicBezTo>
                    <a:pt x="23" y="0"/>
                    <a:pt x="21" y="0"/>
                    <a:pt x="20" y="1"/>
                  </a:cubicBezTo>
                  <a:cubicBezTo>
                    <a:pt x="2" y="14"/>
                    <a:pt x="2" y="14"/>
                    <a:pt x="2" y="14"/>
                  </a:cubicBezTo>
                  <a:cubicBezTo>
                    <a:pt x="1" y="15"/>
                    <a:pt x="0" y="17"/>
                    <a:pt x="1" y="18"/>
                  </a:cubicBezTo>
                  <a:cubicBezTo>
                    <a:pt x="2" y="20"/>
                    <a:pt x="4" y="20"/>
                    <a:pt x="6" y="19"/>
                  </a:cubicBezTo>
                  <a:cubicBezTo>
                    <a:pt x="19" y="10"/>
                    <a:pt x="19" y="10"/>
                    <a:pt x="19" y="10"/>
                  </a:cubicBezTo>
                  <a:cubicBezTo>
                    <a:pt x="19" y="51"/>
                    <a:pt x="19" y="51"/>
                    <a:pt x="19" y="51"/>
                  </a:cubicBezTo>
                  <a:cubicBezTo>
                    <a:pt x="19" y="53"/>
                    <a:pt x="20" y="54"/>
                    <a:pt x="22" y="54"/>
                  </a:cubicBezTo>
                  <a:cubicBezTo>
                    <a:pt x="24" y="54"/>
                    <a:pt x="26" y="53"/>
                    <a:pt x="26" y="51"/>
                  </a:cubicBezTo>
                  <a:cubicBezTo>
                    <a:pt x="26" y="4"/>
                    <a:pt x="26" y="4"/>
                    <a:pt x="26" y="4"/>
                  </a:cubicBezTo>
                  <a:cubicBezTo>
                    <a:pt x="26" y="2"/>
                    <a:pt x="25" y="1"/>
                    <a:pt x="24" y="1"/>
                  </a:cubicBezTo>
                  <a:close/>
                  <a:moveTo>
                    <a:pt x="24" y="1"/>
                  </a:moveTo>
                  <a:cubicBezTo>
                    <a:pt x="24" y="1"/>
                    <a:pt x="24" y="1"/>
                    <a:pt x="24"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noEditPoints="1"/>
            </p:cNvSpPr>
            <p:nvPr/>
          </p:nvSpPr>
          <p:spPr bwMode="auto">
            <a:xfrm>
              <a:off x="3594100" y="4011613"/>
              <a:ext cx="55563" cy="79375"/>
            </a:xfrm>
            <a:custGeom>
              <a:avLst/>
              <a:gdLst/>
              <a:ahLst/>
              <a:cxnLst>
                <a:cxn ang="0">
                  <a:pos x="26" y="0"/>
                </a:cxn>
                <a:cxn ang="0">
                  <a:pos x="10" y="0"/>
                </a:cxn>
                <a:cxn ang="0">
                  <a:pos x="0" y="10"/>
                </a:cxn>
                <a:cxn ang="0">
                  <a:pos x="0" y="41"/>
                </a:cxn>
                <a:cxn ang="0">
                  <a:pos x="10" y="51"/>
                </a:cxn>
                <a:cxn ang="0">
                  <a:pos x="26" y="51"/>
                </a:cxn>
                <a:cxn ang="0">
                  <a:pos x="36" y="41"/>
                </a:cxn>
                <a:cxn ang="0">
                  <a:pos x="36" y="10"/>
                </a:cxn>
                <a:cxn ang="0">
                  <a:pos x="26" y="0"/>
                </a:cxn>
                <a:cxn ang="0">
                  <a:pos x="29" y="41"/>
                </a:cxn>
                <a:cxn ang="0">
                  <a:pos x="26" y="44"/>
                </a:cxn>
                <a:cxn ang="0">
                  <a:pos x="10" y="44"/>
                </a:cxn>
                <a:cxn ang="0">
                  <a:pos x="7" y="41"/>
                </a:cxn>
                <a:cxn ang="0">
                  <a:pos x="7" y="10"/>
                </a:cxn>
                <a:cxn ang="0">
                  <a:pos x="10" y="7"/>
                </a:cxn>
                <a:cxn ang="0">
                  <a:pos x="26" y="7"/>
                </a:cxn>
                <a:cxn ang="0">
                  <a:pos x="29" y="10"/>
                </a:cxn>
                <a:cxn ang="0">
                  <a:pos x="29" y="41"/>
                </a:cxn>
                <a:cxn ang="0">
                  <a:pos x="29" y="41"/>
                </a:cxn>
                <a:cxn ang="0">
                  <a:pos x="29" y="41"/>
                </a:cxn>
              </a:cxnLst>
              <a:rect l="0" t="0" r="r" b="b"/>
              <a:pathLst>
                <a:path w="36" h="51">
                  <a:moveTo>
                    <a:pt x="26" y="0"/>
                  </a:moveTo>
                  <a:cubicBezTo>
                    <a:pt x="10" y="0"/>
                    <a:pt x="10" y="0"/>
                    <a:pt x="10" y="0"/>
                  </a:cubicBezTo>
                  <a:cubicBezTo>
                    <a:pt x="5" y="0"/>
                    <a:pt x="0" y="5"/>
                    <a:pt x="0" y="10"/>
                  </a:cubicBezTo>
                  <a:cubicBezTo>
                    <a:pt x="0" y="41"/>
                    <a:pt x="0" y="41"/>
                    <a:pt x="0" y="41"/>
                  </a:cubicBezTo>
                  <a:cubicBezTo>
                    <a:pt x="0" y="47"/>
                    <a:pt x="5" y="51"/>
                    <a:pt x="10" y="51"/>
                  </a:cubicBezTo>
                  <a:cubicBezTo>
                    <a:pt x="26" y="51"/>
                    <a:pt x="26" y="51"/>
                    <a:pt x="26" y="51"/>
                  </a:cubicBezTo>
                  <a:cubicBezTo>
                    <a:pt x="31" y="51"/>
                    <a:pt x="36" y="47"/>
                    <a:pt x="36" y="41"/>
                  </a:cubicBezTo>
                  <a:cubicBezTo>
                    <a:pt x="36" y="10"/>
                    <a:pt x="36" y="10"/>
                    <a:pt x="36" y="10"/>
                  </a:cubicBezTo>
                  <a:cubicBezTo>
                    <a:pt x="36" y="5"/>
                    <a:pt x="31" y="0"/>
                    <a:pt x="26" y="0"/>
                  </a:cubicBezTo>
                  <a:close/>
                  <a:moveTo>
                    <a:pt x="29" y="41"/>
                  </a:moveTo>
                  <a:cubicBezTo>
                    <a:pt x="29" y="43"/>
                    <a:pt x="27" y="44"/>
                    <a:pt x="26" y="44"/>
                  </a:cubicBezTo>
                  <a:cubicBezTo>
                    <a:pt x="10" y="44"/>
                    <a:pt x="10" y="44"/>
                    <a:pt x="10" y="44"/>
                  </a:cubicBezTo>
                  <a:cubicBezTo>
                    <a:pt x="8" y="44"/>
                    <a:pt x="7" y="43"/>
                    <a:pt x="7" y="41"/>
                  </a:cubicBezTo>
                  <a:cubicBezTo>
                    <a:pt x="7" y="10"/>
                    <a:pt x="7" y="10"/>
                    <a:pt x="7" y="10"/>
                  </a:cubicBezTo>
                  <a:cubicBezTo>
                    <a:pt x="7" y="8"/>
                    <a:pt x="8" y="7"/>
                    <a:pt x="10" y="7"/>
                  </a:cubicBezTo>
                  <a:cubicBezTo>
                    <a:pt x="26" y="7"/>
                    <a:pt x="26" y="7"/>
                    <a:pt x="26" y="7"/>
                  </a:cubicBezTo>
                  <a:cubicBezTo>
                    <a:pt x="27" y="7"/>
                    <a:pt x="29" y="8"/>
                    <a:pt x="29" y="10"/>
                  </a:cubicBezTo>
                  <a:lnTo>
                    <a:pt x="29" y="41"/>
                  </a:lnTo>
                  <a:close/>
                  <a:moveTo>
                    <a:pt x="29" y="41"/>
                  </a:moveTo>
                  <a:cubicBezTo>
                    <a:pt x="29" y="41"/>
                    <a:pt x="29" y="41"/>
                    <a:pt x="29" y="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noEditPoints="1"/>
            </p:cNvSpPr>
            <p:nvPr/>
          </p:nvSpPr>
          <p:spPr bwMode="auto">
            <a:xfrm>
              <a:off x="3819525" y="3806825"/>
              <a:ext cx="28575" cy="41275"/>
            </a:xfrm>
            <a:custGeom>
              <a:avLst/>
              <a:gdLst/>
              <a:ahLst/>
              <a:cxnLst>
                <a:cxn ang="0">
                  <a:pos x="14" y="0"/>
                </a:cxn>
                <a:cxn ang="0">
                  <a:pos x="6" y="0"/>
                </a:cxn>
                <a:cxn ang="0">
                  <a:pos x="0" y="5"/>
                </a:cxn>
                <a:cxn ang="0">
                  <a:pos x="0" y="21"/>
                </a:cxn>
                <a:cxn ang="0">
                  <a:pos x="6" y="26"/>
                </a:cxn>
                <a:cxn ang="0">
                  <a:pos x="14" y="26"/>
                </a:cxn>
                <a:cxn ang="0">
                  <a:pos x="19" y="21"/>
                </a:cxn>
                <a:cxn ang="0">
                  <a:pos x="19" y="5"/>
                </a:cxn>
                <a:cxn ang="0">
                  <a:pos x="14" y="0"/>
                </a:cxn>
                <a:cxn ang="0">
                  <a:pos x="16" y="21"/>
                </a:cxn>
                <a:cxn ang="0">
                  <a:pos x="14" y="23"/>
                </a:cxn>
                <a:cxn ang="0">
                  <a:pos x="6" y="23"/>
                </a:cxn>
                <a:cxn ang="0">
                  <a:pos x="4" y="21"/>
                </a:cxn>
                <a:cxn ang="0">
                  <a:pos x="4" y="5"/>
                </a:cxn>
                <a:cxn ang="0">
                  <a:pos x="6" y="3"/>
                </a:cxn>
                <a:cxn ang="0">
                  <a:pos x="14" y="3"/>
                </a:cxn>
                <a:cxn ang="0">
                  <a:pos x="16" y="5"/>
                </a:cxn>
                <a:cxn ang="0">
                  <a:pos x="16" y="21"/>
                </a:cxn>
                <a:cxn ang="0">
                  <a:pos x="16" y="21"/>
                </a:cxn>
                <a:cxn ang="0">
                  <a:pos x="16" y="21"/>
                </a:cxn>
              </a:cxnLst>
              <a:rect l="0" t="0" r="r" b="b"/>
              <a:pathLst>
                <a:path w="19" h="26">
                  <a:moveTo>
                    <a:pt x="14" y="0"/>
                  </a:moveTo>
                  <a:cubicBezTo>
                    <a:pt x="6" y="0"/>
                    <a:pt x="6" y="0"/>
                    <a:pt x="6" y="0"/>
                  </a:cubicBezTo>
                  <a:cubicBezTo>
                    <a:pt x="3" y="0"/>
                    <a:pt x="0" y="2"/>
                    <a:pt x="0" y="5"/>
                  </a:cubicBezTo>
                  <a:cubicBezTo>
                    <a:pt x="0" y="21"/>
                    <a:pt x="0" y="21"/>
                    <a:pt x="0" y="21"/>
                  </a:cubicBezTo>
                  <a:cubicBezTo>
                    <a:pt x="0" y="24"/>
                    <a:pt x="3" y="26"/>
                    <a:pt x="6" y="26"/>
                  </a:cubicBezTo>
                  <a:cubicBezTo>
                    <a:pt x="14" y="26"/>
                    <a:pt x="14" y="26"/>
                    <a:pt x="14" y="26"/>
                  </a:cubicBezTo>
                  <a:cubicBezTo>
                    <a:pt x="17" y="26"/>
                    <a:pt x="19" y="24"/>
                    <a:pt x="19" y="21"/>
                  </a:cubicBezTo>
                  <a:cubicBezTo>
                    <a:pt x="19" y="5"/>
                    <a:pt x="19" y="5"/>
                    <a:pt x="19" y="5"/>
                  </a:cubicBezTo>
                  <a:cubicBezTo>
                    <a:pt x="19" y="2"/>
                    <a:pt x="17" y="0"/>
                    <a:pt x="14" y="0"/>
                  </a:cubicBezTo>
                  <a:close/>
                  <a:moveTo>
                    <a:pt x="16" y="21"/>
                  </a:moveTo>
                  <a:cubicBezTo>
                    <a:pt x="16" y="22"/>
                    <a:pt x="15" y="23"/>
                    <a:pt x="14" y="23"/>
                  </a:cubicBezTo>
                  <a:cubicBezTo>
                    <a:pt x="6" y="23"/>
                    <a:pt x="6" y="23"/>
                    <a:pt x="6" y="23"/>
                  </a:cubicBezTo>
                  <a:cubicBezTo>
                    <a:pt x="5" y="23"/>
                    <a:pt x="4" y="22"/>
                    <a:pt x="4" y="21"/>
                  </a:cubicBezTo>
                  <a:cubicBezTo>
                    <a:pt x="4" y="5"/>
                    <a:pt x="4" y="5"/>
                    <a:pt x="4" y="5"/>
                  </a:cubicBezTo>
                  <a:cubicBezTo>
                    <a:pt x="4" y="4"/>
                    <a:pt x="5" y="3"/>
                    <a:pt x="6" y="3"/>
                  </a:cubicBezTo>
                  <a:cubicBezTo>
                    <a:pt x="14" y="3"/>
                    <a:pt x="14" y="3"/>
                    <a:pt x="14" y="3"/>
                  </a:cubicBezTo>
                  <a:cubicBezTo>
                    <a:pt x="15" y="3"/>
                    <a:pt x="16" y="4"/>
                    <a:pt x="16" y="5"/>
                  </a:cubicBezTo>
                  <a:lnTo>
                    <a:pt x="16" y="21"/>
                  </a:lnTo>
                  <a:close/>
                  <a:moveTo>
                    <a:pt x="16" y="21"/>
                  </a:moveTo>
                  <a:cubicBezTo>
                    <a:pt x="16" y="21"/>
                    <a:pt x="16" y="21"/>
                    <a:pt x="16"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3779838" y="3803650"/>
              <a:ext cx="20638" cy="44450"/>
            </a:xfrm>
            <a:custGeom>
              <a:avLst/>
              <a:gdLst/>
              <a:ahLst/>
              <a:cxnLst>
                <a:cxn ang="0">
                  <a:pos x="12" y="0"/>
                </a:cxn>
                <a:cxn ang="0">
                  <a:pos x="11" y="0"/>
                </a:cxn>
                <a:cxn ang="0">
                  <a:pos x="1" y="7"/>
                </a:cxn>
                <a:cxn ang="0">
                  <a:pos x="1" y="9"/>
                </a:cxn>
                <a:cxn ang="0">
                  <a:pos x="3" y="10"/>
                </a:cxn>
                <a:cxn ang="0">
                  <a:pos x="10" y="5"/>
                </a:cxn>
                <a:cxn ang="0">
                  <a:pos x="10" y="26"/>
                </a:cxn>
                <a:cxn ang="0">
                  <a:pos x="12" y="28"/>
                </a:cxn>
                <a:cxn ang="0">
                  <a:pos x="13" y="26"/>
                </a:cxn>
                <a:cxn ang="0">
                  <a:pos x="13" y="2"/>
                </a:cxn>
                <a:cxn ang="0">
                  <a:pos x="12" y="0"/>
                </a:cxn>
                <a:cxn ang="0">
                  <a:pos x="12" y="0"/>
                </a:cxn>
                <a:cxn ang="0">
                  <a:pos x="12" y="0"/>
                </a:cxn>
              </a:cxnLst>
              <a:rect l="0" t="0" r="r" b="b"/>
              <a:pathLst>
                <a:path w="13" h="28">
                  <a:moveTo>
                    <a:pt x="12" y="0"/>
                  </a:moveTo>
                  <a:cubicBezTo>
                    <a:pt x="12" y="0"/>
                    <a:pt x="11" y="0"/>
                    <a:pt x="11" y="0"/>
                  </a:cubicBezTo>
                  <a:cubicBezTo>
                    <a:pt x="1" y="7"/>
                    <a:pt x="1" y="7"/>
                    <a:pt x="1" y="7"/>
                  </a:cubicBezTo>
                  <a:cubicBezTo>
                    <a:pt x="0" y="7"/>
                    <a:pt x="0" y="8"/>
                    <a:pt x="1" y="9"/>
                  </a:cubicBezTo>
                  <a:cubicBezTo>
                    <a:pt x="1" y="10"/>
                    <a:pt x="2" y="10"/>
                    <a:pt x="3" y="10"/>
                  </a:cubicBezTo>
                  <a:cubicBezTo>
                    <a:pt x="10" y="5"/>
                    <a:pt x="10" y="5"/>
                    <a:pt x="10" y="5"/>
                  </a:cubicBezTo>
                  <a:cubicBezTo>
                    <a:pt x="10" y="26"/>
                    <a:pt x="10" y="26"/>
                    <a:pt x="10" y="26"/>
                  </a:cubicBezTo>
                  <a:cubicBezTo>
                    <a:pt x="10" y="27"/>
                    <a:pt x="11" y="28"/>
                    <a:pt x="12" y="28"/>
                  </a:cubicBezTo>
                  <a:cubicBezTo>
                    <a:pt x="13" y="28"/>
                    <a:pt x="13" y="27"/>
                    <a:pt x="13" y="26"/>
                  </a:cubicBezTo>
                  <a:cubicBezTo>
                    <a:pt x="13" y="2"/>
                    <a:pt x="13" y="2"/>
                    <a:pt x="13" y="2"/>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44"/>
            <p:cNvSpPr>
              <a:spLocks noEditPoints="1"/>
            </p:cNvSpPr>
            <p:nvPr/>
          </p:nvSpPr>
          <p:spPr bwMode="auto">
            <a:xfrm>
              <a:off x="3863975" y="3806825"/>
              <a:ext cx="28575" cy="42863"/>
            </a:xfrm>
            <a:custGeom>
              <a:avLst/>
              <a:gdLst/>
              <a:ahLst/>
              <a:cxnLst>
                <a:cxn ang="0">
                  <a:pos x="19" y="6"/>
                </a:cxn>
                <a:cxn ang="0">
                  <a:pos x="13" y="0"/>
                </a:cxn>
                <a:cxn ang="0">
                  <a:pos x="5" y="0"/>
                </a:cxn>
                <a:cxn ang="0">
                  <a:pos x="0" y="6"/>
                </a:cxn>
                <a:cxn ang="0">
                  <a:pos x="0" y="22"/>
                </a:cxn>
                <a:cxn ang="0">
                  <a:pos x="5" y="27"/>
                </a:cxn>
                <a:cxn ang="0">
                  <a:pos x="13" y="27"/>
                </a:cxn>
                <a:cxn ang="0">
                  <a:pos x="19" y="22"/>
                </a:cxn>
                <a:cxn ang="0">
                  <a:pos x="19" y="6"/>
                </a:cxn>
                <a:cxn ang="0">
                  <a:pos x="15" y="22"/>
                </a:cxn>
                <a:cxn ang="0">
                  <a:pos x="13" y="24"/>
                </a:cxn>
                <a:cxn ang="0">
                  <a:pos x="5" y="24"/>
                </a:cxn>
                <a:cxn ang="0">
                  <a:pos x="4" y="22"/>
                </a:cxn>
                <a:cxn ang="0">
                  <a:pos x="4" y="6"/>
                </a:cxn>
                <a:cxn ang="0">
                  <a:pos x="5" y="4"/>
                </a:cxn>
                <a:cxn ang="0">
                  <a:pos x="13" y="4"/>
                </a:cxn>
                <a:cxn ang="0">
                  <a:pos x="15" y="6"/>
                </a:cxn>
                <a:cxn ang="0">
                  <a:pos x="15" y="22"/>
                </a:cxn>
                <a:cxn ang="0">
                  <a:pos x="15" y="22"/>
                </a:cxn>
                <a:cxn ang="0">
                  <a:pos x="15" y="22"/>
                </a:cxn>
              </a:cxnLst>
              <a:rect l="0" t="0" r="r" b="b"/>
              <a:pathLst>
                <a:path w="19" h="27">
                  <a:moveTo>
                    <a:pt x="19" y="6"/>
                  </a:moveTo>
                  <a:cubicBezTo>
                    <a:pt x="19" y="3"/>
                    <a:pt x="16" y="0"/>
                    <a:pt x="13" y="0"/>
                  </a:cubicBez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9" y="25"/>
                    <a:pt x="19" y="22"/>
                  </a:cubicBezTo>
                  <a:lnTo>
                    <a:pt x="19" y="6"/>
                  </a:lnTo>
                  <a:close/>
                  <a:moveTo>
                    <a:pt x="15" y="22"/>
                  </a:moveTo>
                  <a:cubicBezTo>
                    <a:pt x="15" y="23"/>
                    <a:pt x="14" y="24"/>
                    <a:pt x="13" y="24"/>
                  </a:cubicBezTo>
                  <a:cubicBezTo>
                    <a:pt x="5" y="24"/>
                    <a:pt x="5" y="24"/>
                    <a:pt x="5" y="24"/>
                  </a:cubicBezTo>
                  <a:cubicBezTo>
                    <a:pt x="4" y="24"/>
                    <a:pt x="4" y="23"/>
                    <a:pt x="4" y="22"/>
                  </a:cubicBezTo>
                  <a:cubicBezTo>
                    <a:pt x="4" y="6"/>
                    <a:pt x="4" y="6"/>
                    <a:pt x="4" y="6"/>
                  </a:cubicBezTo>
                  <a:cubicBezTo>
                    <a:pt x="4"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45"/>
            <p:cNvSpPr>
              <a:spLocks noEditPoints="1"/>
            </p:cNvSpPr>
            <p:nvPr/>
          </p:nvSpPr>
          <p:spPr bwMode="auto">
            <a:xfrm>
              <a:off x="3903663" y="3805238"/>
              <a:ext cx="20638" cy="44450"/>
            </a:xfrm>
            <a:custGeom>
              <a:avLst/>
              <a:gdLst/>
              <a:ahLst/>
              <a:cxnLst>
                <a:cxn ang="0">
                  <a:pos x="12" y="0"/>
                </a:cxn>
                <a:cxn ang="0">
                  <a:pos x="11" y="0"/>
                </a:cxn>
                <a:cxn ang="0">
                  <a:pos x="1" y="7"/>
                </a:cxn>
                <a:cxn ang="0">
                  <a:pos x="1" y="9"/>
                </a:cxn>
                <a:cxn ang="0">
                  <a:pos x="3" y="9"/>
                </a:cxn>
                <a:cxn ang="0">
                  <a:pos x="10" y="5"/>
                </a:cxn>
                <a:cxn ang="0">
                  <a:pos x="10" y="26"/>
                </a:cxn>
                <a:cxn ang="0">
                  <a:pos x="12" y="28"/>
                </a:cxn>
                <a:cxn ang="0">
                  <a:pos x="13" y="26"/>
                </a:cxn>
                <a:cxn ang="0">
                  <a:pos x="13" y="1"/>
                </a:cxn>
                <a:cxn ang="0">
                  <a:pos x="12" y="0"/>
                </a:cxn>
                <a:cxn ang="0">
                  <a:pos x="12" y="0"/>
                </a:cxn>
                <a:cxn ang="0">
                  <a:pos x="12" y="0"/>
                </a:cxn>
              </a:cxnLst>
              <a:rect l="0" t="0" r="r" b="b"/>
              <a:pathLst>
                <a:path w="13" h="28">
                  <a:moveTo>
                    <a:pt x="12" y="0"/>
                  </a:moveTo>
                  <a:cubicBezTo>
                    <a:pt x="12" y="0"/>
                    <a:pt x="11" y="0"/>
                    <a:pt x="11" y="0"/>
                  </a:cubicBezTo>
                  <a:cubicBezTo>
                    <a:pt x="1" y="7"/>
                    <a:pt x="1" y="7"/>
                    <a:pt x="1" y="7"/>
                  </a:cubicBezTo>
                  <a:cubicBezTo>
                    <a:pt x="0" y="7"/>
                    <a:pt x="0" y="8"/>
                    <a:pt x="1" y="9"/>
                  </a:cubicBezTo>
                  <a:cubicBezTo>
                    <a:pt x="1" y="10"/>
                    <a:pt x="2" y="10"/>
                    <a:pt x="3" y="9"/>
                  </a:cubicBezTo>
                  <a:cubicBezTo>
                    <a:pt x="10" y="5"/>
                    <a:pt x="10" y="5"/>
                    <a:pt x="10" y="5"/>
                  </a:cubicBezTo>
                  <a:cubicBezTo>
                    <a:pt x="10" y="26"/>
                    <a:pt x="10" y="26"/>
                    <a:pt x="10" y="26"/>
                  </a:cubicBezTo>
                  <a:cubicBezTo>
                    <a:pt x="10" y="27"/>
                    <a:pt x="11" y="28"/>
                    <a:pt x="12" y="28"/>
                  </a:cubicBezTo>
                  <a:cubicBezTo>
                    <a:pt x="12" y="28"/>
                    <a:pt x="13" y="27"/>
                    <a:pt x="13" y="26"/>
                  </a:cubicBezTo>
                  <a:cubicBezTo>
                    <a:pt x="13" y="1"/>
                    <a:pt x="13" y="1"/>
                    <a:pt x="13" y="1"/>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6"/>
            <p:cNvSpPr>
              <a:spLocks noEditPoints="1"/>
            </p:cNvSpPr>
            <p:nvPr/>
          </p:nvSpPr>
          <p:spPr bwMode="auto">
            <a:xfrm>
              <a:off x="3813175" y="3865563"/>
              <a:ext cx="28575" cy="39688"/>
            </a:xfrm>
            <a:custGeom>
              <a:avLst/>
              <a:gdLst/>
              <a:ahLst/>
              <a:cxnLst>
                <a:cxn ang="0">
                  <a:pos x="6" y="26"/>
                </a:cxn>
                <a:cxn ang="0">
                  <a:pos x="14" y="26"/>
                </a:cxn>
                <a:cxn ang="0">
                  <a:pos x="19" y="21"/>
                </a:cxn>
                <a:cxn ang="0">
                  <a:pos x="19" y="5"/>
                </a:cxn>
                <a:cxn ang="0">
                  <a:pos x="14" y="0"/>
                </a:cxn>
                <a:cxn ang="0">
                  <a:pos x="6" y="0"/>
                </a:cxn>
                <a:cxn ang="0">
                  <a:pos x="0" y="5"/>
                </a:cxn>
                <a:cxn ang="0">
                  <a:pos x="0" y="21"/>
                </a:cxn>
                <a:cxn ang="0">
                  <a:pos x="6" y="26"/>
                </a:cxn>
                <a:cxn ang="0">
                  <a:pos x="4" y="5"/>
                </a:cxn>
                <a:cxn ang="0">
                  <a:pos x="6" y="3"/>
                </a:cxn>
                <a:cxn ang="0">
                  <a:pos x="14" y="3"/>
                </a:cxn>
                <a:cxn ang="0">
                  <a:pos x="15" y="5"/>
                </a:cxn>
                <a:cxn ang="0">
                  <a:pos x="15" y="21"/>
                </a:cxn>
                <a:cxn ang="0">
                  <a:pos x="14" y="23"/>
                </a:cxn>
                <a:cxn ang="0">
                  <a:pos x="6" y="23"/>
                </a:cxn>
                <a:cxn ang="0">
                  <a:pos x="4" y="21"/>
                </a:cxn>
                <a:cxn ang="0">
                  <a:pos x="4" y="5"/>
                </a:cxn>
                <a:cxn ang="0">
                  <a:pos x="4" y="5"/>
                </a:cxn>
                <a:cxn ang="0">
                  <a:pos x="4" y="5"/>
                </a:cxn>
              </a:cxnLst>
              <a:rect l="0" t="0" r="r" b="b"/>
              <a:pathLst>
                <a:path w="19" h="26">
                  <a:moveTo>
                    <a:pt x="6" y="26"/>
                  </a:moveTo>
                  <a:cubicBezTo>
                    <a:pt x="14" y="26"/>
                    <a:pt x="14" y="26"/>
                    <a:pt x="14" y="26"/>
                  </a:cubicBezTo>
                  <a:cubicBezTo>
                    <a:pt x="17" y="26"/>
                    <a:pt x="19" y="24"/>
                    <a:pt x="19" y="21"/>
                  </a:cubicBezTo>
                  <a:cubicBezTo>
                    <a:pt x="19" y="5"/>
                    <a:pt x="19" y="5"/>
                    <a:pt x="19" y="5"/>
                  </a:cubicBezTo>
                  <a:cubicBezTo>
                    <a:pt x="19" y="2"/>
                    <a:pt x="17" y="0"/>
                    <a:pt x="14" y="0"/>
                  </a:cubicBezTo>
                  <a:cubicBezTo>
                    <a:pt x="6" y="0"/>
                    <a:pt x="6" y="0"/>
                    <a:pt x="6" y="0"/>
                  </a:cubicBezTo>
                  <a:cubicBezTo>
                    <a:pt x="3" y="0"/>
                    <a:pt x="0" y="2"/>
                    <a:pt x="0" y="5"/>
                  </a:cubicBezTo>
                  <a:cubicBezTo>
                    <a:pt x="0" y="21"/>
                    <a:pt x="0" y="21"/>
                    <a:pt x="0" y="21"/>
                  </a:cubicBezTo>
                  <a:cubicBezTo>
                    <a:pt x="0" y="24"/>
                    <a:pt x="3" y="26"/>
                    <a:pt x="6" y="26"/>
                  </a:cubicBezTo>
                  <a:close/>
                  <a:moveTo>
                    <a:pt x="4" y="5"/>
                  </a:moveTo>
                  <a:cubicBezTo>
                    <a:pt x="4" y="4"/>
                    <a:pt x="5" y="3"/>
                    <a:pt x="6" y="3"/>
                  </a:cubicBezTo>
                  <a:cubicBezTo>
                    <a:pt x="14" y="3"/>
                    <a:pt x="14" y="3"/>
                    <a:pt x="14" y="3"/>
                  </a:cubicBezTo>
                  <a:cubicBezTo>
                    <a:pt x="15" y="3"/>
                    <a:pt x="15" y="4"/>
                    <a:pt x="15" y="5"/>
                  </a:cubicBezTo>
                  <a:cubicBezTo>
                    <a:pt x="15" y="21"/>
                    <a:pt x="15" y="21"/>
                    <a:pt x="15" y="21"/>
                  </a:cubicBezTo>
                  <a:cubicBezTo>
                    <a:pt x="15" y="22"/>
                    <a:pt x="15" y="23"/>
                    <a:pt x="14" y="23"/>
                  </a:cubicBezTo>
                  <a:cubicBezTo>
                    <a:pt x="6" y="23"/>
                    <a:pt x="6" y="23"/>
                    <a:pt x="6" y="23"/>
                  </a:cubicBezTo>
                  <a:cubicBezTo>
                    <a:pt x="5" y="23"/>
                    <a:pt x="4" y="22"/>
                    <a:pt x="4" y="21"/>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7"/>
            <p:cNvSpPr>
              <a:spLocks noEditPoints="1"/>
            </p:cNvSpPr>
            <p:nvPr/>
          </p:nvSpPr>
          <p:spPr bwMode="auto">
            <a:xfrm>
              <a:off x="3892550" y="3865563"/>
              <a:ext cx="28575" cy="39688"/>
            </a:xfrm>
            <a:custGeom>
              <a:avLst/>
              <a:gdLst/>
              <a:ahLst/>
              <a:cxnLst>
                <a:cxn ang="0">
                  <a:pos x="18" y="21"/>
                </a:cxn>
                <a:cxn ang="0">
                  <a:pos x="18" y="5"/>
                </a:cxn>
                <a:cxn ang="0">
                  <a:pos x="13" y="0"/>
                </a:cxn>
                <a:cxn ang="0">
                  <a:pos x="5" y="0"/>
                </a:cxn>
                <a:cxn ang="0">
                  <a:pos x="0" y="5"/>
                </a:cxn>
                <a:cxn ang="0">
                  <a:pos x="0" y="21"/>
                </a:cxn>
                <a:cxn ang="0">
                  <a:pos x="5" y="26"/>
                </a:cxn>
                <a:cxn ang="0">
                  <a:pos x="13" y="26"/>
                </a:cxn>
                <a:cxn ang="0">
                  <a:pos x="18" y="21"/>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8" y="21"/>
                  </a:moveTo>
                  <a:cubicBezTo>
                    <a:pt x="18" y="5"/>
                    <a:pt x="18" y="5"/>
                    <a:pt x="18" y="5"/>
                  </a:cubicBez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48"/>
            <p:cNvSpPr>
              <a:spLocks noEditPoints="1"/>
            </p:cNvSpPr>
            <p:nvPr/>
          </p:nvSpPr>
          <p:spPr bwMode="auto">
            <a:xfrm>
              <a:off x="3852863" y="3862388"/>
              <a:ext cx="22225" cy="42863"/>
            </a:xfrm>
            <a:custGeom>
              <a:avLst/>
              <a:gdLst/>
              <a:ahLst/>
              <a:cxnLst>
                <a:cxn ang="0">
                  <a:pos x="13" y="0"/>
                </a:cxn>
                <a:cxn ang="0">
                  <a:pos x="11" y="0"/>
                </a:cxn>
                <a:cxn ang="0">
                  <a:pos x="1" y="7"/>
                </a:cxn>
                <a:cxn ang="0">
                  <a:pos x="1" y="9"/>
                </a:cxn>
                <a:cxn ang="0">
                  <a:pos x="3" y="10"/>
                </a:cxn>
                <a:cxn ang="0">
                  <a:pos x="10" y="5"/>
                </a:cxn>
                <a:cxn ang="0">
                  <a:pos x="10" y="27"/>
                </a:cxn>
                <a:cxn ang="0">
                  <a:pos x="12" y="28"/>
                </a:cxn>
                <a:cxn ang="0">
                  <a:pos x="14" y="27"/>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0" y="8"/>
                    <a:pt x="0" y="9"/>
                    <a:pt x="1" y="9"/>
                  </a:cubicBezTo>
                  <a:cubicBezTo>
                    <a:pt x="1" y="10"/>
                    <a:pt x="2" y="10"/>
                    <a:pt x="3" y="10"/>
                  </a:cubicBezTo>
                  <a:cubicBezTo>
                    <a:pt x="10" y="5"/>
                    <a:pt x="10" y="5"/>
                    <a:pt x="10" y="5"/>
                  </a:cubicBezTo>
                  <a:cubicBezTo>
                    <a:pt x="10" y="27"/>
                    <a:pt x="10" y="27"/>
                    <a:pt x="10" y="27"/>
                  </a:cubicBezTo>
                  <a:cubicBezTo>
                    <a:pt x="10" y="28"/>
                    <a:pt x="11" y="28"/>
                    <a:pt x="12" y="28"/>
                  </a:cubicBezTo>
                  <a:cubicBezTo>
                    <a:pt x="13" y="28"/>
                    <a:pt x="14" y="28"/>
                    <a:pt x="14" y="27"/>
                  </a:cubicBezTo>
                  <a:cubicBezTo>
                    <a:pt x="14" y="2"/>
                    <a:pt x="14" y="2"/>
                    <a:pt x="14" y="2"/>
                  </a:cubicBezTo>
                  <a:cubicBezTo>
                    <a:pt x="14" y="1"/>
                    <a:pt x="13" y="1"/>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49"/>
            <p:cNvSpPr>
              <a:spLocks noEditPoints="1"/>
            </p:cNvSpPr>
            <p:nvPr/>
          </p:nvSpPr>
          <p:spPr bwMode="auto">
            <a:xfrm>
              <a:off x="3811588" y="3917950"/>
              <a:ext cx="28575" cy="41275"/>
            </a:xfrm>
            <a:custGeom>
              <a:avLst/>
              <a:gdLst/>
              <a:ahLst/>
              <a:cxnLst>
                <a:cxn ang="0">
                  <a:pos x="0" y="22"/>
                </a:cxn>
                <a:cxn ang="0">
                  <a:pos x="6" y="27"/>
                </a:cxn>
                <a:cxn ang="0">
                  <a:pos x="14" y="27"/>
                </a:cxn>
                <a:cxn ang="0">
                  <a:pos x="19" y="22"/>
                </a:cxn>
                <a:cxn ang="0">
                  <a:pos x="19" y="5"/>
                </a:cxn>
                <a:cxn ang="0">
                  <a:pos x="14" y="0"/>
                </a:cxn>
                <a:cxn ang="0">
                  <a:pos x="6" y="0"/>
                </a:cxn>
                <a:cxn ang="0">
                  <a:pos x="0" y="5"/>
                </a:cxn>
                <a:cxn ang="0">
                  <a:pos x="0" y="22"/>
                </a:cxn>
                <a:cxn ang="0">
                  <a:pos x="4" y="5"/>
                </a:cxn>
                <a:cxn ang="0">
                  <a:pos x="6" y="4"/>
                </a:cxn>
                <a:cxn ang="0">
                  <a:pos x="14" y="4"/>
                </a:cxn>
                <a:cxn ang="0">
                  <a:pos x="15" y="5"/>
                </a:cxn>
                <a:cxn ang="0">
                  <a:pos x="15" y="22"/>
                </a:cxn>
                <a:cxn ang="0">
                  <a:pos x="14" y="23"/>
                </a:cxn>
                <a:cxn ang="0">
                  <a:pos x="6" y="23"/>
                </a:cxn>
                <a:cxn ang="0">
                  <a:pos x="4" y="22"/>
                </a:cxn>
                <a:cxn ang="0">
                  <a:pos x="4" y="5"/>
                </a:cxn>
                <a:cxn ang="0">
                  <a:pos x="4" y="5"/>
                </a:cxn>
                <a:cxn ang="0">
                  <a:pos x="4" y="5"/>
                </a:cxn>
              </a:cxnLst>
              <a:rect l="0" t="0" r="r" b="b"/>
              <a:pathLst>
                <a:path w="19" h="27">
                  <a:moveTo>
                    <a:pt x="0" y="22"/>
                  </a:moveTo>
                  <a:cubicBezTo>
                    <a:pt x="0" y="24"/>
                    <a:pt x="3" y="27"/>
                    <a:pt x="6" y="27"/>
                  </a:cubicBezTo>
                  <a:cubicBezTo>
                    <a:pt x="14" y="27"/>
                    <a:pt x="14" y="27"/>
                    <a:pt x="14" y="27"/>
                  </a:cubicBezTo>
                  <a:cubicBezTo>
                    <a:pt x="17" y="27"/>
                    <a:pt x="19" y="24"/>
                    <a:pt x="19" y="22"/>
                  </a:cubicBezTo>
                  <a:cubicBezTo>
                    <a:pt x="19" y="5"/>
                    <a:pt x="19" y="5"/>
                    <a:pt x="19" y="5"/>
                  </a:cubicBezTo>
                  <a:cubicBezTo>
                    <a:pt x="19" y="2"/>
                    <a:pt x="17" y="0"/>
                    <a:pt x="14" y="0"/>
                  </a:cubicBezTo>
                  <a:cubicBezTo>
                    <a:pt x="6" y="0"/>
                    <a:pt x="6" y="0"/>
                    <a:pt x="6" y="0"/>
                  </a:cubicBezTo>
                  <a:cubicBezTo>
                    <a:pt x="3" y="0"/>
                    <a:pt x="0" y="2"/>
                    <a:pt x="0" y="5"/>
                  </a:cubicBezTo>
                  <a:lnTo>
                    <a:pt x="0" y="22"/>
                  </a:lnTo>
                  <a:close/>
                  <a:moveTo>
                    <a:pt x="4" y="5"/>
                  </a:moveTo>
                  <a:cubicBezTo>
                    <a:pt x="4" y="4"/>
                    <a:pt x="5" y="4"/>
                    <a:pt x="6" y="4"/>
                  </a:cubicBezTo>
                  <a:cubicBezTo>
                    <a:pt x="14" y="4"/>
                    <a:pt x="14" y="4"/>
                    <a:pt x="14" y="4"/>
                  </a:cubicBezTo>
                  <a:cubicBezTo>
                    <a:pt x="15" y="4"/>
                    <a:pt x="15" y="4"/>
                    <a:pt x="15" y="5"/>
                  </a:cubicBezTo>
                  <a:cubicBezTo>
                    <a:pt x="15" y="22"/>
                    <a:pt x="15" y="22"/>
                    <a:pt x="15" y="22"/>
                  </a:cubicBezTo>
                  <a:cubicBezTo>
                    <a:pt x="15" y="23"/>
                    <a:pt x="15" y="23"/>
                    <a:pt x="14" y="23"/>
                  </a:cubicBezTo>
                  <a:cubicBezTo>
                    <a:pt x="6" y="23"/>
                    <a:pt x="6" y="23"/>
                    <a:pt x="6" y="23"/>
                  </a:cubicBezTo>
                  <a:cubicBezTo>
                    <a:pt x="5" y="23"/>
                    <a:pt x="4" y="23"/>
                    <a:pt x="4" y="22"/>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0"/>
            <p:cNvSpPr>
              <a:spLocks noEditPoints="1"/>
            </p:cNvSpPr>
            <p:nvPr/>
          </p:nvSpPr>
          <p:spPr bwMode="auto">
            <a:xfrm>
              <a:off x="3856038" y="3919538"/>
              <a:ext cx="28575" cy="41275"/>
            </a:xfrm>
            <a:custGeom>
              <a:avLst/>
              <a:gdLst/>
              <a:ahLst/>
              <a:cxnLst>
                <a:cxn ang="0">
                  <a:pos x="0" y="5"/>
                </a:cxn>
                <a:cxn ang="0">
                  <a:pos x="0" y="21"/>
                </a:cxn>
                <a:cxn ang="0">
                  <a:pos x="5" y="27"/>
                </a:cxn>
                <a:cxn ang="0">
                  <a:pos x="13" y="27"/>
                </a:cxn>
                <a:cxn ang="0">
                  <a:pos x="19" y="21"/>
                </a:cxn>
                <a:cxn ang="0">
                  <a:pos x="19" y="5"/>
                </a:cxn>
                <a:cxn ang="0">
                  <a:pos x="13" y="0"/>
                </a:cxn>
                <a:cxn ang="0">
                  <a:pos x="5" y="0"/>
                </a:cxn>
                <a:cxn ang="0">
                  <a:pos x="0" y="5"/>
                </a:cxn>
                <a:cxn ang="0">
                  <a:pos x="15" y="5"/>
                </a:cxn>
                <a:cxn ang="0">
                  <a:pos x="15" y="21"/>
                </a:cxn>
                <a:cxn ang="0">
                  <a:pos x="13" y="23"/>
                </a:cxn>
                <a:cxn ang="0">
                  <a:pos x="5" y="23"/>
                </a:cxn>
                <a:cxn ang="0">
                  <a:pos x="4" y="21"/>
                </a:cxn>
                <a:cxn ang="0">
                  <a:pos x="4" y="5"/>
                </a:cxn>
                <a:cxn ang="0">
                  <a:pos x="5" y="3"/>
                </a:cxn>
                <a:cxn ang="0">
                  <a:pos x="13" y="3"/>
                </a:cxn>
                <a:cxn ang="0">
                  <a:pos x="15" y="5"/>
                </a:cxn>
                <a:cxn ang="0">
                  <a:pos x="15" y="5"/>
                </a:cxn>
                <a:cxn ang="0">
                  <a:pos x="15" y="5"/>
                </a:cxn>
              </a:cxnLst>
              <a:rect l="0" t="0" r="r" b="b"/>
              <a:pathLst>
                <a:path w="19" h="27">
                  <a:moveTo>
                    <a:pt x="0" y="5"/>
                  </a:moveTo>
                  <a:cubicBezTo>
                    <a:pt x="0" y="21"/>
                    <a:pt x="0" y="21"/>
                    <a:pt x="0" y="21"/>
                  </a:cubicBezTo>
                  <a:cubicBezTo>
                    <a:pt x="0" y="24"/>
                    <a:pt x="2" y="27"/>
                    <a:pt x="5" y="27"/>
                  </a:cubicBezTo>
                  <a:cubicBezTo>
                    <a:pt x="13" y="27"/>
                    <a:pt x="13" y="27"/>
                    <a:pt x="13" y="27"/>
                  </a:cubicBezTo>
                  <a:cubicBezTo>
                    <a:pt x="16" y="27"/>
                    <a:pt x="19" y="24"/>
                    <a:pt x="19" y="21"/>
                  </a:cubicBezTo>
                  <a:cubicBezTo>
                    <a:pt x="19" y="5"/>
                    <a:pt x="19" y="5"/>
                    <a:pt x="19" y="5"/>
                  </a:cubicBezTo>
                  <a:cubicBezTo>
                    <a:pt x="19" y="2"/>
                    <a:pt x="16" y="0"/>
                    <a:pt x="13" y="0"/>
                  </a:cubicBezTo>
                  <a:cubicBezTo>
                    <a:pt x="5" y="0"/>
                    <a:pt x="5" y="0"/>
                    <a:pt x="5" y="0"/>
                  </a:cubicBezTo>
                  <a:cubicBezTo>
                    <a:pt x="2" y="0"/>
                    <a:pt x="0" y="2"/>
                    <a:pt x="0" y="5"/>
                  </a:cubicBezTo>
                  <a:close/>
                  <a:moveTo>
                    <a:pt x="15" y="5"/>
                  </a:moveTo>
                  <a:cubicBezTo>
                    <a:pt x="15" y="21"/>
                    <a:pt x="15" y="21"/>
                    <a:pt x="15" y="21"/>
                  </a:cubicBezTo>
                  <a:cubicBezTo>
                    <a:pt x="15" y="22"/>
                    <a:pt x="14" y="23"/>
                    <a:pt x="13" y="23"/>
                  </a:cubicBezTo>
                  <a:cubicBezTo>
                    <a:pt x="5" y="23"/>
                    <a:pt x="5" y="23"/>
                    <a:pt x="5" y="23"/>
                  </a:cubicBezTo>
                  <a:cubicBezTo>
                    <a:pt x="4" y="23"/>
                    <a:pt x="4" y="22"/>
                    <a:pt x="4" y="21"/>
                  </a:cubicBezTo>
                  <a:cubicBezTo>
                    <a:pt x="4" y="5"/>
                    <a:pt x="4" y="5"/>
                    <a:pt x="4" y="5"/>
                  </a:cubicBezTo>
                  <a:cubicBezTo>
                    <a:pt x="4" y="4"/>
                    <a:pt x="4" y="3"/>
                    <a:pt x="5" y="3"/>
                  </a:cubicBezTo>
                  <a:cubicBezTo>
                    <a:pt x="13" y="3"/>
                    <a:pt x="13" y="3"/>
                    <a:pt x="13" y="3"/>
                  </a:cubicBezTo>
                  <a:cubicBezTo>
                    <a:pt x="14" y="3"/>
                    <a:pt x="15" y="4"/>
                    <a:pt x="15" y="5"/>
                  </a:cubicBezTo>
                  <a:close/>
                  <a:moveTo>
                    <a:pt x="15" y="5"/>
                  </a:moveTo>
                  <a:cubicBezTo>
                    <a:pt x="15" y="5"/>
                    <a:pt x="15" y="5"/>
                    <a:pt x="15"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1"/>
            <p:cNvSpPr>
              <a:spLocks noEditPoints="1"/>
            </p:cNvSpPr>
            <p:nvPr/>
          </p:nvSpPr>
          <p:spPr bwMode="auto">
            <a:xfrm>
              <a:off x="3895725" y="3916363"/>
              <a:ext cx="20638" cy="44450"/>
            </a:xfrm>
            <a:custGeom>
              <a:avLst/>
              <a:gdLst/>
              <a:ahLst/>
              <a:cxnLst>
                <a:cxn ang="0">
                  <a:pos x="11" y="29"/>
                </a:cxn>
                <a:cxn ang="0">
                  <a:pos x="13" y="27"/>
                </a:cxn>
                <a:cxn ang="0">
                  <a:pos x="13" y="2"/>
                </a:cxn>
                <a:cxn ang="0">
                  <a:pos x="12" y="0"/>
                </a:cxn>
                <a:cxn ang="0">
                  <a:pos x="10" y="1"/>
                </a:cxn>
                <a:cxn ang="0">
                  <a:pos x="1" y="7"/>
                </a:cxn>
                <a:cxn ang="0">
                  <a:pos x="0" y="10"/>
                </a:cxn>
                <a:cxn ang="0">
                  <a:pos x="3" y="10"/>
                </a:cxn>
                <a:cxn ang="0">
                  <a:pos x="10" y="5"/>
                </a:cxn>
                <a:cxn ang="0">
                  <a:pos x="10" y="27"/>
                </a:cxn>
                <a:cxn ang="0">
                  <a:pos x="11" y="29"/>
                </a:cxn>
                <a:cxn ang="0">
                  <a:pos x="11" y="29"/>
                </a:cxn>
                <a:cxn ang="0">
                  <a:pos x="11" y="29"/>
                </a:cxn>
              </a:cxnLst>
              <a:rect l="0" t="0" r="r" b="b"/>
              <a:pathLst>
                <a:path w="13" h="29">
                  <a:moveTo>
                    <a:pt x="11" y="29"/>
                  </a:moveTo>
                  <a:cubicBezTo>
                    <a:pt x="12" y="29"/>
                    <a:pt x="13" y="28"/>
                    <a:pt x="13" y="27"/>
                  </a:cubicBezTo>
                  <a:cubicBezTo>
                    <a:pt x="13" y="2"/>
                    <a:pt x="13" y="2"/>
                    <a:pt x="13" y="2"/>
                  </a:cubicBezTo>
                  <a:cubicBezTo>
                    <a:pt x="13" y="1"/>
                    <a:pt x="13" y="1"/>
                    <a:pt x="12" y="0"/>
                  </a:cubicBezTo>
                  <a:cubicBezTo>
                    <a:pt x="12" y="0"/>
                    <a:pt x="11" y="0"/>
                    <a:pt x="10" y="1"/>
                  </a:cubicBezTo>
                  <a:cubicBezTo>
                    <a:pt x="1" y="7"/>
                    <a:pt x="1" y="7"/>
                    <a:pt x="1" y="7"/>
                  </a:cubicBezTo>
                  <a:cubicBezTo>
                    <a:pt x="0" y="8"/>
                    <a:pt x="0" y="9"/>
                    <a:pt x="0" y="10"/>
                  </a:cubicBezTo>
                  <a:cubicBezTo>
                    <a:pt x="1" y="10"/>
                    <a:pt x="2" y="11"/>
                    <a:pt x="3" y="10"/>
                  </a:cubicBezTo>
                  <a:cubicBezTo>
                    <a:pt x="10" y="5"/>
                    <a:pt x="10" y="5"/>
                    <a:pt x="10" y="5"/>
                  </a:cubicBezTo>
                  <a:cubicBezTo>
                    <a:pt x="10" y="27"/>
                    <a:pt x="10" y="27"/>
                    <a:pt x="10" y="27"/>
                  </a:cubicBezTo>
                  <a:cubicBezTo>
                    <a:pt x="10" y="28"/>
                    <a:pt x="10" y="29"/>
                    <a:pt x="11" y="29"/>
                  </a:cubicBezTo>
                  <a:close/>
                  <a:moveTo>
                    <a:pt x="11" y="29"/>
                  </a:moveTo>
                  <a:cubicBezTo>
                    <a:pt x="11" y="29"/>
                    <a:pt x="11" y="29"/>
                    <a:pt x="11"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52"/>
            <p:cNvSpPr>
              <a:spLocks noEditPoints="1"/>
            </p:cNvSpPr>
            <p:nvPr/>
          </p:nvSpPr>
          <p:spPr bwMode="auto">
            <a:xfrm>
              <a:off x="3817938" y="3978275"/>
              <a:ext cx="26988" cy="41275"/>
            </a:xfrm>
            <a:custGeom>
              <a:avLst/>
              <a:gdLst/>
              <a:ahLst/>
              <a:cxnLst>
                <a:cxn ang="0">
                  <a:pos x="13" y="0"/>
                </a:cxn>
                <a:cxn ang="0">
                  <a:pos x="5" y="0"/>
                </a:cxn>
                <a:cxn ang="0">
                  <a:pos x="0" y="5"/>
                </a:cxn>
                <a:cxn ang="0">
                  <a:pos x="0" y="22"/>
                </a:cxn>
                <a:cxn ang="0">
                  <a:pos x="5" y="27"/>
                </a:cxn>
                <a:cxn ang="0">
                  <a:pos x="13" y="27"/>
                </a:cxn>
                <a:cxn ang="0">
                  <a:pos x="18" y="22"/>
                </a:cxn>
                <a:cxn ang="0">
                  <a:pos x="18" y="5"/>
                </a:cxn>
                <a:cxn ang="0">
                  <a:pos x="13" y="0"/>
                </a:cxn>
                <a:cxn ang="0">
                  <a:pos x="15" y="22"/>
                </a:cxn>
                <a:cxn ang="0">
                  <a:pos x="13" y="23"/>
                </a:cxn>
                <a:cxn ang="0">
                  <a:pos x="5" y="23"/>
                </a:cxn>
                <a:cxn ang="0">
                  <a:pos x="3" y="22"/>
                </a:cxn>
                <a:cxn ang="0">
                  <a:pos x="3" y="5"/>
                </a:cxn>
                <a:cxn ang="0">
                  <a:pos x="5" y="4"/>
                </a:cxn>
                <a:cxn ang="0">
                  <a:pos x="13" y="4"/>
                </a:cxn>
                <a:cxn ang="0">
                  <a:pos x="15" y="5"/>
                </a:cxn>
                <a:cxn ang="0">
                  <a:pos x="15" y="22"/>
                </a:cxn>
                <a:cxn ang="0">
                  <a:pos x="15" y="22"/>
                </a:cxn>
                <a:cxn ang="0">
                  <a:pos x="15" y="22"/>
                </a:cxn>
              </a:cxnLst>
              <a:rect l="0" t="0" r="r" b="b"/>
              <a:pathLst>
                <a:path w="18" h="27">
                  <a:moveTo>
                    <a:pt x="13" y="0"/>
                  </a:moveTo>
                  <a:cubicBezTo>
                    <a:pt x="5" y="0"/>
                    <a:pt x="5" y="0"/>
                    <a:pt x="5" y="0"/>
                  </a:cubicBezTo>
                  <a:cubicBezTo>
                    <a:pt x="2" y="0"/>
                    <a:pt x="0" y="2"/>
                    <a:pt x="0" y="5"/>
                  </a:cubicBezTo>
                  <a:cubicBezTo>
                    <a:pt x="0" y="22"/>
                    <a:pt x="0" y="22"/>
                    <a:pt x="0" y="22"/>
                  </a:cubicBezTo>
                  <a:cubicBezTo>
                    <a:pt x="0" y="24"/>
                    <a:pt x="2" y="27"/>
                    <a:pt x="5" y="27"/>
                  </a:cubicBezTo>
                  <a:cubicBezTo>
                    <a:pt x="13" y="27"/>
                    <a:pt x="13" y="27"/>
                    <a:pt x="13" y="27"/>
                  </a:cubicBezTo>
                  <a:cubicBezTo>
                    <a:pt x="16" y="27"/>
                    <a:pt x="18" y="24"/>
                    <a:pt x="18" y="22"/>
                  </a:cubicBezTo>
                  <a:cubicBezTo>
                    <a:pt x="18" y="5"/>
                    <a:pt x="18" y="5"/>
                    <a:pt x="18" y="5"/>
                  </a:cubicBezTo>
                  <a:cubicBezTo>
                    <a:pt x="18" y="2"/>
                    <a:pt x="16" y="0"/>
                    <a:pt x="13" y="0"/>
                  </a:cubicBezTo>
                  <a:close/>
                  <a:moveTo>
                    <a:pt x="15" y="22"/>
                  </a:moveTo>
                  <a:cubicBezTo>
                    <a:pt x="15" y="22"/>
                    <a:pt x="14" y="23"/>
                    <a:pt x="13" y="23"/>
                  </a:cubicBezTo>
                  <a:cubicBezTo>
                    <a:pt x="5" y="23"/>
                    <a:pt x="5" y="23"/>
                    <a:pt x="5" y="23"/>
                  </a:cubicBezTo>
                  <a:cubicBezTo>
                    <a:pt x="4" y="23"/>
                    <a:pt x="3" y="22"/>
                    <a:pt x="3" y="22"/>
                  </a:cubicBezTo>
                  <a:cubicBezTo>
                    <a:pt x="3" y="5"/>
                    <a:pt x="3" y="5"/>
                    <a:pt x="3" y="5"/>
                  </a:cubicBezTo>
                  <a:cubicBezTo>
                    <a:pt x="3" y="4"/>
                    <a:pt x="4" y="4"/>
                    <a:pt x="5" y="4"/>
                  </a:cubicBezTo>
                  <a:cubicBezTo>
                    <a:pt x="13" y="4"/>
                    <a:pt x="13" y="4"/>
                    <a:pt x="13" y="4"/>
                  </a:cubicBezTo>
                  <a:cubicBezTo>
                    <a:pt x="14"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53"/>
            <p:cNvSpPr>
              <a:spLocks noEditPoints="1"/>
            </p:cNvSpPr>
            <p:nvPr/>
          </p:nvSpPr>
          <p:spPr bwMode="auto">
            <a:xfrm>
              <a:off x="3862388" y="3979863"/>
              <a:ext cx="26988" cy="41275"/>
            </a:xfrm>
            <a:custGeom>
              <a:avLst/>
              <a:gdLst/>
              <a:ahLst/>
              <a:cxnLst>
                <a:cxn ang="0">
                  <a:pos x="13" y="0"/>
                </a:cxn>
                <a:cxn ang="0">
                  <a:pos x="5" y="0"/>
                </a:cxn>
                <a:cxn ang="0">
                  <a:pos x="0" y="5"/>
                </a:cxn>
                <a:cxn ang="0">
                  <a:pos x="0" y="21"/>
                </a:cxn>
                <a:cxn ang="0">
                  <a:pos x="5" y="27"/>
                </a:cxn>
                <a:cxn ang="0">
                  <a:pos x="13" y="27"/>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7">
                  <a:moveTo>
                    <a:pt x="13" y="0"/>
                  </a:moveTo>
                  <a:cubicBezTo>
                    <a:pt x="5" y="0"/>
                    <a:pt x="5" y="0"/>
                    <a:pt x="5" y="0"/>
                  </a:cubicBezTo>
                  <a:cubicBezTo>
                    <a:pt x="2" y="0"/>
                    <a:pt x="0" y="2"/>
                    <a:pt x="0" y="5"/>
                  </a:cubicBezTo>
                  <a:cubicBezTo>
                    <a:pt x="0" y="21"/>
                    <a:pt x="0" y="21"/>
                    <a:pt x="0" y="21"/>
                  </a:cubicBezTo>
                  <a:cubicBezTo>
                    <a:pt x="0" y="24"/>
                    <a:pt x="2" y="27"/>
                    <a:pt x="5" y="27"/>
                  </a:cubicBezTo>
                  <a:cubicBezTo>
                    <a:pt x="13" y="27"/>
                    <a:pt x="13" y="27"/>
                    <a:pt x="13" y="27"/>
                  </a:cubicBezTo>
                  <a:cubicBezTo>
                    <a:pt x="16" y="27"/>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54"/>
            <p:cNvSpPr>
              <a:spLocks noEditPoints="1"/>
            </p:cNvSpPr>
            <p:nvPr/>
          </p:nvSpPr>
          <p:spPr bwMode="auto">
            <a:xfrm>
              <a:off x="3900488" y="3976688"/>
              <a:ext cx="22225" cy="44450"/>
            </a:xfrm>
            <a:custGeom>
              <a:avLst/>
              <a:gdLst/>
              <a:ahLst/>
              <a:cxnLst>
                <a:cxn ang="0">
                  <a:pos x="13" y="0"/>
                </a:cxn>
                <a:cxn ang="0">
                  <a:pos x="11" y="1"/>
                </a:cxn>
                <a:cxn ang="0">
                  <a:pos x="1" y="7"/>
                </a:cxn>
                <a:cxn ang="0">
                  <a:pos x="1" y="10"/>
                </a:cxn>
                <a:cxn ang="0">
                  <a:pos x="3" y="10"/>
                </a:cxn>
                <a:cxn ang="0">
                  <a:pos x="10" y="5"/>
                </a:cxn>
                <a:cxn ang="0">
                  <a:pos x="10" y="27"/>
                </a:cxn>
                <a:cxn ang="0">
                  <a:pos x="12" y="29"/>
                </a:cxn>
                <a:cxn ang="0">
                  <a:pos x="14" y="27"/>
                </a:cxn>
                <a:cxn ang="0">
                  <a:pos x="14" y="2"/>
                </a:cxn>
                <a:cxn ang="0">
                  <a:pos x="13" y="0"/>
                </a:cxn>
                <a:cxn ang="0">
                  <a:pos x="13" y="0"/>
                </a:cxn>
                <a:cxn ang="0">
                  <a:pos x="13" y="0"/>
                </a:cxn>
              </a:cxnLst>
              <a:rect l="0" t="0" r="r" b="b"/>
              <a:pathLst>
                <a:path w="14" h="29">
                  <a:moveTo>
                    <a:pt x="13" y="0"/>
                  </a:moveTo>
                  <a:cubicBezTo>
                    <a:pt x="12" y="0"/>
                    <a:pt x="11" y="0"/>
                    <a:pt x="11" y="1"/>
                  </a:cubicBezTo>
                  <a:cubicBezTo>
                    <a:pt x="1" y="7"/>
                    <a:pt x="1" y="7"/>
                    <a:pt x="1" y="7"/>
                  </a:cubicBezTo>
                  <a:cubicBezTo>
                    <a:pt x="1" y="8"/>
                    <a:pt x="0" y="9"/>
                    <a:pt x="1" y="10"/>
                  </a:cubicBezTo>
                  <a:cubicBezTo>
                    <a:pt x="2" y="10"/>
                    <a:pt x="3" y="11"/>
                    <a:pt x="3" y="10"/>
                  </a:cubicBezTo>
                  <a:cubicBezTo>
                    <a:pt x="10" y="5"/>
                    <a:pt x="10" y="5"/>
                    <a:pt x="10" y="5"/>
                  </a:cubicBezTo>
                  <a:cubicBezTo>
                    <a:pt x="10" y="27"/>
                    <a:pt x="10" y="27"/>
                    <a:pt x="10" y="27"/>
                  </a:cubicBezTo>
                  <a:cubicBezTo>
                    <a:pt x="10" y="28"/>
                    <a:pt x="11" y="29"/>
                    <a:pt x="12" y="29"/>
                  </a:cubicBezTo>
                  <a:cubicBezTo>
                    <a:pt x="13" y="29"/>
                    <a:pt x="14" y="28"/>
                    <a:pt x="14" y="27"/>
                  </a:cubicBezTo>
                  <a:cubicBezTo>
                    <a:pt x="14" y="2"/>
                    <a:pt x="14" y="2"/>
                    <a:pt x="14" y="2"/>
                  </a:cubicBezTo>
                  <a:cubicBezTo>
                    <a:pt x="14" y="1"/>
                    <a:pt x="13" y="1"/>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55"/>
            <p:cNvSpPr>
              <a:spLocks noEditPoints="1"/>
            </p:cNvSpPr>
            <p:nvPr/>
          </p:nvSpPr>
          <p:spPr bwMode="auto">
            <a:xfrm>
              <a:off x="3811588" y="4035425"/>
              <a:ext cx="26988" cy="41275"/>
            </a:xfrm>
            <a:custGeom>
              <a:avLst/>
              <a:gdLst/>
              <a:ahLst/>
              <a:cxnLst>
                <a:cxn ang="0">
                  <a:pos x="13" y="0"/>
                </a:cxn>
                <a:cxn ang="0">
                  <a:pos x="5" y="0"/>
                </a:cxn>
                <a:cxn ang="0">
                  <a:pos x="0" y="6"/>
                </a:cxn>
                <a:cxn ang="0">
                  <a:pos x="0" y="22"/>
                </a:cxn>
                <a:cxn ang="0">
                  <a:pos x="5" y="27"/>
                </a:cxn>
                <a:cxn ang="0">
                  <a:pos x="13" y="27"/>
                </a:cxn>
                <a:cxn ang="0">
                  <a:pos x="18" y="22"/>
                </a:cxn>
                <a:cxn ang="0">
                  <a:pos x="18" y="6"/>
                </a:cxn>
                <a:cxn ang="0">
                  <a:pos x="13" y="0"/>
                </a:cxn>
                <a:cxn ang="0">
                  <a:pos x="15" y="22"/>
                </a:cxn>
                <a:cxn ang="0">
                  <a:pos x="13" y="24"/>
                </a:cxn>
                <a:cxn ang="0">
                  <a:pos x="5" y="24"/>
                </a:cxn>
                <a:cxn ang="0">
                  <a:pos x="3" y="22"/>
                </a:cxn>
                <a:cxn ang="0">
                  <a:pos x="3" y="6"/>
                </a:cxn>
                <a:cxn ang="0">
                  <a:pos x="5" y="4"/>
                </a:cxn>
                <a:cxn ang="0">
                  <a:pos x="13" y="4"/>
                </a:cxn>
                <a:cxn ang="0">
                  <a:pos x="15" y="6"/>
                </a:cxn>
                <a:cxn ang="0">
                  <a:pos x="15" y="22"/>
                </a:cxn>
                <a:cxn ang="0">
                  <a:pos x="15" y="22"/>
                </a:cxn>
                <a:cxn ang="0">
                  <a:pos x="15" y="22"/>
                </a:cxn>
              </a:cxnLst>
              <a:rect l="0" t="0" r="r" b="b"/>
              <a:pathLst>
                <a:path w="18" h="27">
                  <a:moveTo>
                    <a:pt x="13" y="0"/>
                  </a:move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8" y="25"/>
                    <a:pt x="18" y="22"/>
                  </a:cubicBezTo>
                  <a:cubicBezTo>
                    <a:pt x="18" y="6"/>
                    <a:pt x="18" y="6"/>
                    <a:pt x="18" y="6"/>
                  </a:cubicBezTo>
                  <a:cubicBezTo>
                    <a:pt x="18" y="3"/>
                    <a:pt x="16" y="0"/>
                    <a:pt x="13" y="0"/>
                  </a:cubicBezTo>
                  <a:close/>
                  <a:moveTo>
                    <a:pt x="15" y="22"/>
                  </a:moveTo>
                  <a:cubicBezTo>
                    <a:pt x="15" y="23"/>
                    <a:pt x="14" y="24"/>
                    <a:pt x="13" y="24"/>
                  </a:cubicBezTo>
                  <a:cubicBezTo>
                    <a:pt x="5" y="24"/>
                    <a:pt x="5" y="24"/>
                    <a:pt x="5" y="24"/>
                  </a:cubicBezTo>
                  <a:cubicBezTo>
                    <a:pt x="4" y="24"/>
                    <a:pt x="3" y="23"/>
                    <a:pt x="3" y="22"/>
                  </a:cubicBezTo>
                  <a:cubicBezTo>
                    <a:pt x="3" y="6"/>
                    <a:pt x="3" y="6"/>
                    <a:pt x="3" y="6"/>
                  </a:cubicBezTo>
                  <a:cubicBezTo>
                    <a:pt x="3"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56"/>
            <p:cNvSpPr>
              <a:spLocks noEditPoints="1"/>
            </p:cNvSpPr>
            <p:nvPr/>
          </p:nvSpPr>
          <p:spPr bwMode="auto">
            <a:xfrm>
              <a:off x="3889375" y="4035425"/>
              <a:ext cx="30163" cy="41275"/>
            </a:xfrm>
            <a:custGeom>
              <a:avLst/>
              <a:gdLst/>
              <a:ahLst/>
              <a:cxnLst>
                <a:cxn ang="0">
                  <a:pos x="13" y="0"/>
                </a:cxn>
                <a:cxn ang="0">
                  <a:pos x="5" y="0"/>
                </a:cxn>
                <a:cxn ang="0">
                  <a:pos x="0" y="6"/>
                </a:cxn>
                <a:cxn ang="0">
                  <a:pos x="0" y="22"/>
                </a:cxn>
                <a:cxn ang="0">
                  <a:pos x="5" y="27"/>
                </a:cxn>
                <a:cxn ang="0">
                  <a:pos x="13" y="27"/>
                </a:cxn>
                <a:cxn ang="0">
                  <a:pos x="19" y="22"/>
                </a:cxn>
                <a:cxn ang="0">
                  <a:pos x="19" y="6"/>
                </a:cxn>
                <a:cxn ang="0">
                  <a:pos x="13" y="0"/>
                </a:cxn>
                <a:cxn ang="0">
                  <a:pos x="15" y="22"/>
                </a:cxn>
                <a:cxn ang="0">
                  <a:pos x="13" y="24"/>
                </a:cxn>
                <a:cxn ang="0">
                  <a:pos x="5" y="24"/>
                </a:cxn>
                <a:cxn ang="0">
                  <a:pos x="4" y="22"/>
                </a:cxn>
                <a:cxn ang="0">
                  <a:pos x="4" y="6"/>
                </a:cxn>
                <a:cxn ang="0">
                  <a:pos x="5" y="4"/>
                </a:cxn>
                <a:cxn ang="0">
                  <a:pos x="13" y="4"/>
                </a:cxn>
                <a:cxn ang="0">
                  <a:pos x="15" y="6"/>
                </a:cxn>
                <a:cxn ang="0">
                  <a:pos x="15" y="22"/>
                </a:cxn>
                <a:cxn ang="0">
                  <a:pos x="15" y="22"/>
                </a:cxn>
                <a:cxn ang="0">
                  <a:pos x="15" y="22"/>
                </a:cxn>
              </a:cxnLst>
              <a:rect l="0" t="0" r="r" b="b"/>
              <a:pathLst>
                <a:path w="19" h="27">
                  <a:moveTo>
                    <a:pt x="13" y="0"/>
                  </a:moveTo>
                  <a:cubicBezTo>
                    <a:pt x="5" y="0"/>
                    <a:pt x="5" y="0"/>
                    <a:pt x="5" y="0"/>
                  </a:cubicBezTo>
                  <a:cubicBezTo>
                    <a:pt x="2" y="0"/>
                    <a:pt x="0" y="3"/>
                    <a:pt x="0" y="6"/>
                  </a:cubicBezTo>
                  <a:cubicBezTo>
                    <a:pt x="0" y="22"/>
                    <a:pt x="0" y="22"/>
                    <a:pt x="0" y="22"/>
                  </a:cubicBezTo>
                  <a:cubicBezTo>
                    <a:pt x="0" y="25"/>
                    <a:pt x="3" y="27"/>
                    <a:pt x="5" y="27"/>
                  </a:cubicBezTo>
                  <a:cubicBezTo>
                    <a:pt x="13" y="27"/>
                    <a:pt x="13" y="27"/>
                    <a:pt x="13" y="27"/>
                  </a:cubicBezTo>
                  <a:cubicBezTo>
                    <a:pt x="16" y="27"/>
                    <a:pt x="19" y="25"/>
                    <a:pt x="19" y="22"/>
                  </a:cubicBezTo>
                  <a:cubicBezTo>
                    <a:pt x="19" y="6"/>
                    <a:pt x="19" y="6"/>
                    <a:pt x="19" y="6"/>
                  </a:cubicBezTo>
                  <a:cubicBezTo>
                    <a:pt x="19" y="3"/>
                    <a:pt x="16" y="0"/>
                    <a:pt x="13" y="0"/>
                  </a:cubicBezTo>
                  <a:close/>
                  <a:moveTo>
                    <a:pt x="15" y="22"/>
                  </a:moveTo>
                  <a:cubicBezTo>
                    <a:pt x="15" y="23"/>
                    <a:pt x="14" y="24"/>
                    <a:pt x="13" y="24"/>
                  </a:cubicBezTo>
                  <a:cubicBezTo>
                    <a:pt x="5" y="24"/>
                    <a:pt x="5" y="24"/>
                    <a:pt x="5" y="24"/>
                  </a:cubicBezTo>
                  <a:cubicBezTo>
                    <a:pt x="4" y="24"/>
                    <a:pt x="4" y="23"/>
                    <a:pt x="4" y="22"/>
                  </a:cubicBezTo>
                  <a:cubicBezTo>
                    <a:pt x="4" y="6"/>
                    <a:pt x="4" y="6"/>
                    <a:pt x="4" y="6"/>
                  </a:cubicBezTo>
                  <a:cubicBezTo>
                    <a:pt x="4"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57"/>
            <p:cNvSpPr>
              <a:spLocks noEditPoints="1"/>
            </p:cNvSpPr>
            <p:nvPr/>
          </p:nvSpPr>
          <p:spPr bwMode="auto">
            <a:xfrm>
              <a:off x="3851275" y="4033838"/>
              <a:ext cx="20638" cy="42863"/>
            </a:xfrm>
            <a:custGeom>
              <a:avLst/>
              <a:gdLst/>
              <a:ahLst/>
              <a:cxnLst>
                <a:cxn ang="0">
                  <a:pos x="10" y="5"/>
                </a:cxn>
                <a:cxn ang="0">
                  <a:pos x="10" y="26"/>
                </a:cxn>
                <a:cxn ang="0">
                  <a:pos x="11" y="28"/>
                </a:cxn>
                <a:cxn ang="0">
                  <a:pos x="13" y="26"/>
                </a:cxn>
                <a:cxn ang="0">
                  <a:pos x="13" y="1"/>
                </a:cxn>
                <a:cxn ang="0">
                  <a:pos x="12" y="0"/>
                </a:cxn>
                <a:cxn ang="0">
                  <a:pos x="10" y="0"/>
                </a:cxn>
                <a:cxn ang="0">
                  <a:pos x="1" y="7"/>
                </a:cxn>
                <a:cxn ang="0">
                  <a:pos x="0" y="9"/>
                </a:cxn>
                <a:cxn ang="0">
                  <a:pos x="3" y="9"/>
                </a:cxn>
                <a:cxn ang="0">
                  <a:pos x="10" y="5"/>
                </a:cxn>
                <a:cxn ang="0">
                  <a:pos x="10" y="5"/>
                </a:cxn>
                <a:cxn ang="0">
                  <a:pos x="10" y="5"/>
                </a:cxn>
              </a:cxnLst>
              <a:rect l="0" t="0" r="r" b="b"/>
              <a:pathLst>
                <a:path w="13" h="28">
                  <a:moveTo>
                    <a:pt x="10" y="5"/>
                  </a:moveTo>
                  <a:cubicBezTo>
                    <a:pt x="10" y="26"/>
                    <a:pt x="10" y="26"/>
                    <a:pt x="10" y="26"/>
                  </a:cubicBezTo>
                  <a:cubicBezTo>
                    <a:pt x="10" y="27"/>
                    <a:pt x="10" y="28"/>
                    <a:pt x="11" y="28"/>
                  </a:cubicBezTo>
                  <a:cubicBezTo>
                    <a:pt x="12" y="28"/>
                    <a:pt x="13" y="27"/>
                    <a:pt x="13" y="26"/>
                  </a:cubicBezTo>
                  <a:cubicBezTo>
                    <a:pt x="13" y="1"/>
                    <a:pt x="13" y="1"/>
                    <a:pt x="13" y="1"/>
                  </a:cubicBezTo>
                  <a:cubicBezTo>
                    <a:pt x="13" y="1"/>
                    <a:pt x="13" y="0"/>
                    <a:pt x="12" y="0"/>
                  </a:cubicBezTo>
                  <a:cubicBezTo>
                    <a:pt x="11" y="0"/>
                    <a:pt x="11" y="0"/>
                    <a:pt x="10" y="0"/>
                  </a:cubicBezTo>
                  <a:cubicBezTo>
                    <a:pt x="1" y="7"/>
                    <a:pt x="1" y="7"/>
                    <a:pt x="1" y="7"/>
                  </a:cubicBezTo>
                  <a:cubicBezTo>
                    <a:pt x="0" y="7"/>
                    <a:pt x="0" y="8"/>
                    <a:pt x="0" y="9"/>
                  </a:cubicBezTo>
                  <a:cubicBezTo>
                    <a:pt x="1" y="10"/>
                    <a:pt x="2" y="10"/>
                    <a:pt x="3" y="9"/>
                  </a:cubicBezTo>
                  <a:lnTo>
                    <a:pt x="10" y="5"/>
                  </a:lnTo>
                  <a:close/>
                  <a:moveTo>
                    <a:pt x="10" y="5"/>
                  </a:moveTo>
                  <a:cubicBezTo>
                    <a:pt x="10" y="5"/>
                    <a:pt x="10" y="5"/>
                    <a:pt x="10"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58"/>
            <p:cNvSpPr>
              <a:spLocks noEditPoints="1"/>
            </p:cNvSpPr>
            <p:nvPr/>
          </p:nvSpPr>
          <p:spPr bwMode="auto">
            <a:xfrm>
              <a:off x="3810000" y="4089400"/>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9"/>
            <p:cNvSpPr>
              <a:spLocks noEditPoints="1"/>
            </p:cNvSpPr>
            <p:nvPr/>
          </p:nvSpPr>
          <p:spPr bwMode="auto">
            <a:xfrm>
              <a:off x="3768725" y="4086225"/>
              <a:ext cx="22225" cy="44450"/>
            </a:xfrm>
            <a:custGeom>
              <a:avLst/>
              <a:gdLst/>
              <a:ahLst/>
              <a:cxnLst>
                <a:cxn ang="0">
                  <a:pos x="13" y="0"/>
                </a:cxn>
                <a:cxn ang="0">
                  <a:pos x="11" y="0"/>
                </a:cxn>
                <a:cxn ang="0">
                  <a:pos x="1" y="7"/>
                </a:cxn>
                <a:cxn ang="0">
                  <a:pos x="1" y="9"/>
                </a:cxn>
                <a:cxn ang="0">
                  <a:pos x="3" y="10"/>
                </a:cxn>
                <a:cxn ang="0">
                  <a:pos x="10" y="5"/>
                </a:cxn>
                <a:cxn ang="0">
                  <a:pos x="10" y="27"/>
                </a:cxn>
                <a:cxn ang="0">
                  <a:pos x="12" y="28"/>
                </a:cxn>
                <a:cxn ang="0">
                  <a:pos x="14" y="27"/>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9"/>
                    <a:pt x="1" y="9"/>
                  </a:cubicBezTo>
                  <a:cubicBezTo>
                    <a:pt x="2" y="10"/>
                    <a:pt x="3" y="10"/>
                    <a:pt x="3" y="10"/>
                  </a:cubicBezTo>
                  <a:cubicBezTo>
                    <a:pt x="10" y="5"/>
                    <a:pt x="10" y="5"/>
                    <a:pt x="10" y="5"/>
                  </a:cubicBezTo>
                  <a:cubicBezTo>
                    <a:pt x="10" y="27"/>
                    <a:pt x="10" y="27"/>
                    <a:pt x="10" y="27"/>
                  </a:cubicBezTo>
                  <a:cubicBezTo>
                    <a:pt x="10" y="28"/>
                    <a:pt x="11" y="28"/>
                    <a:pt x="12" y="28"/>
                  </a:cubicBezTo>
                  <a:cubicBezTo>
                    <a:pt x="13" y="28"/>
                    <a:pt x="14" y="28"/>
                    <a:pt x="14" y="27"/>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60"/>
            <p:cNvSpPr>
              <a:spLocks noEditPoints="1"/>
            </p:cNvSpPr>
            <p:nvPr/>
          </p:nvSpPr>
          <p:spPr bwMode="auto">
            <a:xfrm>
              <a:off x="3854450" y="4090988"/>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61"/>
            <p:cNvSpPr>
              <a:spLocks noEditPoints="1"/>
            </p:cNvSpPr>
            <p:nvPr/>
          </p:nvSpPr>
          <p:spPr bwMode="auto">
            <a:xfrm>
              <a:off x="3892550" y="4087813"/>
              <a:ext cx="22225" cy="44450"/>
            </a:xfrm>
            <a:custGeom>
              <a:avLst/>
              <a:gdLst/>
              <a:ahLst/>
              <a:cxnLst>
                <a:cxn ang="0">
                  <a:pos x="13" y="0"/>
                </a:cxn>
                <a:cxn ang="0">
                  <a:pos x="11" y="0"/>
                </a:cxn>
                <a:cxn ang="0">
                  <a:pos x="1" y="7"/>
                </a:cxn>
                <a:cxn ang="0">
                  <a:pos x="1" y="9"/>
                </a:cxn>
                <a:cxn ang="0">
                  <a:pos x="3" y="10"/>
                </a:cxn>
                <a:cxn ang="0">
                  <a:pos x="10" y="5"/>
                </a:cxn>
                <a:cxn ang="0">
                  <a:pos x="10" y="26"/>
                </a:cxn>
                <a:cxn ang="0">
                  <a:pos x="12" y="28"/>
                </a:cxn>
                <a:cxn ang="0">
                  <a:pos x="14" y="26"/>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8"/>
                    <a:pt x="1" y="9"/>
                  </a:cubicBezTo>
                  <a:cubicBezTo>
                    <a:pt x="1" y="10"/>
                    <a:pt x="3" y="10"/>
                    <a:pt x="3" y="10"/>
                  </a:cubicBezTo>
                  <a:cubicBezTo>
                    <a:pt x="10" y="5"/>
                    <a:pt x="10" y="5"/>
                    <a:pt x="10" y="5"/>
                  </a:cubicBezTo>
                  <a:cubicBezTo>
                    <a:pt x="10" y="26"/>
                    <a:pt x="10" y="26"/>
                    <a:pt x="10" y="26"/>
                  </a:cubicBezTo>
                  <a:cubicBezTo>
                    <a:pt x="10" y="27"/>
                    <a:pt x="11" y="28"/>
                    <a:pt x="12" y="28"/>
                  </a:cubicBezTo>
                  <a:cubicBezTo>
                    <a:pt x="13" y="28"/>
                    <a:pt x="14" y="27"/>
                    <a:pt x="14" y="26"/>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62"/>
            <p:cNvSpPr>
              <a:spLocks noEditPoints="1"/>
            </p:cNvSpPr>
            <p:nvPr/>
          </p:nvSpPr>
          <p:spPr bwMode="auto">
            <a:xfrm>
              <a:off x="3154363" y="3806825"/>
              <a:ext cx="26988" cy="41275"/>
            </a:xfrm>
            <a:custGeom>
              <a:avLst/>
              <a:gdLst/>
              <a:ahLst/>
              <a:cxnLst>
                <a:cxn ang="0">
                  <a:pos x="18" y="5"/>
                </a:cxn>
                <a:cxn ang="0">
                  <a:pos x="13" y="0"/>
                </a:cxn>
                <a:cxn ang="0">
                  <a:pos x="5" y="0"/>
                </a:cxn>
                <a:cxn ang="0">
                  <a:pos x="0" y="5"/>
                </a:cxn>
                <a:cxn ang="0">
                  <a:pos x="0" y="21"/>
                </a:cxn>
                <a:cxn ang="0">
                  <a:pos x="5" y="26"/>
                </a:cxn>
                <a:cxn ang="0">
                  <a:pos x="13" y="26"/>
                </a:cxn>
                <a:cxn ang="0">
                  <a:pos x="18" y="21"/>
                </a:cxn>
                <a:cxn ang="0">
                  <a:pos x="18" y="5"/>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8" y="5"/>
                  </a:move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lnTo>
                    <a:pt x="18" y="5"/>
                  </a:ln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63"/>
            <p:cNvSpPr>
              <a:spLocks noEditPoints="1"/>
            </p:cNvSpPr>
            <p:nvPr/>
          </p:nvSpPr>
          <p:spPr bwMode="auto">
            <a:xfrm>
              <a:off x="3233738" y="3806825"/>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64"/>
            <p:cNvSpPr>
              <a:spLocks noEditPoints="1"/>
            </p:cNvSpPr>
            <p:nvPr/>
          </p:nvSpPr>
          <p:spPr bwMode="auto">
            <a:xfrm>
              <a:off x="3192463" y="3803650"/>
              <a:ext cx="22225" cy="44450"/>
            </a:xfrm>
            <a:custGeom>
              <a:avLst/>
              <a:gdLst/>
              <a:ahLst/>
              <a:cxnLst>
                <a:cxn ang="0">
                  <a:pos x="13" y="0"/>
                </a:cxn>
                <a:cxn ang="0">
                  <a:pos x="11" y="0"/>
                </a:cxn>
                <a:cxn ang="0">
                  <a:pos x="1" y="7"/>
                </a:cxn>
                <a:cxn ang="0">
                  <a:pos x="1" y="9"/>
                </a:cxn>
                <a:cxn ang="0">
                  <a:pos x="3" y="10"/>
                </a:cxn>
                <a:cxn ang="0">
                  <a:pos x="10" y="5"/>
                </a:cxn>
                <a:cxn ang="0">
                  <a:pos x="10" y="26"/>
                </a:cxn>
                <a:cxn ang="0">
                  <a:pos x="12" y="28"/>
                </a:cxn>
                <a:cxn ang="0">
                  <a:pos x="14" y="26"/>
                </a:cxn>
                <a:cxn ang="0">
                  <a:pos x="14" y="2"/>
                </a:cxn>
                <a:cxn ang="0">
                  <a:pos x="13" y="0"/>
                </a:cxn>
                <a:cxn ang="0">
                  <a:pos x="13" y="0"/>
                </a:cxn>
                <a:cxn ang="0">
                  <a:pos x="13" y="0"/>
                </a:cxn>
              </a:cxnLst>
              <a:rect l="0" t="0" r="r" b="b"/>
              <a:pathLst>
                <a:path w="14" h="28">
                  <a:moveTo>
                    <a:pt x="13" y="0"/>
                  </a:moveTo>
                  <a:cubicBezTo>
                    <a:pt x="12" y="0"/>
                    <a:pt x="11" y="0"/>
                    <a:pt x="11" y="0"/>
                  </a:cubicBezTo>
                  <a:cubicBezTo>
                    <a:pt x="1" y="7"/>
                    <a:pt x="1" y="7"/>
                    <a:pt x="1" y="7"/>
                  </a:cubicBezTo>
                  <a:cubicBezTo>
                    <a:pt x="1" y="7"/>
                    <a:pt x="0" y="8"/>
                    <a:pt x="1" y="9"/>
                  </a:cubicBezTo>
                  <a:cubicBezTo>
                    <a:pt x="2" y="10"/>
                    <a:pt x="3" y="10"/>
                    <a:pt x="3" y="10"/>
                  </a:cubicBezTo>
                  <a:cubicBezTo>
                    <a:pt x="10" y="5"/>
                    <a:pt x="10" y="5"/>
                    <a:pt x="10" y="5"/>
                  </a:cubicBezTo>
                  <a:cubicBezTo>
                    <a:pt x="10" y="26"/>
                    <a:pt x="10" y="26"/>
                    <a:pt x="10" y="26"/>
                  </a:cubicBezTo>
                  <a:cubicBezTo>
                    <a:pt x="10" y="27"/>
                    <a:pt x="11" y="28"/>
                    <a:pt x="12" y="28"/>
                  </a:cubicBezTo>
                  <a:cubicBezTo>
                    <a:pt x="13" y="28"/>
                    <a:pt x="14" y="27"/>
                    <a:pt x="14" y="26"/>
                  </a:cubicBezTo>
                  <a:cubicBezTo>
                    <a:pt x="14" y="2"/>
                    <a:pt x="14" y="2"/>
                    <a:pt x="14" y="2"/>
                  </a:cubicBezTo>
                  <a:cubicBezTo>
                    <a:pt x="14" y="1"/>
                    <a:pt x="13" y="0"/>
                    <a:pt x="13" y="0"/>
                  </a:cubicBezTo>
                  <a:close/>
                  <a:moveTo>
                    <a:pt x="13" y="0"/>
                  </a:moveTo>
                  <a:cubicBezTo>
                    <a:pt x="13" y="0"/>
                    <a:pt x="13" y="0"/>
                    <a:pt x="1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65"/>
            <p:cNvSpPr>
              <a:spLocks noEditPoints="1"/>
            </p:cNvSpPr>
            <p:nvPr/>
          </p:nvSpPr>
          <p:spPr bwMode="auto">
            <a:xfrm>
              <a:off x="3181350" y="3863975"/>
              <a:ext cx="30163" cy="41275"/>
            </a:xfrm>
            <a:custGeom>
              <a:avLst/>
              <a:gdLst/>
              <a:ahLst/>
              <a:cxnLst>
                <a:cxn ang="0">
                  <a:pos x="5" y="27"/>
                </a:cxn>
                <a:cxn ang="0">
                  <a:pos x="14" y="27"/>
                </a:cxn>
                <a:cxn ang="0">
                  <a:pos x="19" y="21"/>
                </a:cxn>
                <a:cxn ang="0">
                  <a:pos x="19" y="5"/>
                </a:cxn>
                <a:cxn ang="0">
                  <a:pos x="14" y="0"/>
                </a:cxn>
                <a:cxn ang="0">
                  <a:pos x="5" y="0"/>
                </a:cxn>
                <a:cxn ang="0">
                  <a:pos x="0" y="5"/>
                </a:cxn>
                <a:cxn ang="0">
                  <a:pos x="0" y="21"/>
                </a:cxn>
                <a:cxn ang="0">
                  <a:pos x="5" y="27"/>
                </a:cxn>
                <a:cxn ang="0">
                  <a:pos x="4" y="5"/>
                </a:cxn>
                <a:cxn ang="0">
                  <a:pos x="5" y="3"/>
                </a:cxn>
                <a:cxn ang="0">
                  <a:pos x="14" y="3"/>
                </a:cxn>
                <a:cxn ang="0">
                  <a:pos x="15" y="5"/>
                </a:cxn>
                <a:cxn ang="0">
                  <a:pos x="15" y="21"/>
                </a:cxn>
                <a:cxn ang="0">
                  <a:pos x="14" y="23"/>
                </a:cxn>
                <a:cxn ang="0">
                  <a:pos x="5" y="23"/>
                </a:cxn>
                <a:cxn ang="0">
                  <a:pos x="4" y="21"/>
                </a:cxn>
                <a:cxn ang="0">
                  <a:pos x="4" y="5"/>
                </a:cxn>
                <a:cxn ang="0">
                  <a:pos x="4" y="5"/>
                </a:cxn>
                <a:cxn ang="0">
                  <a:pos x="4" y="5"/>
                </a:cxn>
              </a:cxnLst>
              <a:rect l="0" t="0" r="r" b="b"/>
              <a:pathLst>
                <a:path w="19" h="27">
                  <a:moveTo>
                    <a:pt x="5" y="27"/>
                  </a:moveTo>
                  <a:cubicBezTo>
                    <a:pt x="14" y="27"/>
                    <a:pt x="14" y="27"/>
                    <a:pt x="14" y="27"/>
                  </a:cubicBezTo>
                  <a:cubicBezTo>
                    <a:pt x="16" y="27"/>
                    <a:pt x="19" y="24"/>
                    <a:pt x="19" y="21"/>
                  </a:cubicBezTo>
                  <a:cubicBezTo>
                    <a:pt x="19" y="5"/>
                    <a:pt x="19" y="5"/>
                    <a:pt x="19" y="5"/>
                  </a:cubicBezTo>
                  <a:cubicBezTo>
                    <a:pt x="19" y="2"/>
                    <a:pt x="16" y="0"/>
                    <a:pt x="14" y="0"/>
                  </a:cubicBezTo>
                  <a:cubicBezTo>
                    <a:pt x="5" y="0"/>
                    <a:pt x="5" y="0"/>
                    <a:pt x="5" y="0"/>
                  </a:cubicBezTo>
                  <a:cubicBezTo>
                    <a:pt x="3" y="0"/>
                    <a:pt x="0" y="2"/>
                    <a:pt x="0" y="5"/>
                  </a:cubicBezTo>
                  <a:cubicBezTo>
                    <a:pt x="0" y="21"/>
                    <a:pt x="0" y="21"/>
                    <a:pt x="0" y="21"/>
                  </a:cubicBezTo>
                  <a:cubicBezTo>
                    <a:pt x="0" y="24"/>
                    <a:pt x="3" y="27"/>
                    <a:pt x="5" y="27"/>
                  </a:cubicBezTo>
                  <a:close/>
                  <a:moveTo>
                    <a:pt x="4" y="5"/>
                  </a:moveTo>
                  <a:cubicBezTo>
                    <a:pt x="4" y="4"/>
                    <a:pt x="4" y="3"/>
                    <a:pt x="5" y="3"/>
                  </a:cubicBezTo>
                  <a:cubicBezTo>
                    <a:pt x="14" y="3"/>
                    <a:pt x="14" y="3"/>
                    <a:pt x="14" y="3"/>
                  </a:cubicBezTo>
                  <a:cubicBezTo>
                    <a:pt x="14" y="3"/>
                    <a:pt x="15" y="4"/>
                    <a:pt x="15" y="5"/>
                  </a:cubicBezTo>
                  <a:cubicBezTo>
                    <a:pt x="15" y="21"/>
                    <a:pt x="15" y="21"/>
                    <a:pt x="15" y="21"/>
                  </a:cubicBezTo>
                  <a:cubicBezTo>
                    <a:pt x="15" y="22"/>
                    <a:pt x="15" y="23"/>
                    <a:pt x="14" y="23"/>
                  </a:cubicBezTo>
                  <a:cubicBezTo>
                    <a:pt x="5" y="23"/>
                    <a:pt x="5" y="23"/>
                    <a:pt x="5" y="23"/>
                  </a:cubicBezTo>
                  <a:cubicBezTo>
                    <a:pt x="4" y="23"/>
                    <a:pt x="4" y="22"/>
                    <a:pt x="4" y="21"/>
                  </a:cubicBezTo>
                  <a:lnTo>
                    <a:pt x="4" y="5"/>
                  </a:lnTo>
                  <a:close/>
                  <a:moveTo>
                    <a:pt x="4" y="5"/>
                  </a:moveTo>
                  <a:cubicBezTo>
                    <a:pt x="4" y="5"/>
                    <a:pt x="4" y="5"/>
                    <a:pt x="4"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66"/>
            <p:cNvSpPr>
              <a:spLocks noEditPoints="1"/>
            </p:cNvSpPr>
            <p:nvPr/>
          </p:nvSpPr>
          <p:spPr bwMode="auto">
            <a:xfrm>
              <a:off x="3227388" y="3865563"/>
              <a:ext cx="26988" cy="39688"/>
            </a:xfrm>
            <a:custGeom>
              <a:avLst/>
              <a:gdLst/>
              <a:ahLst/>
              <a:cxnLst>
                <a:cxn ang="0">
                  <a:pos x="5" y="26"/>
                </a:cxn>
                <a:cxn ang="0">
                  <a:pos x="13" y="26"/>
                </a:cxn>
                <a:cxn ang="0">
                  <a:pos x="18" y="21"/>
                </a:cxn>
                <a:cxn ang="0">
                  <a:pos x="18" y="5"/>
                </a:cxn>
                <a:cxn ang="0">
                  <a:pos x="13" y="0"/>
                </a:cxn>
                <a:cxn ang="0">
                  <a:pos x="5" y="0"/>
                </a:cxn>
                <a:cxn ang="0">
                  <a:pos x="0" y="5"/>
                </a:cxn>
                <a:cxn ang="0">
                  <a:pos x="0" y="21"/>
                </a:cxn>
                <a:cxn ang="0">
                  <a:pos x="5" y="26"/>
                </a:cxn>
                <a:cxn ang="0">
                  <a:pos x="3" y="5"/>
                </a:cxn>
                <a:cxn ang="0">
                  <a:pos x="5" y="3"/>
                </a:cxn>
                <a:cxn ang="0">
                  <a:pos x="13" y="3"/>
                </a:cxn>
                <a:cxn ang="0">
                  <a:pos x="15" y="5"/>
                </a:cxn>
                <a:cxn ang="0">
                  <a:pos x="15" y="21"/>
                </a:cxn>
                <a:cxn ang="0">
                  <a:pos x="13" y="23"/>
                </a:cxn>
                <a:cxn ang="0">
                  <a:pos x="5" y="23"/>
                </a:cxn>
                <a:cxn ang="0">
                  <a:pos x="3" y="21"/>
                </a:cxn>
                <a:cxn ang="0">
                  <a:pos x="3" y="5"/>
                </a:cxn>
                <a:cxn ang="0">
                  <a:pos x="3" y="5"/>
                </a:cxn>
                <a:cxn ang="0">
                  <a:pos x="3" y="5"/>
                </a:cxn>
              </a:cxnLst>
              <a:rect l="0" t="0" r="r" b="b"/>
              <a:pathLst>
                <a:path w="18" h="26">
                  <a:moveTo>
                    <a:pt x="5" y="26"/>
                  </a:moveTo>
                  <a:cubicBezTo>
                    <a:pt x="13" y="26"/>
                    <a:pt x="13" y="26"/>
                    <a:pt x="13" y="26"/>
                  </a:cubicBezTo>
                  <a:cubicBezTo>
                    <a:pt x="16" y="26"/>
                    <a:pt x="18" y="24"/>
                    <a:pt x="18" y="21"/>
                  </a:cubicBezTo>
                  <a:cubicBezTo>
                    <a:pt x="18" y="5"/>
                    <a:pt x="18" y="5"/>
                    <a:pt x="18" y="5"/>
                  </a:cubicBezTo>
                  <a:cubicBezTo>
                    <a:pt x="18" y="2"/>
                    <a:pt x="16" y="0"/>
                    <a:pt x="13" y="0"/>
                  </a:cubicBezTo>
                  <a:cubicBezTo>
                    <a:pt x="5" y="0"/>
                    <a:pt x="5" y="0"/>
                    <a:pt x="5" y="0"/>
                  </a:cubicBezTo>
                  <a:cubicBezTo>
                    <a:pt x="2" y="0"/>
                    <a:pt x="0" y="2"/>
                    <a:pt x="0" y="5"/>
                  </a:cubicBezTo>
                  <a:cubicBezTo>
                    <a:pt x="0" y="21"/>
                    <a:pt x="0" y="21"/>
                    <a:pt x="0" y="21"/>
                  </a:cubicBezTo>
                  <a:cubicBezTo>
                    <a:pt x="0" y="24"/>
                    <a:pt x="2" y="26"/>
                    <a:pt x="5" y="26"/>
                  </a:cubicBezTo>
                  <a:close/>
                  <a:moveTo>
                    <a:pt x="3" y="5"/>
                  </a:moveTo>
                  <a:cubicBezTo>
                    <a:pt x="3" y="4"/>
                    <a:pt x="4" y="3"/>
                    <a:pt x="5" y="3"/>
                  </a:cubicBezTo>
                  <a:cubicBezTo>
                    <a:pt x="13" y="3"/>
                    <a:pt x="13" y="3"/>
                    <a:pt x="13" y="3"/>
                  </a:cubicBezTo>
                  <a:cubicBezTo>
                    <a:pt x="14" y="3"/>
                    <a:pt x="15" y="4"/>
                    <a:pt x="15" y="5"/>
                  </a:cubicBezTo>
                  <a:cubicBezTo>
                    <a:pt x="15" y="21"/>
                    <a:pt x="15" y="21"/>
                    <a:pt x="15" y="21"/>
                  </a:cubicBezTo>
                  <a:cubicBezTo>
                    <a:pt x="15" y="22"/>
                    <a:pt x="14" y="23"/>
                    <a:pt x="13" y="23"/>
                  </a:cubicBezTo>
                  <a:cubicBezTo>
                    <a:pt x="5" y="23"/>
                    <a:pt x="5" y="23"/>
                    <a:pt x="5" y="23"/>
                  </a:cubicBezTo>
                  <a:cubicBezTo>
                    <a:pt x="4" y="23"/>
                    <a:pt x="3" y="22"/>
                    <a:pt x="3" y="21"/>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67"/>
            <p:cNvSpPr>
              <a:spLocks noEditPoints="1"/>
            </p:cNvSpPr>
            <p:nvPr/>
          </p:nvSpPr>
          <p:spPr bwMode="auto">
            <a:xfrm>
              <a:off x="3146425" y="3917950"/>
              <a:ext cx="28575" cy="41275"/>
            </a:xfrm>
            <a:custGeom>
              <a:avLst/>
              <a:gdLst/>
              <a:ahLst/>
              <a:cxnLst>
                <a:cxn ang="0">
                  <a:pos x="5" y="27"/>
                </a:cxn>
                <a:cxn ang="0">
                  <a:pos x="13" y="27"/>
                </a:cxn>
                <a:cxn ang="0">
                  <a:pos x="18" y="22"/>
                </a:cxn>
                <a:cxn ang="0">
                  <a:pos x="18" y="5"/>
                </a:cxn>
                <a:cxn ang="0">
                  <a:pos x="13" y="0"/>
                </a:cxn>
                <a:cxn ang="0">
                  <a:pos x="5" y="0"/>
                </a:cxn>
                <a:cxn ang="0">
                  <a:pos x="0" y="5"/>
                </a:cxn>
                <a:cxn ang="0">
                  <a:pos x="0" y="22"/>
                </a:cxn>
                <a:cxn ang="0">
                  <a:pos x="5" y="27"/>
                </a:cxn>
                <a:cxn ang="0">
                  <a:pos x="3" y="5"/>
                </a:cxn>
                <a:cxn ang="0">
                  <a:pos x="5" y="4"/>
                </a:cxn>
                <a:cxn ang="0">
                  <a:pos x="13" y="4"/>
                </a:cxn>
                <a:cxn ang="0">
                  <a:pos x="15" y="5"/>
                </a:cxn>
                <a:cxn ang="0">
                  <a:pos x="15" y="22"/>
                </a:cxn>
                <a:cxn ang="0">
                  <a:pos x="13" y="23"/>
                </a:cxn>
                <a:cxn ang="0">
                  <a:pos x="5" y="23"/>
                </a:cxn>
                <a:cxn ang="0">
                  <a:pos x="3" y="22"/>
                </a:cxn>
                <a:cxn ang="0">
                  <a:pos x="3" y="5"/>
                </a:cxn>
                <a:cxn ang="0">
                  <a:pos x="3" y="5"/>
                </a:cxn>
                <a:cxn ang="0">
                  <a:pos x="3" y="5"/>
                </a:cxn>
              </a:cxnLst>
              <a:rect l="0" t="0" r="r" b="b"/>
              <a:pathLst>
                <a:path w="18" h="27">
                  <a:moveTo>
                    <a:pt x="5" y="27"/>
                  </a:moveTo>
                  <a:cubicBezTo>
                    <a:pt x="13" y="27"/>
                    <a:pt x="13" y="27"/>
                    <a:pt x="13" y="27"/>
                  </a:cubicBezTo>
                  <a:cubicBezTo>
                    <a:pt x="16" y="27"/>
                    <a:pt x="18" y="24"/>
                    <a:pt x="18" y="22"/>
                  </a:cubicBezTo>
                  <a:cubicBezTo>
                    <a:pt x="18" y="5"/>
                    <a:pt x="18" y="5"/>
                    <a:pt x="18" y="5"/>
                  </a:cubicBezTo>
                  <a:cubicBezTo>
                    <a:pt x="18" y="2"/>
                    <a:pt x="16" y="0"/>
                    <a:pt x="13" y="0"/>
                  </a:cubicBezTo>
                  <a:cubicBezTo>
                    <a:pt x="5" y="0"/>
                    <a:pt x="5" y="0"/>
                    <a:pt x="5" y="0"/>
                  </a:cubicBezTo>
                  <a:cubicBezTo>
                    <a:pt x="2" y="0"/>
                    <a:pt x="0" y="2"/>
                    <a:pt x="0" y="5"/>
                  </a:cubicBezTo>
                  <a:cubicBezTo>
                    <a:pt x="0" y="22"/>
                    <a:pt x="0" y="22"/>
                    <a:pt x="0" y="22"/>
                  </a:cubicBezTo>
                  <a:cubicBezTo>
                    <a:pt x="0" y="24"/>
                    <a:pt x="2" y="27"/>
                    <a:pt x="5" y="27"/>
                  </a:cubicBezTo>
                  <a:close/>
                  <a:moveTo>
                    <a:pt x="3" y="5"/>
                  </a:moveTo>
                  <a:cubicBezTo>
                    <a:pt x="3" y="4"/>
                    <a:pt x="4" y="4"/>
                    <a:pt x="5" y="4"/>
                  </a:cubicBezTo>
                  <a:cubicBezTo>
                    <a:pt x="13" y="4"/>
                    <a:pt x="13" y="4"/>
                    <a:pt x="13" y="4"/>
                  </a:cubicBezTo>
                  <a:cubicBezTo>
                    <a:pt x="14" y="4"/>
                    <a:pt x="15" y="4"/>
                    <a:pt x="15" y="5"/>
                  </a:cubicBezTo>
                  <a:cubicBezTo>
                    <a:pt x="15" y="22"/>
                    <a:pt x="15" y="22"/>
                    <a:pt x="15" y="22"/>
                  </a:cubicBezTo>
                  <a:cubicBezTo>
                    <a:pt x="15" y="23"/>
                    <a:pt x="14" y="23"/>
                    <a:pt x="13" y="23"/>
                  </a:cubicBezTo>
                  <a:cubicBezTo>
                    <a:pt x="5" y="23"/>
                    <a:pt x="5" y="23"/>
                    <a:pt x="5" y="23"/>
                  </a:cubicBezTo>
                  <a:cubicBezTo>
                    <a:pt x="4" y="23"/>
                    <a:pt x="3" y="23"/>
                    <a:pt x="3" y="22"/>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68"/>
            <p:cNvSpPr>
              <a:spLocks noEditPoints="1"/>
            </p:cNvSpPr>
            <p:nvPr/>
          </p:nvSpPr>
          <p:spPr bwMode="auto">
            <a:xfrm>
              <a:off x="3225800" y="3917950"/>
              <a:ext cx="26988" cy="41275"/>
            </a:xfrm>
            <a:custGeom>
              <a:avLst/>
              <a:gdLst/>
              <a:ahLst/>
              <a:cxnLst>
                <a:cxn ang="0">
                  <a:pos x="5" y="27"/>
                </a:cxn>
                <a:cxn ang="0">
                  <a:pos x="13" y="27"/>
                </a:cxn>
                <a:cxn ang="0">
                  <a:pos x="18" y="22"/>
                </a:cxn>
                <a:cxn ang="0">
                  <a:pos x="18" y="5"/>
                </a:cxn>
                <a:cxn ang="0">
                  <a:pos x="13" y="0"/>
                </a:cxn>
                <a:cxn ang="0">
                  <a:pos x="5" y="0"/>
                </a:cxn>
                <a:cxn ang="0">
                  <a:pos x="0" y="5"/>
                </a:cxn>
                <a:cxn ang="0">
                  <a:pos x="0" y="22"/>
                </a:cxn>
                <a:cxn ang="0">
                  <a:pos x="5" y="27"/>
                </a:cxn>
                <a:cxn ang="0">
                  <a:pos x="3" y="5"/>
                </a:cxn>
                <a:cxn ang="0">
                  <a:pos x="5" y="4"/>
                </a:cxn>
                <a:cxn ang="0">
                  <a:pos x="13" y="4"/>
                </a:cxn>
                <a:cxn ang="0">
                  <a:pos x="15" y="5"/>
                </a:cxn>
                <a:cxn ang="0">
                  <a:pos x="15" y="22"/>
                </a:cxn>
                <a:cxn ang="0">
                  <a:pos x="13" y="23"/>
                </a:cxn>
                <a:cxn ang="0">
                  <a:pos x="5" y="23"/>
                </a:cxn>
                <a:cxn ang="0">
                  <a:pos x="3" y="22"/>
                </a:cxn>
                <a:cxn ang="0">
                  <a:pos x="3" y="5"/>
                </a:cxn>
                <a:cxn ang="0">
                  <a:pos x="3" y="5"/>
                </a:cxn>
                <a:cxn ang="0">
                  <a:pos x="3" y="5"/>
                </a:cxn>
              </a:cxnLst>
              <a:rect l="0" t="0" r="r" b="b"/>
              <a:pathLst>
                <a:path w="18" h="27">
                  <a:moveTo>
                    <a:pt x="5" y="27"/>
                  </a:moveTo>
                  <a:cubicBezTo>
                    <a:pt x="13" y="27"/>
                    <a:pt x="13" y="27"/>
                    <a:pt x="13" y="27"/>
                  </a:cubicBezTo>
                  <a:cubicBezTo>
                    <a:pt x="16" y="27"/>
                    <a:pt x="18" y="24"/>
                    <a:pt x="18" y="22"/>
                  </a:cubicBezTo>
                  <a:cubicBezTo>
                    <a:pt x="18" y="5"/>
                    <a:pt x="18" y="5"/>
                    <a:pt x="18" y="5"/>
                  </a:cubicBezTo>
                  <a:cubicBezTo>
                    <a:pt x="18" y="2"/>
                    <a:pt x="16" y="0"/>
                    <a:pt x="13" y="0"/>
                  </a:cubicBezTo>
                  <a:cubicBezTo>
                    <a:pt x="5" y="0"/>
                    <a:pt x="5" y="0"/>
                    <a:pt x="5" y="0"/>
                  </a:cubicBezTo>
                  <a:cubicBezTo>
                    <a:pt x="2" y="0"/>
                    <a:pt x="0" y="2"/>
                    <a:pt x="0" y="5"/>
                  </a:cubicBezTo>
                  <a:cubicBezTo>
                    <a:pt x="0" y="22"/>
                    <a:pt x="0" y="22"/>
                    <a:pt x="0" y="22"/>
                  </a:cubicBezTo>
                  <a:cubicBezTo>
                    <a:pt x="0" y="24"/>
                    <a:pt x="2" y="27"/>
                    <a:pt x="5" y="27"/>
                  </a:cubicBezTo>
                  <a:close/>
                  <a:moveTo>
                    <a:pt x="3" y="5"/>
                  </a:moveTo>
                  <a:cubicBezTo>
                    <a:pt x="3" y="4"/>
                    <a:pt x="4" y="4"/>
                    <a:pt x="5" y="4"/>
                  </a:cubicBezTo>
                  <a:cubicBezTo>
                    <a:pt x="13" y="4"/>
                    <a:pt x="13" y="4"/>
                    <a:pt x="13" y="4"/>
                  </a:cubicBezTo>
                  <a:cubicBezTo>
                    <a:pt x="14" y="4"/>
                    <a:pt x="15" y="4"/>
                    <a:pt x="15" y="5"/>
                  </a:cubicBezTo>
                  <a:cubicBezTo>
                    <a:pt x="15" y="22"/>
                    <a:pt x="15" y="22"/>
                    <a:pt x="15" y="22"/>
                  </a:cubicBezTo>
                  <a:cubicBezTo>
                    <a:pt x="15" y="23"/>
                    <a:pt x="14" y="23"/>
                    <a:pt x="13" y="23"/>
                  </a:cubicBezTo>
                  <a:cubicBezTo>
                    <a:pt x="5" y="23"/>
                    <a:pt x="5" y="23"/>
                    <a:pt x="5" y="23"/>
                  </a:cubicBezTo>
                  <a:cubicBezTo>
                    <a:pt x="4" y="23"/>
                    <a:pt x="3" y="23"/>
                    <a:pt x="3" y="22"/>
                  </a:cubicBezTo>
                  <a:lnTo>
                    <a:pt x="3" y="5"/>
                  </a:lnTo>
                  <a:close/>
                  <a:moveTo>
                    <a:pt x="3" y="5"/>
                  </a:moveTo>
                  <a:cubicBezTo>
                    <a:pt x="3" y="5"/>
                    <a:pt x="3" y="5"/>
                    <a:pt x="3"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69"/>
            <p:cNvSpPr>
              <a:spLocks noEditPoints="1"/>
            </p:cNvSpPr>
            <p:nvPr/>
          </p:nvSpPr>
          <p:spPr bwMode="auto">
            <a:xfrm>
              <a:off x="3184525" y="3914775"/>
              <a:ext cx="22225" cy="44450"/>
            </a:xfrm>
            <a:custGeom>
              <a:avLst/>
              <a:gdLst/>
              <a:ahLst/>
              <a:cxnLst>
                <a:cxn ang="0">
                  <a:pos x="12" y="29"/>
                </a:cxn>
                <a:cxn ang="0">
                  <a:pos x="14" y="27"/>
                </a:cxn>
                <a:cxn ang="0">
                  <a:pos x="14" y="2"/>
                </a:cxn>
                <a:cxn ang="0">
                  <a:pos x="13" y="1"/>
                </a:cxn>
                <a:cxn ang="0">
                  <a:pos x="11" y="1"/>
                </a:cxn>
                <a:cxn ang="0">
                  <a:pos x="1" y="7"/>
                </a:cxn>
                <a:cxn ang="0">
                  <a:pos x="1" y="10"/>
                </a:cxn>
                <a:cxn ang="0">
                  <a:pos x="3" y="10"/>
                </a:cxn>
                <a:cxn ang="0">
                  <a:pos x="10" y="5"/>
                </a:cxn>
                <a:cxn ang="0">
                  <a:pos x="10" y="27"/>
                </a:cxn>
                <a:cxn ang="0">
                  <a:pos x="12" y="29"/>
                </a:cxn>
                <a:cxn ang="0">
                  <a:pos x="12" y="29"/>
                </a:cxn>
                <a:cxn ang="0">
                  <a:pos x="12" y="29"/>
                </a:cxn>
              </a:cxnLst>
              <a:rect l="0" t="0" r="r" b="b"/>
              <a:pathLst>
                <a:path w="14" h="29">
                  <a:moveTo>
                    <a:pt x="12" y="29"/>
                  </a:moveTo>
                  <a:cubicBezTo>
                    <a:pt x="13" y="29"/>
                    <a:pt x="14" y="28"/>
                    <a:pt x="14" y="27"/>
                  </a:cubicBezTo>
                  <a:cubicBezTo>
                    <a:pt x="14" y="2"/>
                    <a:pt x="14" y="2"/>
                    <a:pt x="14" y="2"/>
                  </a:cubicBezTo>
                  <a:cubicBezTo>
                    <a:pt x="14" y="1"/>
                    <a:pt x="13" y="1"/>
                    <a:pt x="13" y="1"/>
                  </a:cubicBezTo>
                  <a:cubicBezTo>
                    <a:pt x="12" y="0"/>
                    <a:pt x="11" y="0"/>
                    <a:pt x="11" y="1"/>
                  </a:cubicBezTo>
                  <a:cubicBezTo>
                    <a:pt x="1" y="7"/>
                    <a:pt x="1" y="7"/>
                    <a:pt x="1" y="7"/>
                  </a:cubicBezTo>
                  <a:cubicBezTo>
                    <a:pt x="1" y="8"/>
                    <a:pt x="0" y="9"/>
                    <a:pt x="1" y="10"/>
                  </a:cubicBezTo>
                  <a:cubicBezTo>
                    <a:pt x="2" y="11"/>
                    <a:pt x="3" y="11"/>
                    <a:pt x="3" y="10"/>
                  </a:cubicBezTo>
                  <a:cubicBezTo>
                    <a:pt x="10" y="5"/>
                    <a:pt x="10" y="5"/>
                    <a:pt x="10" y="5"/>
                  </a:cubicBezTo>
                  <a:cubicBezTo>
                    <a:pt x="10" y="27"/>
                    <a:pt x="10" y="27"/>
                    <a:pt x="10" y="27"/>
                  </a:cubicBezTo>
                  <a:cubicBezTo>
                    <a:pt x="10" y="28"/>
                    <a:pt x="11" y="29"/>
                    <a:pt x="12" y="29"/>
                  </a:cubicBezTo>
                  <a:close/>
                  <a:moveTo>
                    <a:pt x="12" y="29"/>
                  </a:moveTo>
                  <a:cubicBezTo>
                    <a:pt x="12" y="29"/>
                    <a:pt x="12" y="29"/>
                    <a:pt x="12" y="2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70"/>
            <p:cNvSpPr>
              <a:spLocks noEditPoints="1"/>
            </p:cNvSpPr>
            <p:nvPr/>
          </p:nvSpPr>
          <p:spPr bwMode="auto">
            <a:xfrm>
              <a:off x="3151188" y="3978275"/>
              <a:ext cx="28575" cy="41275"/>
            </a:xfrm>
            <a:custGeom>
              <a:avLst/>
              <a:gdLst/>
              <a:ahLst/>
              <a:cxnLst>
                <a:cxn ang="0">
                  <a:pos x="13" y="0"/>
                </a:cxn>
                <a:cxn ang="0">
                  <a:pos x="5" y="0"/>
                </a:cxn>
                <a:cxn ang="0">
                  <a:pos x="0" y="5"/>
                </a:cxn>
                <a:cxn ang="0">
                  <a:pos x="0" y="22"/>
                </a:cxn>
                <a:cxn ang="0">
                  <a:pos x="5" y="27"/>
                </a:cxn>
                <a:cxn ang="0">
                  <a:pos x="13" y="27"/>
                </a:cxn>
                <a:cxn ang="0">
                  <a:pos x="19" y="22"/>
                </a:cxn>
                <a:cxn ang="0">
                  <a:pos x="19" y="5"/>
                </a:cxn>
                <a:cxn ang="0">
                  <a:pos x="13" y="0"/>
                </a:cxn>
                <a:cxn ang="0">
                  <a:pos x="15" y="22"/>
                </a:cxn>
                <a:cxn ang="0">
                  <a:pos x="13" y="23"/>
                </a:cxn>
                <a:cxn ang="0">
                  <a:pos x="5" y="23"/>
                </a:cxn>
                <a:cxn ang="0">
                  <a:pos x="4" y="22"/>
                </a:cxn>
                <a:cxn ang="0">
                  <a:pos x="4" y="5"/>
                </a:cxn>
                <a:cxn ang="0">
                  <a:pos x="5" y="4"/>
                </a:cxn>
                <a:cxn ang="0">
                  <a:pos x="13" y="4"/>
                </a:cxn>
                <a:cxn ang="0">
                  <a:pos x="15" y="5"/>
                </a:cxn>
                <a:cxn ang="0">
                  <a:pos x="15" y="22"/>
                </a:cxn>
                <a:cxn ang="0">
                  <a:pos x="15" y="22"/>
                </a:cxn>
                <a:cxn ang="0">
                  <a:pos x="15" y="22"/>
                </a:cxn>
              </a:cxnLst>
              <a:rect l="0" t="0" r="r" b="b"/>
              <a:pathLst>
                <a:path w="19" h="27">
                  <a:moveTo>
                    <a:pt x="13" y="0"/>
                  </a:moveTo>
                  <a:cubicBezTo>
                    <a:pt x="5" y="0"/>
                    <a:pt x="5" y="0"/>
                    <a:pt x="5" y="0"/>
                  </a:cubicBezTo>
                  <a:cubicBezTo>
                    <a:pt x="2" y="0"/>
                    <a:pt x="0" y="2"/>
                    <a:pt x="0" y="5"/>
                  </a:cubicBezTo>
                  <a:cubicBezTo>
                    <a:pt x="0" y="22"/>
                    <a:pt x="0" y="22"/>
                    <a:pt x="0" y="22"/>
                  </a:cubicBezTo>
                  <a:cubicBezTo>
                    <a:pt x="0" y="24"/>
                    <a:pt x="2" y="27"/>
                    <a:pt x="5" y="27"/>
                  </a:cubicBezTo>
                  <a:cubicBezTo>
                    <a:pt x="13" y="27"/>
                    <a:pt x="13" y="27"/>
                    <a:pt x="13" y="27"/>
                  </a:cubicBezTo>
                  <a:cubicBezTo>
                    <a:pt x="16" y="27"/>
                    <a:pt x="19" y="24"/>
                    <a:pt x="19" y="22"/>
                  </a:cubicBezTo>
                  <a:cubicBezTo>
                    <a:pt x="19" y="5"/>
                    <a:pt x="19" y="5"/>
                    <a:pt x="19" y="5"/>
                  </a:cubicBezTo>
                  <a:cubicBezTo>
                    <a:pt x="19" y="2"/>
                    <a:pt x="16" y="0"/>
                    <a:pt x="13" y="0"/>
                  </a:cubicBezTo>
                  <a:close/>
                  <a:moveTo>
                    <a:pt x="15" y="22"/>
                  </a:moveTo>
                  <a:cubicBezTo>
                    <a:pt x="15" y="22"/>
                    <a:pt x="14" y="23"/>
                    <a:pt x="13" y="23"/>
                  </a:cubicBezTo>
                  <a:cubicBezTo>
                    <a:pt x="5" y="23"/>
                    <a:pt x="5" y="23"/>
                    <a:pt x="5" y="23"/>
                  </a:cubicBezTo>
                  <a:cubicBezTo>
                    <a:pt x="4" y="23"/>
                    <a:pt x="4" y="22"/>
                    <a:pt x="4" y="22"/>
                  </a:cubicBezTo>
                  <a:cubicBezTo>
                    <a:pt x="4" y="5"/>
                    <a:pt x="4" y="5"/>
                    <a:pt x="4" y="5"/>
                  </a:cubicBezTo>
                  <a:cubicBezTo>
                    <a:pt x="4" y="4"/>
                    <a:pt x="4" y="4"/>
                    <a:pt x="5" y="4"/>
                  </a:cubicBezTo>
                  <a:cubicBezTo>
                    <a:pt x="13" y="4"/>
                    <a:pt x="13" y="4"/>
                    <a:pt x="13" y="4"/>
                  </a:cubicBezTo>
                  <a:cubicBezTo>
                    <a:pt x="14"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71"/>
            <p:cNvSpPr>
              <a:spLocks noEditPoints="1"/>
            </p:cNvSpPr>
            <p:nvPr/>
          </p:nvSpPr>
          <p:spPr bwMode="auto">
            <a:xfrm>
              <a:off x="3230563" y="3978275"/>
              <a:ext cx="28575" cy="41275"/>
            </a:xfrm>
            <a:custGeom>
              <a:avLst/>
              <a:gdLst/>
              <a:ahLst/>
              <a:cxnLst>
                <a:cxn ang="0">
                  <a:pos x="14" y="0"/>
                </a:cxn>
                <a:cxn ang="0">
                  <a:pos x="6" y="0"/>
                </a:cxn>
                <a:cxn ang="0">
                  <a:pos x="0" y="5"/>
                </a:cxn>
                <a:cxn ang="0">
                  <a:pos x="0" y="22"/>
                </a:cxn>
                <a:cxn ang="0">
                  <a:pos x="6" y="27"/>
                </a:cxn>
                <a:cxn ang="0">
                  <a:pos x="14" y="27"/>
                </a:cxn>
                <a:cxn ang="0">
                  <a:pos x="19" y="22"/>
                </a:cxn>
                <a:cxn ang="0">
                  <a:pos x="19" y="5"/>
                </a:cxn>
                <a:cxn ang="0">
                  <a:pos x="14" y="0"/>
                </a:cxn>
                <a:cxn ang="0">
                  <a:pos x="15" y="22"/>
                </a:cxn>
                <a:cxn ang="0">
                  <a:pos x="14" y="23"/>
                </a:cxn>
                <a:cxn ang="0">
                  <a:pos x="6" y="23"/>
                </a:cxn>
                <a:cxn ang="0">
                  <a:pos x="4" y="22"/>
                </a:cxn>
                <a:cxn ang="0">
                  <a:pos x="4" y="5"/>
                </a:cxn>
                <a:cxn ang="0">
                  <a:pos x="6" y="4"/>
                </a:cxn>
                <a:cxn ang="0">
                  <a:pos x="14" y="4"/>
                </a:cxn>
                <a:cxn ang="0">
                  <a:pos x="15" y="5"/>
                </a:cxn>
                <a:cxn ang="0">
                  <a:pos x="15" y="22"/>
                </a:cxn>
                <a:cxn ang="0">
                  <a:pos x="15" y="22"/>
                </a:cxn>
                <a:cxn ang="0">
                  <a:pos x="15" y="22"/>
                </a:cxn>
              </a:cxnLst>
              <a:rect l="0" t="0" r="r" b="b"/>
              <a:pathLst>
                <a:path w="19" h="27">
                  <a:moveTo>
                    <a:pt x="14" y="0"/>
                  </a:moveTo>
                  <a:cubicBezTo>
                    <a:pt x="6" y="0"/>
                    <a:pt x="6" y="0"/>
                    <a:pt x="6" y="0"/>
                  </a:cubicBezTo>
                  <a:cubicBezTo>
                    <a:pt x="3" y="0"/>
                    <a:pt x="0" y="2"/>
                    <a:pt x="0" y="5"/>
                  </a:cubicBezTo>
                  <a:cubicBezTo>
                    <a:pt x="0" y="22"/>
                    <a:pt x="0" y="22"/>
                    <a:pt x="0" y="22"/>
                  </a:cubicBezTo>
                  <a:cubicBezTo>
                    <a:pt x="0" y="24"/>
                    <a:pt x="3" y="27"/>
                    <a:pt x="6" y="27"/>
                  </a:cubicBezTo>
                  <a:cubicBezTo>
                    <a:pt x="14" y="27"/>
                    <a:pt x="14" y="27"/>
                    <a:pt x="14" y="27"/>
                  </a:cubicBezTo>
                  <a:cubicBezTo>
                    <a:pt x="17" y="27"/>
                    <a:pt x="19" y="24"/>
                    <a:pt x="19" y="22"/>
                  </a:cubicBezTo>
                  <a:cubicBezTo>
                    <a:pt x="19" y="5"/>
                    <a:pt x="19" y="5"/>
                    <a:pt x="19" y="5"/>
                  </a:cubicBezTo>
                  <a:cubicBezTo>
                    <a:pt x="19" y="2"/>
                    <a:pt x="17" y="0"/>
                    <a:pt x="14" y="0"/>
                  </a:cubicBezTo>
                  <a:close/>
                  <a:moveTo>
                    <a:pt x="15" y="22"/>
                  </a:moveTo>
                  <a:cubicBezTo>
                    <a:pt x="15" y="22"/>
                    <a:pt x="15" y="23"/>
                    <a:pt x="14" y="23"/>
                  </a:cubicBezTo>
                  <a:cubicBezTo>
                    <a:pt x="6" y="23"/>
                    <a:pt x="6" y="23"/>
                    <a:pt x="6" y="23"/>
                  </a:cubicBezTo>
                  <a:cubicBezTo>
                    <a:pt x="5" y="23"/>
                    <a:pt x="4" y="22"/>
                    <a:pt x="4" y="22"/>
                  </a:cubicBezTo>
                  <a:cubicBezTo>
                    <a:pt x="4" y="5"/>
                    <a:pt x="4" y="5"/>
                    <a:pt x="4" y="5"/>
                  </a:cubicBezTo>
                  <a:cubicBezTo>
                    <a:pt x="4" y="4"/>
                    <a:pt x="5" y="4"/>
                    <a:pt x="6" y="4"/>
                  </a:cubicBezTo>
                  <a:cubicBezTo>
                    <a:pt x="14" y="4"/>
                    <a:pt x="14" y="4"/>
                    <a:pt x="14" y="4"/>
                  </a:cubicBezTo>
                  <a:cubicBezTo>
                    <a:pt x="15" y="4"/>
                    <a:pt x="15" y="4"/>
                    <a:pt x="15" y="5"/>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72"/>
            <p:cNvSpPr>
              <a:spLocks noEditPoints="1"/>
            </p:cNvSpPr>
            <p:nvPr/>
          </p:nvSpPr>
          <p:spPr bwMode="auto">
            <a:xfrm>
              <a:off x="3190875" y="3975100"/>
              <a:ext cx="20638" cy="44450"/>
            </a:xfrm>
            <a:custGeom>
              <a:avLst/>
              <a:gdLst/>
              <a:ahLst/>
              <a:cxnLst>
                <a:cxn ang="0">
                  <a:pos x="12" y="1"/>
                </a:cxn>
                <a:cxn ang="0">
                  <a:pos x="10" y="1"/>
                </a:cxn>
                <a:cxn ang="0">
                  <a:pos x="1" y="7"/>
                </a:cxn>
                <a:cxn ang="0">
                  <a:pos x="0" y="10"/>
                </a:cxn>
                <a:cxn ang="0">
                  <a:pos x="3" y="10"/>
                </a:cxn>
                <a:cxn ang="0">
                  <a:pos x="10" y="5"/>
                </a:cxn>
                <a:cxn ang="0">
                  <a:pos x="10" y="27"/>
                </a:cxn>
                <a:cxn ang="0">
                  <a:pos x="11" y="29"/>
                </a:cxn>
                <a:cxn ang="0">
                  <a:pos x="13" y="27"/>
                </a:cxn>
                <a:cxn ang="0">
                  <a:pos x="13" y="2"/>
                </a:cxn>
                <a:cxn ang="0">
                  <a:pos x="12" y="1"/>
                </a:cxn>
                <a:cxn ang="0">
                  <a:pos x="12" y="1"/>
                </a:cxn>
                <a:cxn ang="0">
                  <a:pos x="12" y="1"/>
                </a:cxn>
              </a:cxnLst>
              <a:rect l="0" t="0" r="r" b="b"/>
              <a:pathLst>
                <a:path w="13" h="29">
                  <a:moveTo>
                    <a:pt x="12" y="1"/>
                  </a:moveTo>
                  <a:cubicBezTo>
                    <a:pt x="12" y="0"/>
                    <a:pt x="11" y="0"/>
                    <a:pt x="10" y="1"/>
                  </a:cubicBezTo>
                  <a:cubicBezTo>
                    <a:pt x="1" y="7"/>
                    <a:pt x="1" y="7"/>
                    <a:pt x="1" y="7"/>
                  </a:cubicBezTo>
                  <a:cubicBezTo>
                    <a:pt x="0" y="8"/>
                    <a:pt x="0" y="9"/>
                    <a:pt x="0" y="10"/>
                  </a:cubicBezTo>
                  <a:cubicBezTo>
                    <a:pt x="1" y="11"/>
                    <a:pt x="2" y="11"/>
                    <a:pt x="3" y="10"/>
                  </a:cubicBezTo>
                  <a:cubicBezTo>
                    <a:pt x="10" y="5"/>
                    <a:pt x="10" y="5"/>
                    <a:pt x="10" y="5"/>
                  </a:cubicBezTo>
                  <a:cubicBezTo>
                    <a:pt x="10" y="27"/>
                    <a:pt x="10" y="27"/>
                    <a:pt x="10" y="27"/>
                  </a:cubicBezTo>
                  <a:cubicBezTo>
                    <a:pt x="10" y="28"/>
                    <a:pt x="10" y="29"/>
                    <a:pt x="11" y="29"/>
                  </a:cubicBezTo>
                  <a:cubicBezTo>
                    <a:pt x="12" y="29"/>
                    <a:pt x="13" y="28"/>
                    <a:pt x="13" y="27"/>
                  </a:cubicBezTo>
                  <a:cubicBezTo>
                    <a:pt x="13" y="2"/>
                    <a:pt x="13" y="2"/>
                    <a:pt x="13" y="2"/>
                  </a:cubicBezTo>
                  <a:cubicBezTo>
                    <a:pt x="13" y="1"/>
                    <a:pt x="13" y="1"/>
                    <a:pt x="12" y="1"/>
                  </a:cubicBezTo>
                  <a:close/>
                  <a:moveTo>
                    <a:pt x="12" y="1"/>
                  </a:moveTo>
                  <a:cubicBezTo>
                    <a:pt x="12" y="1"/>
                    <a:pt x="12" y="1"/>
                    <a:pt x="12"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73"/>
            <p:cNvSpPr>
              <a:spLocks noEditPoints="1"/>
            </p:cNvSpPr>
            <p:nvPr/>
          </p:nvSpPr>
          <p:spPr bwMode="auto">
            <a:xfrm>
              <a:off x="3179763" y="4033838"/>
              <a:ext cx="28575" cy="41275"/>
            </a:xfrm>
            <a:custGeom>
              <a:avLst/>
              <a:gdLst/>
              <a:ahLst/>
              <a:cxnLst>
                <a:cxn ang="0">
                  <a:pos x="13" y="0"/>
                </a:cxn>
                <a:cxn ang="0">
                  <a:pos x="5" y="0"/>
                </a:cxn>
                <a:cxn ang="0">
                  <a:pos x="0" y="6"/>
                </a:cxn>
                <a:cxn ang="0">
                  <a:pos x="0" y="22"/>
                </a:cxn>
                <a:cxn ang="0">
                  <a:pos x="5" y="27"/>
                </a:cxn>
                <a:cxn ang="0">
                  <a:pos x="13" y="27"/>
                </a:cxn>
                <a:cxn ang="0">
                  <a:pos x="18" y="22"/>
                </a:cxn>
                <a:cxn ang="0">
                  <a:pos x="18" y="6"/>
                </a:cxn>
                <a:cxn ang="0">
                  <a:pos x="13" y="0"/>
                </a:cxn>
                <a:cxn ang="0">
                  <a:pos x="15" y="22"/>
                </a:cxn>
                <a:cxn ang="0">
                  <a:pos x="13" y="24"/>
                </a:cxn>
                <a:cxn ang="0">
                  <a:pos x="5" y="24"/>
                </a:cxn>
                <a:cxn ang="0">
                  <a:pos x="3" y="22"/>
                </a:cxn>
                <a:cxn ang="0">
                  <a:pos x="3" y="6"/>
                </a:cxn>
                <a:cxn ang="0">
                  <a:pos x="5" y="4"/>
                </a:cxn>
                <a:cxn ang="0">
                  <a:pos x="13" y="4"/>
                </a:cxn>
                <a:cxn ang="0">
                  <a:pos x="15" y="6"/>
                </a:cxn>
                <a:cxn ang="0">
                  <a:pos x="15" y="22"/>
                </a:cxn>
                <a:cxn ang="0">
                  <a:pos x="15" y="22"/>
                </a:cxn>
                <a:cxn ang="0">
                  <a:pos x="15" y="22"/>
                </a:cxn>
              </a:cxnLst>
              <a:rect l="0" t="0" r="r" b="b"/>
              <a:pathLst>
                <a:path w="18" h="27">
                  <a:moveTo>
                    <a:pt x="13" y="0"/>
                  </a:moveTo>
                  <a:cubicBezTo>
                    <a:pt x="5" y="0"/>
                    <a:pt x="5" y="0"/>
                    <a:pt x="5" y="0"/>
                  </a:cubicBezTo>
                  <a:cubicBezTo>
                    <a:pt x="2" y="0"/>
                    <a:pt x="0" y="3"/>
                    <a:pt x="0" y="6"/>
                  </a:cubicBezTo>
                  <a:cubicBezTo>
                    <a:pt x="0" y="22"/>
                    <a:pt x="0" y="22"/>
                    <a:pt x="0" y="22"/>
                  </a:cubicBezTo>
                  <a:cubicBezTo>
                    <a:pt x="0" y="25"/>
                    <a:pt x="2" y="27"/>
                    <a:pt x="5" y="27"/>
                  </a:cubicBezTo>
                  <a:cubicBezTo>
                    <a:pt x="13" y="27"/>
                    <a:pt x="13" y="27"/>
                    <a:pt x="13" y="27"/>
                  </a:cubicBezTo>
                  <a:cubicBezTo>
                    <a:pt x="16" y="27"/>
                    <a:pt x="18" y="25"/>
                    <a:pt x="18" y="22"/>
                  </a:cubicBezTo>
                  <a:cubicBezTo>
                    <a:pt x="18" y="6"/>
                    <a:pt x="18" y="6"/>
                    <a:pt x="18" y="6"/>
                  </a:cubicBezTo>
                  <a:cubicBezTo>
                    <a:pt x="18" y="3"/>
                    <a:pt x="16" y="0"/>
                    <a:pt x="13" y="0"/>
                  </a:cubicBezTo>
                  <a:close/>
                  <a:moveTo>
                    <a:pt x="15" y="22"/>
                  </a:moveTo>
                  <a:cubicBezTo>
                    <a:pt x="15" y="23"/>
                    <a:pt x="14" y="24"/>
                    <a:pt x="13" y="24"/>
                  </a:cubicBezTo>
                  <a:cubicBezTo>
                    <a:pt x="5" y="24"/>
                    <a:pt x="5" y="24"/>
                    <a:pt x="5" y="24"/>
                  </a:cubicBezTo>
                  <a:cubicBezTo>
                    <a:pt x="4" y="24"/>
                    <a:pt x="3" y="23"/>
                    <a:pt x="3" y="22"/>
                  </a:cubicBezTo>
                  <a:cubicBezTo>
                    <a:pt x="3" y="6"/>
                    <a:pt x="3" y="6"/>
                    <a:pt x="3" y="6"/>
                  </a:cubicBezTo>
                  <a:cubicBezTo>
                    <a:pt x="3" y="5"/>
                    <a:pt x="4" y="4"/>
                    <a:pt x="5" y="4"/>
                  </a:cubicBezTo>
                  <a:cubicBezTo>
                    <a:pt x="13" y="4"/>
                    <a:pt x="13" y="4"/>
                    <a:pt x="13" y="4"/>
                  </a:cubicBezTo>
                  <a:cubicBezTo>
                    <a:pt x="14"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74"/>
            <p:cNvSpPr>
              <a:spLocks noEditPoints="1"/>
            </p:cNvSpPr>
            <p:nvPr/>
          </p:nvSpPr>
          <p:spPr bwMode="auto">
            <a:xfrm>
              <a:off x="3224213" y="4035425"/>
              <a:ext cx="28575" cy="41275"/>
            </a:xfrm>
            <a:custGeom>
              <a:avLst/>
              <a:gdLst/>
              <a:ahLst/>
              <a:cxnLst>
                <a:cxn ang="0">
                  <a:pos x="14" y="0"/>
                </a:cxn>
                <a:cxn ang="0">
                  <a:pos x="6" y="0"/>
                </a:cxn>
                <a:cxn ang="0">
                  <a:pos x="0" y="6"/>
                </a:cxn>
                <a:cxn ang="0">
                  <a:pos x="0" y="22"/>
                </a:cxn>
                <a:cxn ang="0">
                  <a:pos x="6" y="27"/>
                </a:cxn>
                <a:cxn ang="0">
                  <a:pos x="14" y="27"/>
                </a:cxn>
                <a:cxn ang="0">
                  <a:pos x="19" y="22"/>
                </a:cxn>
                <a:cxn ang="0">
                  <a:pos x="19" y="6"/>
                </a:cxn>
                <a:cxn ang="0">
                  <a:pos x="14" y="0"/>
                </a:cxn>
                <a:cxn ang="0">
                  <a:pos x="15" y="22"/>
                </a:cxn>
                <a:cxn ang="0">
                  <a:pos x="14" y="24"/>
                </a:cxn>
                <a:cxn ang="0">
                  <a:pos x="6" y="24"/>
                </a:cxn>
                <a:cxn ang="0">
                  <a:pos x="4" y="22"/>
                </a:cxn>
                <a:cxn ang="0">
                  <a:pos x="4" y="6"/>
                </a:cxn>
                <a:cxn ang="0">
                  <a:pos x="6" y="4"/>
                </a:cxn>
                <a:cxn ang="0">
                  <a:pos x="14" y="4"/>
                </a:cxn>
                <a:cxn ang="0">
                  <a:pos x="15" y="6"/>
                </a:cxn>
                <a:cxn ang="0">
                  <a:pos x="15" y="22"/>
                </a:cxn>
                <a:cxn ang="0">
                  <a:pos x="15" y="22"/>
                </a:cxn>
                <a:cxn ang="0">
                  <a:pos x="15" y="22"/>
                </a:cxn>
              </a:cxnLst>
              <a:rect l="0" t="0" r="r" b="b"/>
              <a:pathLst>
                <a:path w="19" h="27">
                  <a:moveTo>
                    <a:pt x="14" y="0"/>
                  </a:moveTo>
                  <a:cubicBezTo>
                    <a:pt x="6" y="0"/>
                    <a:pt x="6" y="0"/>
                    <a:pt x="6" y="0"/>
                  </a:cubicBezTo>
                  <a:cubicBezTo>
                    <a:pt x="3" y="0"/>
                    <a:pt x="0" y="3"/>
                    <a:pt x="0" y="6"/>
                  </a:cubicBezTo>
                  <a:cubicBezTo>
                    <a:pt x="0" y="22"/>
                    <a:pt x="0" y="22"/>
                    <a:pt x="0" y="22"/>
                  </a:cubicBezTo>
                  <a:cubicBezTo>
                    <a:pt x="0" y="25"/>
                    <a:pt x="3" y="27"/>
                    <a:pt x="6" y="27"/>
                  </a:cubicBezTo>
                  <a:cubicBezTo>
                    <a:pt x="14" y="27"/>
                    <a:pt x="14" y="27"/>
                    <a:pt x="14" y="27"/>
                  </a:cubicBezTo>
                  <a:cubicBezTo>
                    <a:pt x="17" y="27"/>
                    <a:pt x="19" y="25"/>
                    <a:pt x="19" y="22"/>
                  </a:cubicBezTo>
                  <a:cubicBezTo>
                    <a:pt x="19" y="6"/>
                    <a:pt x="19" y="6"/>
                    <a:pt x="19" y="6"/>
                  </a:cubicBezTo>
                  <a:cubicBezTo>
                    <a:pt x="19" y="3"/>
                    <a:pt x="17" y="0"/>
                    <a:pt x="14" y="0"/>
                  </a:cubicBezTo>
                  <a:close/>
                  <a:moveTo>
                    <a:pt x="15" y="22"/>
                  </a:moveTo>
                  <a:cubicBezTo>
                    <a:pt x="15" y="23"/>
                    <a:pt x="15" y="24"/>
                    <a:pt x="14" y="24"/>
                  </a:cubicBezTo>
                  <a:cubicBezTo>
                    <a:pt x="6" y="24"/>
                    <a:pt x="6" y="24"/>
                    <a:pt x="6" y="24"/>
                  </a:cubicBezTo>
                  <a:cubicBezTo>
                    <a:pt x="5" y="24"/>
                    <a:pt x="4" y="23"/>
                    <a:pt x="4" y="22"/>
                  </a:cubicBezTo>
                  <a:cubicBezTo>
                    <a:pt x="4" y="6"/>
                    <a:pt x="4" y="6"/>
                    <a:pt x="4" y="6"/>
                  </a:cubicBezTo>
                  <a:cubicBezTo>
                    <a:pt x="4" y="5"/>
                    <a:pt x="5" y="4"/>
                    <a:pt x="6" y="4"/>
                  </a:cubicBezTo>
                  <a:cubicBezTo>
                    <a:pt x="14" y="4"/>
                    <a:pt x="14" y="4"/>
                    <a:pt x="14" y="4"/>
                  </a:cubicBezTo>
                  <a:cubicBezTo>
                    <a:pt x="15" y="4"/>
                    <a:pt x="15" y="5"/>
                    <a:pt x="15" y="6"/>
                  </a:cubicBezTo>
                  <a:lnTo>
                    <a:pt x="15" y="22"/>
                  </a:lnTo>
                  <a:close/>
                  <a:moveTo>
                    <a:pt x="15" y="22"/>
                  </a:moveTo>
                  <a:cubicBezTo>
                    <a:pt x="15" y="22"/>
                    <a:pt x="15" y="22"/>
                    <a:pt x="15" y="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75"/>
            <p:cNvSpPr>
              <a:spLocks noEditPoints="1"/>
            </p:cNvSpPr>
            <p:nvPr/>
          </p:nvSpPr>
          <p:spPr bwMode="auto">
            <a:xfrm>
              <a:off x="3263900" y="4033838"/>
              <a:ext cx="20638" cy="42863"/>
            </a:xfrm>
            <a:custGeom>
              <a:avLst/>
              <a:gdLst/>
              <a:ahLst/>
              <a:cxnLst>
                <a:cxn ang="0">
                  <a:pos x="10" y="5"/>
                </a:cxn>
                <a:cxn ang="0">
                  <a:pos x="10" y="26"/>
                </a:cxn>
                <a:cxn ang="0">
                  <a:pos x="12" y="28"/>
                </a:cxn>
                <a:cxn ang="0">
                  <a:pos x="13" y="26"/>
                </a:cxn>
                <a:cxn ang="0">
                  <a:pos x="13" y="1"/>
                </a:cxn>
                <a:cxn ang="0">
                  <a:pos x="12" y="0"/>
                </a:cxn>
                <a:cxn ang="0">
                  <a:pos x="11" y="0"/>
                </a:cxn>
                <a:cxn ang="0">
                  <a:pos x="1" y="7"/>
                </a:cxn>
                <a:cxn ang="0">
                  <a:pos x="1" y="9"/>
                </a:cxn>
                <a:cxn ang="0">
                  <a:pos x="3" y="9"/>
                </a:cxn>
                <a:cxn ang="0">
                  <a:pos x="10" y="5"/>
                </a:cxn>
                <a:cxn ang="0">
                  <a:pos x="10" y="5"/>
                </a:cxn>
                <a:cxn ang="0">
                  <a:pos x="10" y="5"/>
                </a:cxn>
              </a:cxnLst>
              <a:rect l="0" t="0" r="r" b="b"/>
              <a:pathLst>
                <a:path w="13" h="28">
                  <a:moveTo>
                    <a:pt x="10" y="5"/>
                  </a:moveTo>
                  <a:cubicBezTo>
                    <a:pt x="10" y="26"/>
                    <a:pt x="10" y="26"/>
                    <a:pt x="10" y="26"/>
                  </a:cubicBezTo>
                  <a:cubicBezTo>
                    <a:pt x="10" y="27"/>
                    <a:pt x="11" y="28"/>
                    <a:pt x="12" y="28"/>
                  </a:cubicBezTo>
                  <a:cubicBezTo>
                    <a:pt x="13" y="28"/>
                    <a:pt x="13" y="27"/>
                    <a:pt x="13" y="26"/>
                  </a:cubicBezTo>
                  <a:cubicBezTo>
                    <a:pt x="13" y="1"/>
                    <a:pt x="13" y="1"/>
                    <a:pt x="13" y="1"/>
                  </a:cubicBezTo>
                  <a:cubicBezTo>
                    <a:pt x="13" y="1"/>
                    <a:pt x="13" y="0"/>
                    <a:pt x="12" y="0"/>
                  </a:cubicBezTo>
                  <a:cubicBezTo>
                    <a:pt x="12" y="0"/>
                    <a:pt x="11" y="0"/>
                    <a:pt x="11" y="0"/>
                  </a:cubicBezTo>
                  <a:cubicBezTo>
                    <a:pt x="1" y="7"/>
                    <a:pt x="1" y="7"/>
                    <a:pt x="1" y="7"/>
                  </a:cubicBezTo>
                  <a:cubicBezTo>
                    <a:pt x="0" y="7"/>
                    <a:pt x="0" y="8"/>
                    <a:pt x="1" y="9"/>
                  </a:cubicBezTo>
                  <a:cubicBezTo>
                    <a:pt x="1" y="10"/>
                    <a:pt x="2" y="10"/>
                    <a:pt x="3" y="9"/>
                  </a:cubicBezTo>
                  <a:lnTo>
                    <a:pt x="10" y="5"/>
                  </a:lnTo>
                  <a:close/>
                  <a:moveTo>
                    <a:pt x="10" y="5"/>
                  </a:moveTo>
                  <a:cubicBezTo>
                    <a:pt x="10" y="5"/>
                    <a:pt x="10" y="5"/>
                    <a:pt x="10" y="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76"/>
            <p:cNvSpPr>
              <a:spLocks noEditPoints="1"/>
            </p:cNvSpPr>
            <p:nvPr/>
          </p:nvSpPr>
          <p:spPr bwMode="auto">
            <a:xfrm>
              <a:off x="3143250" y="4089400"/>
              <a:ext cx="30163" cy="41275"/>
            </a:xfrm>
            <a:custGeom>
              <a:avLst/>
              <a:gdLst/>
              <a:ahLst/>
              <a:cxnLst>
                <a:cxn ang="0">
                  <a:pos x="13" y="0"/>
                </a:cxn>
                <a:cxn ang="0">
                  <a:pos x="5" y="0"/>
                </a:cxn>
                <a:cxn ang="0">
                  <a:pos x="0" y="5"/>
                </a:cxn>
                <a:cxn ang="0">
                  <a:pos x="0" y="21"/>
                </a:cxn>
                <a:cxn ang="0">
                  <a:pos x="5" y="26"/>
                </a:cxn>
                <a:cxn ang="0">
                  <a:pos x="13" y="26"/>
                </a:cxn>
                <a:cxn ang="0">
                  <a:pos x="19" y="21"/>
                </a:cxn>
                <a:cxn ang="0">
                  <a:pos x="19"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9"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9" y="24"/>
                    <a:pt x="19" y="21"/>
                  </a:cubicBezTo>
                  <a:cubicBezTo>
                    <a:pt x="19" y="5"/>
                    <a:pt x="19" y="5"/>
                    <a:pt x="19" y="5"/>
                  </a:cubicBezTo>
                  <a:cubicBezTo>
                    <a:pt x="19"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77"/>
            <p:cNvSpPr>
              <a:spLocks noEditPoints="1"/>
            </p:cNvSpPr>
            <p:nvPr/>
          </p:nvSpPr>
          <p:spPr bwMode="auto">
            <a:xfrm>
              <a:off x="3222625" y="4089400"/>
              <a:ext cx="28575" cy="41275"/>
            </a:xfrm>
            <a:custGeom>
              <a:avLst/>
              <a:gdLst/>
              <a:ahLst/>
              <a:cxnLst>
                <a:cxn ang="0">
                  <a:pos x="14" y="0"/>
                </a:cxn>
                <a:cxn ang="0">
                  <a:pos x="6" y="0"/>
                </a:cxn>
                <a:cxn ang="0">
                  <a:pos x="0" y="5"/>
                </a:cxn>
                <a:cxn ang="0">
                  <a:pos x="0" y="21"/>
                </a:cxn>
                <a:cxn ang="0">
                  <a:pos x="6" y="26"/>
                </a:cxn>
                <a:cxn ang="0">
                  <a:pos x="14" y="26"/>
                </a:cxn>
                <a:cxn ang="0">
                  <a:pos x="19" y="21"/>
                </a:cxn>
                <a:cxn ang="0">
                  <a:pos x="19" y="5"/>
                </a:cxn>
                <a:cxn ang="0">
                  <a:pos x="14" y="0"/>
                </a:cxn>
                <a:cxn ang="0">
                  <a:pos x="15" y="21"/>
                </a:cxn>
                <a:cxn ang="0">
                  <a:pos x="14" y="23"/>
                </a:cxn>
                <a:cxn ang="0">
                  <a:pos x="6" y="23"/>
                </a:cxn>
                <a:cxn ang="0">
                  <a:pos x="4" y="21"/>
                </a:cxn>
                <a:cxn ang="0">
                  <a:pos x="4" y="5"/>
                </a:cxn>
                <a:cxn ang="0">
                  <a:pos x="6" y="3"/>
                </a:cxn>
                <a:cxn ang="0">
                  <a:pos x="14" y="3"/>
                </a:cxn>
                <a:cxn ang="0">
                  <a:pos x="15" y="5"/>
                </a:cxn>
                <a:cxn ang="0">
                  <a:pos x="15" y="21"/>
                </a:cxn>
                <a:cxn ang="0">
                  <a:pos x="15" y="21"/>
                </a:cxn>
                <a:cxn ang="0">
                  <a:pos x="15" y="21"/>
                </a:cxn>
              </a:cxnLst>
              <a:rect l="0" t="0" r="r" b="b"/>
              <a:pathLst>
                <a:path w="19" h="26">
                  <a:moveTo>
                    <a:pt x="14" y="0"/>
                  </a:moveTo>
                  <a:cubicBezTo>
                    <a:pt x="6" y="0"/>
                    <a:pt x="6" y="0"/>
                    <a:pt x="6" y="0"/>
                  </a:cubicBezTo>
                  <a:cubicBezTo>
                    <a:pt x="3" y="0"/>
                    <a:pt x="0" y="2"/>
                    <a:pt x="0" y="5"/>
                  </a:cubicBezTo>
                  <a:cubicBezTo>
                    <a:pt x="0" y="21"/>
                    <a:pt x="0" y="21"/>
                    <a:pt x="0" y="21"/>
                  </a:cubicBezTo>
                  <a:cubicBezTo>
                    <a:pt x="0" y="24"/>
                    <a:pt x="3" y="26"/>
                    <a:pt x="6" y="26"/>
                  </a:cubicBezTo>
                  <a:cubicBezTo>
                    <a:pt x="14" y="26"/>
                    <a:pt x="14" y="26"/>
                    <a:pt x="14" y="26"/>
                  </a:cubicBezTo>
                  <a:cubicBezTo>
                    <a:pt x="17" y="26"/>
                    <a:pt x="19" y="24"/>
                    <a:pt x="19" y="21"/>
                  </a:cubicBezTo>
                  <a:cubicBezTo>
                    <a:pt x="19" y="5"/>
                    <a:pt x="19" y="5"/>
                    <a:pt x="19" y="5"/>
                  </a:cubicBezTo>
                  <a:cubicBezTo>
                    <a:pt x="19" y="2"/>
                    <a:pt x="17" y="0"/>
                    <a:pt x="14" y="0"/>
                  </a:cubicBezTo>
                  <a:close/>
                  <a:moveTo>
                    <a:pt x="15" y="21"/>
                  </a:moveTo>
                  <a:cubicBezTo>
                    <a:pt x="15" y="22"/>
                    <a:pt x="15" y="23"/>
                    <a:pt x="14" y="23"/>
                  </a:cubicBezTo>
                  <a:cubicBezTo>
                    <a:pt x="6" y="23"/>
                    <a:pt x="6" y="23"/>
                    <a:pt x="6" y="23"/>
                  </a:cubicBezTo>
                  <a:cubicBezTo>
                    <a:pt x="5" y="23"/>
                    <a:pt x="4" y="22"/>
                    <a:pt x="4" y="21"/>
                  </a:cubicBezTo>
                  <a:cubicBezTo>
                    <a:pt x="4" y="5"/>
                    <a:pt x="4" y="5"/>
                    <a:pt x="4" y="5"/>
                  </a:cubicBezTo>
                  <a:cubicBezTo>
                    <a:pt x="4" y="4"/>
                    <a:pt x="5" y="3"/>
                    <a:pt x="6" y="3"/>
                  </a:cubicBezTo>
                  <a:cubicBezTo>
                    <a:pt x="14" y="3"/>
                    <a:pt x="14" y="3"/>
                    <a:pt x="14" y="3"/>
                  </a:cubicBezTo>
                  <a:cubicBezTo>
                    <a:pt x="15"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8"/>
            <p:cNvSpPr>
              <a:spLocks noEditPoints="1"/>
            </p:cNvSpPr>
            <p:nvPr/>
          </p:nvSpPr>
          <p:spPr bwMode="auto">
            <a:xfrm>
              <a:off x="3182938" y="4086225"/>
              <a:ext cx="20638" cy="44450"/>
            </a:xfrm>
            <a:custGeom>
              <a:avLst/>
              <a:gdLst/>
              <a:ahLst/>
              <a:cxnLst>
                <a:cxn ang="0">
                  <a:pos x="12" y="0"/>
                </a:cxn>
                <a:cxn ang="0">
                  <a:pos x="10" y="0"/>
                </a:cxn>
                <a:cxn ang="0">
                  <a:pos x="1" y="7"/>
                </a:cxn>
                <a:cxn ang="0">
                  <a:pos x="0" y="9"/>
                </a:cxn>
                <a:cxn ang="0">
                  <a:pos x="3" y="10"/>
                </a:cxn>
                <a:cxn ang="0">
                  <a:pos x="10" y="5"/>
                </a:cxn>
                <a:cxn ang="0">
                  <a:pos x="10" y="27"/>
                </a:cxn>
                <a:cxn ang="0">
                  <a:pos x="11" y="28"/>
                </a:cxn>
                <a:cxn ang="0">
                  <a:pos x="13" y="27"/>
                </a:cxn>
                <a:cxn ang="0">
                  <a:pos x="13" y="2"/>
                </a:cxn>
                <a:cxn ang="0">
                  <a:pos x="12" y="0"/>
                </a:cxn>
                <a:cxn ang="0">
                  <a:pos x="12" y="0"/>
                </a:cxn>
                <a:cxn ang="0">
                  <a:pos x="12" y="0"/>
                </a:cxn>
              </a:cxnLst>
              <a:rect l="0" t="0" r="r" b="b"/>
              <a:pathLst>
                <a:path w="13" h="28">
                  <a:moveTo>
                    <a:pt x="12" y="0"/>
                  </a:moveTo>
                  <a:cubicBezTo>
                    <a:pt x="12" y="0"/>
                    <a:pt x="11" y="0"/>
                    <a:pt x="10" y="0"/>
                  </a:cubicBezTo>
                  <a:cubicBezTo>
                    <a:pt x="1" y="7"/>
                    <a:pt x="1" y="7"/>
                    <a:pt x="1" y="7"/>
                  </a:cubicBezTo>
                  <a:cubicBezTo>
                    <a:pt x="0" y="7"/>
                    <a:pt x="0" y="9"/>
                    <a:pt x="0" y="9"/>
                  </a:cubicBezTo>
                  <a:cubicBezTo>
                    <a:pt x="1" y="10"/>
                    <a:pt x="2" y="10"/>
                    <a:pt x="3" y="10"/>
                  </a:cubicBezTo>
                  <a:cubicBezTo>
                    <a:pt x="10" y="5"/>
                    <a:pt x="10" y="5"/>
                    <a:pt x="10" y="5"/>
                  </a:cubicBezTo>
                  <a:cubicBezTo>
                    <a:pt x="10" y="27"/>
                    <a:pt x="10" y="27"/>
                    <a:pt x="10" y="27"/>
                  </a:cubicBezTo>
                  <a:cubicBezTo>
                    <a:pt x="10" y="28"/>
                    <a:pt x="10" y="28"/>
                    <a:pt x="11" y="28"/>
                  </a:cubicBezTo>
                  <a:cubicBezTo>
                    <a:pt x="12" y="28"/>
                    <a:pt x="13" y="28"/>
                    <a:pt x="13" y="27"/>
                  </a:cubicBezTo>
                  <a:cubicBezTo>
                    <a:pt x="13" y="2"/>
                    <a:pt x="13" y="2"/>
                    <a:pt x="13" y="2"/>
                  </a:cubicBezTo>
                  <a:cubicBezTo>
                    <a:pt x="13" y="1"/>
                    <a:pt x="13" y="0"/>
                    <a:pt x="12" y="0"/>
                  </a:cubicBezTo>
                  <a:close/>
                  <a:moveTo>
                    <a:pt x="12" y="0"/>
                  </a:moveTo>
                  <a:cubicBezTo>
                    <a:pt x="12" y="0"/>
                    <a:pt x="12" y="0"/>
                    <a:pt x="12"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9"/>
            <p:cNvSpPr>
              <a:spLocks noEditPoints="1"/>
            </p:cNvSpPr>
            <p:nvPr/>
          </p:nvSpPr>
          <p:spPr bwMode="auto">
            <a:xfrm>
              <a:off x="3267075" y="4090988"/>
              <a:ext cx="26988" cy="41275"/>
            </a:xfrm>
            <a:custGeom>
              <a:avLst/>
              <a:gdLst/>
              <a:ahLst/>
              <a:cxnLst>
                <a:cxn ang="0">
                  <a:pos x="13" y="0"/>
                </a:cxn>
                <a:cxn ang="0">
                  <a:pos x="5" y="0"/>
                </a:cxn>
                <a:cxn ang="0">
                  <a:pos x="0" y="5"/>
                </a:cxn>
                <a:cxn ang="0">
                  <a:pos x="0" y="21"/>
                </a:cxn>
                <a:cxn ang="0">
                  <a:pos x="5" y="26"/>
                </a:cxn>
                <a:cxn ang="0">
                  <a:pos x="13" y="26"/>
                </a:cxn>
                <a:cxn ang="0">
                  <a:pos x="18" y="21"/>
                </a:cxn>
                <a:cxn ang="0">
                  <a:pos x="18" y="5"/>
                </a:cxn>
                <a:cxn ang="0">
                  <a:pos x="13" y="0"/>
                </a:cxn>
                <a:cxn ang="0">
                  <a:pos x="15" y="21"/>
                </a:cxn>
                <a:cxn ang="0">
                  <a:pos x="13" y="23"/>
                </a:cxn>
                <a:cxn ang="0">
                  <a:pos x="5" y="23"/>
                </a:cxn>
                <a:cxn ang="0">
                  <a:pos x="3" y="21"/>
                </a:cxn>
                <a:cxn ang="0">
                  <a:pos x="3" y="5"/>
                </a:cxn>
                <a:cxn ang="0">
                  <a:pos x="5" y="3"/>
                </a:cxn>
                <a:cxn ang="0">
                  <a:pos x="13" y="3"/>
                </a:cxn>
                <a:cxn ang="0">
                  <a:pos x="15" y="5"/>
                </a:cxn>
                <a:cxn ang="0">
                  <a:pos x="15" y="21"/>
                </a:cxn>
                <a:cxn ang="0">
                  <a:pos x="15" y="21"/>
                </a:cxn>
                <a:cxn ang="0">
                  <a:pos x="15" y="21"/>
                </a:cxn>
              </a:cxnLst>
              <a:rect l="0" t="0" r="r" b="b"/>
              <a:pathLst>
                <a:path w="18" h="26">
                  <a:moveTo>
                    <a:pt x="13" y="0"/>
                  </a:moveTo>
                  <a:cubicBezTo>
                    <a:pt x="5" y="0"/>
                    <a:pt x="5" y="0"/>
                    <a:pt x="5" y="0"/>
                  </a:cubicBezTo>
                  <a:cubicBezTo>
                    <a:pt x="2" y="0"/>
                    <a:pt x="0" y="2"/>
                    <a:pt x="0" y="5"/>
                  </a:cubicBezTo>
                  <a:cubicBezTo>
                    <a:pt x="0" y="21"/>
                    <a:pt x="0" y="21"/>
                    <a:pt x="0" y="21"/>
                  </a:cubicBezTo>
                  <a:cubicBezTo>
                    <a:pt x="0" y="24"/>
                    <a:pt x="2" y="26"/>
                    <a:pt x="5" y="26"/>
                  </a:cubicBezTo>
                  <a:cubicBezTo>
                    <a:pt x="13" y="26"/>
                    <a:pt x="13" y="26"/>
                    <a:pt x="13" y="26"/>
                  </a:cubicBezTo>
                  <a:cubicBezTo>
                    <a:pt x="16" y="26"/>
                    <a:pt x="18" y="24"/>
                    <a:pt x="18" y="21"/>
                  </a:cubicBezTo>
                  <a:cubicBezTo>
                    <a:pt x="18" y="5"/>
                    <a:pt x="18" y="5"/>
                    <a:pt x="18" y="5"/>
                  </a:cubicBezTo>
                  <a:cubicBezTo>
                    <a:pt x="18" y="2"/>
                    <a:pt x="16" y="0"/>
                    <a:pt x="13" y="0"/>
                  </a:cubicBezTo>
                  <a:close/>
                  <a:moveTo>
                    <a:pt x="15" y="21"/>
                  </a:moveTo>
                  <a:cubicBezTo>
                    <a:pt x="15" y="22"/>
                    <a:pt x="14" y="23"/>
                    <a:pt x="13" y="23"/>
                  </a:cubicBezTo>
                  <a:cubicBezTo>
                    <a:pt x="5" y="23"/>
                    <a:pt x="5" y="23"/>
                    <a:pt x="5" y="23"/>
                  </a:cubicBezTo>
                  <a:cubicBezTo>
                    <a:pt x="4" y="23"/>
                    <a:pt x="3" y="22"/>
                    <a:pt x="3" y="21"/>
                  </a:cubicBezTo>
                  <a:cubicBezTo>
                    <a:pt x="3" y="5"/>
                    <a:pt x="3" y="5"/>
                    <a:pt x="3" y="5"/>
                  </a:cubicBezTo>
                  <a:cubicBezTo>
                    <a:pt x="3" y="4"/>
                    <a:pt x="4" y="3"/>
                    <a:pt x="5" y="3"/>
                  </a:cubicBezTo>
                  <a:cubicBezTo>
                    <a:pt x="13" y="3"/>
                    <a:pt x="13" y="3"/>
                    <a:pt x="13" y="3"/>
                  </a:cubicBezTo>
                  <a:cubicBezTo>
                    <a:pt x="14" y="3"/>
                    <a:pt x="15" y="4"/>
                    <a:pt x="15" y="5"/>
                  </a:cubicBezTo>
                  <a:lnTo>
                    <a:pt x="15" y="21"/>
                  </a:lnTo>
                  <a:close/>
                  <a:moveTo>
                    <a:pt x="15" y="21"/>
                  </a:moveTo>
                  <a:cubicBezTo>
                    <a:pt x="15" y="21"/>
                    <a:pt x="15" y="21"/>
                    <a:pt x="15" y="2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095194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own Arrow 33">
            <a:extLst>
              <a:ext uri="{FF2B5EF4-FFF2-40B4-BE49-F238E27FC236}">
                <a16:creationId xmlns:a16="http://schemas.microsoft.com/office/drawing/2014/main" id="{CD4F787C-924D-0B42-A2E2-96F0F1D3C47E}"/>
              </a:ext>
            </a:extLst>
          </p:cNvPr>
          <p:cNvSpPr/>
          <p:nvPr/>
        </p:nvSpPr>
        <p:spPr>
          <a:xfrm>
            <a:off x="1001518" y="1534825"/>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2FA5979E-3C43-614D-B3EB-34C103519E77}"/>
              </a:ext>
            </a:extLst>
          </p:cNvPr>
          <p:cNvSpPr txBox="1"/>
          <p:nvPr/>
        </p:nvSpPr>
        <p:spPr>
          <a:xfrm>
            <a:off x="712331" y="897684"/>
            <a:ext cx="7978594" cy="400110"/>
          </a:xfrm>
          <a:prstGeom prst="rect">
            <a:avLst/>
          </a:prstGeom>
          <a:noFill/>
        </p:spPr>
        <p:txBody>
          <a:bodyPr wrap="none" rtlCol="0">
            <a:spAutoFit/>
          </a:bodyPr>
          <a:lstStyle/>
          <a:p>
            <a:r>
              <a:rPr lang="nl-NL" b="1" dirty="0">
                <a:solidFill>
                  <a:srgbClr val="002060"/>
                </a:solidFill>
              </a:rPr>
              <a:t>SAMEN WERKEN AAN VEILIGHEID IN BASISTEAM DE KEMPEN</a:t>
            </a:r>
          </a:p>
        </p:txBody>
      </p:sp>
      <p:pic>
        <p:nvPicPr>
          <p:cNvPr id="4" name="Afbeelding 3">
            <a:extLst>
              <a:ext uri="{FF2B5EF4-FFF2-40B4-BE49-F238E27FC236}">
                <a16:creationId xmlns:a16="http://schemas.microsoft.com/office/drawing/2014/main" id="{0A974BC7-CB99-0C4C-9CCF-B3A3D7ECA2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081" y="1635644"/>
            <a:ext cx="1038903" cy="616415"/>
          </a:xfrm>
          <a:prstGeom prst="rect">
            <a:avLst/>
          </a:prstGeom>
        </p:spPr>
      </p:pic>
      <p:sp>
        <p:nvSpPr>
          <p:cNvPr id="20" name="Down Arrow 33">
            <a:extLst>
              <a:ext uri="{FF2B5EF4-FFF2-40B4-BE49-F238E27FC236}">
                <a16:creationId xmlns:a16="http://schemas.microsoft.com/office/drawing/2014/main" id="{1531E826-CF7C-2B48-81DA-816F70202B41}"/>
              </a:ext>
            </a:extLst>
          </p:cNvPr>
          <p:cNvSpPr/>
          <p:nvPr/>
        </p:nvSpPr>
        <p:spPr>
          <a:xfrm>
            <a:off x="2440541" y="1534824"/>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33">
            <a:extLst>
              <a:ext uri="{FF2B5EF4-FFF2-40B4-BE49-F238E27FC236}">
                <a16:creationId xmlns:a16="http://schemas.microsoft.com/office/drawing/2014/main" id="{0CB5EA15-EF31-974E-9A71-9D197FFE432D}"/>
              </a:ext>
            </a:extLst>
          </p:cNvPr>
          <p:cNvSpPr/>
          <p:nvPr/>
        </p:nvSpPr>
        <p:spPr>
          <a:xfrm>
            <a:off x="3922948" y="1534823"/>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33">
            <a:extLst>
              <a:ext uri="{FF2B5EF4-FFF2-40B4-BE49-F238E27FC236}">
                <a16:creationId xmlns:a16="http://schemas.microsoft.com/office/drawing/2014/main" id="{0C86E1FD-81CB-9B49-86FD-160EE69277D3}"/>
              </a:ext>
            </a:extLst>
          </p:cNvPr>
          <p:cNvSpPr/>
          <p:nvPr/>
        </p:nvSpPr>
        <p:spPr>
          <a:xfrm>
            <a:off x="5405355" y="1534822"/>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33">
            <a:extLst>
              <a:ext uri="{FF2B5EF4-FFF2-40B4-BE49-F238E27FC236}">
                <a16:creationId xmlns:a16="http://schemas.microsoft.com/office/drawing/2014/main" id="{A9096F45-ABE2-084E-BD7C-4F10AFF15576}"/>
              </a:ext>
            </a:extLst>
          </p:cNvPr>
          <p:cNvSpPr/>
          <p:nvPr/>
        </p:nvSpPr>
        <p:spPr>
          <a:xfrm>
            <a:off x="1001518" y="3064822"/>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own Arrow 33">
            <a:extLst>
              <a:ext uri="{FF2B5EF4-FFF2-40B4-BE49-F238E27FC236}">
                <a16:creationId xmlns:a16="http://schemas.microsoft.com/office/drawing/2014/main" id="{D119B036-448F-4947-A0B1-DDE94FB05AF9}"/>
              </a:ext>
            </a:extLst>
          </p:cNvPr>
          <p:cNvSpPr/>
          <p:nvPr/>
        </p:nvSpPr>
        <p:spPr>
          <a:xfrm>
            <a:off x="2440541" y="3064821"/>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33">
            <a:extLst>
              <a:ext uri="{FF2B5EF4-FFF2-40B4-BE49-F238E27FC236}">
                <a16:creationId xmlns:a16="http://schemas.microsoft.com/office/drawing/2014/main" id="{3CAE080A-23CF-DE4D-A5E9-7C160A8BAE5D}"/>
              </a:ext>
            </a:extLst>
          </p:cNvPr>
          <p:cNvSpPr/>
          <p:nvPr/>
        </p:nvSpPr>
        <p:spPr>
          <a:xfrm>
            <a:off x="3922948" y="3064820"/>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own Arrow 33">
            <a:extLst>
              <a:ext uri="{FF2B5EF4-FFF2-40B4-BE49-F238E27FC236}">
                <a16:creationId xmlns:a16="http://schemas.microsoft.com/office/drawing/2014/main" id="{95306BA7-053D-8442-9E3A-8EC26A8C70EC}"/>
              </a:ext>
            </a:extLst>
          </p:cNvPr>
          <p:cNvSpPr/>
          <p:nvPr/>
        </p:nvSpPr>
        <p:spPr>
          <a:xfrm>
            <a:off x="5405355" y="3064819"/>
            <a:ext cx="1328031" cy="1313367"/>
          </a:xfrm>
          <a:prstGeom prst="downArrow">
            <a:avLst>
              <a:gd name="adj1" fmla="val 100000"/>
              <a:gd name="adj2" fmla="val 34128"/>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33">
            <a:extLst>
              <a:ext uri="{FF2B5EF4-FFF2-40B4-BE49-F238E27FC236}">
                <a16:creationId xmlns:a16="http://schemas.microsoft.com/office/drawing/2014/main" id="{B380FD70-8CCE-DD41-B1DD-D0CADF94ACD6}"/>
              </a:ext>
            </a:extLst>
          </p:cNvPr>
          <p:cNvSpPr/>
          <p:nvPr/>
        </p:nvSpPr>
        <p:spPr>
          <a:xfrm>
            <a:off x="6998754" y="1528116"/>
            <a:ext cx="1328031" cy="1313367"/>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33">
            <a:extLst>
              <a:ext uri="{FF2B5EF4-FFF2-40B4-BE49-F238E27FC236}">
                <a16:creationId xmlns:a16="http://schemas.microsoft.com/office/drawing/2014/main" id="{6B940086-C6CF-4344-AF17-A2A28B2B8454}"/>
              </a:ext>
            </a:extLst>
          </p:cNvPr>
          <p:cNvSpPr/>
          <p:nvPr/>
        </p:nvSpPr>
        <p:spPr>
          <a:xfrm>
            <a:off x="6998754" y="3064818"/>
            <a:ext cx="1328031" cy="1313367"/>
          </a:xfrm>
          <a:prstGeom prst="downArrow">
            <a:avLst>
              <a:gd name="adj1" fmla="val 100000"/>
              <a:gd name="adj2" fmla="val 34128"/>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Afbeelding 16">
            <a:extLst>
              <a:ext uri="{FF2B5EF4-FFF2-40B4-BE49-F238E27FC236}">
                <a16:creationId xmlns:a16="http://schemas.microsoft.com/office/drawing/2014/main" id="{61369DA4-6337-7447-B02C-D1BD6A5AA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188" y="1704286"/>
            <a:ext cx="1044000" cy="479130"/>
          </a:xfrm>
          <a:prstGeom prst="rect">
            <a:avLst/>
          </a:prstGeom>
        </p:spPr>
      </p:pic>
      <p:pic>
        <p:nvPicPr>
          <p:cNvPr id="30" name="Afbeelding 29">
            <a:extLst>
              <a:ext uri="{FF2B5EF4-FFF2-40B4-BE49-F238E27FC236}">
                <a16:creationId xmlns:a16="http://schemas.microsoft.com/office/drawing/2014/main" id="{C3498467-0761-304F-B110-48B419C96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332" y="1640753"/>
            <a:ext cx="1188000" cy="575832"/>
          </a:xfrm>
          <a:prstGeom prst="rect">
            <a:avLst/>
          </a:prstGeom>
        </p:spPr>
      </p:pic>
      <p:pic>
        <p:nvPicPr>
          <p:cNvPr id="35" name="Afbeelding 34">
            <a:extLst>
              <a:ext uri="{FF2B5EF4-FFF2-40B4-BE49-F238E27FC236}">
                <a16:creationId xmlns:a16="http://schemas.microsoft.com/office/drawing/2014/main" id="{8C0384D1-A5FB-1146-A552-42CC7F6B8F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0219" y="1557009"/>
            <a:ext cx="1093126" cy="791378"/>
          </a:xfrm>
          <a:prstGeom prst="rect">
            <a:avLst/>
          </a:prstGeom>
        </p:spPr>
      </p:pic>
      <p:pic>
        <p:nvPicPr>
          <p:cNvPr id="39" name="Afbeelding 38">
            <a:extLst>
              <a:ext uri="{FF2B5EF4-FFF2-40B4-BE49-F238E27FC236}">
                <a16:creationId xmlns:a16="http://schemas.microsoft.com/office/drawing/2014/main" id="{F5E9E8F0-4BEB-2346-BB03-801EB1D6E1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7551" y="3196848"/>
            <a:ext cx="948335" cy="437693"/>
          </a:xfrm>
          <a:prstGeom prst="rect">
            <a:avLst/>
          </a:prstGeom>
        </p:spPr>
      </p:pic>
      <p:pic>
        <p:nvPicPr>
          <p:cNvPr id="43" name="Afbeelding 42">
            <a:extLst>
              <a:ext uri="{FF2B5EF4-FFF2-40B4-BE49-F238E27FC236}">
                <a16:creationId xmlns:a16="http://schemas.microsoft.com/office/drawing/2014/main" id="{FC6208BF-ADD0-4141-A015-DA64752673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670" y="3179321"/>
            <a:ext cx="1103481" cy="403713"/>
          </a:xfrm>
          <a:prstGeom prst="rect">
            <a:avLst/>
          </a:prstGeom>
        </p:spPr>
      </p:pic>
      <p:pic>
        <p:nvPicPr>
          <p:cNvPr id="45" name="Afbeelding 44">
            <a:extLst>
              <a:ext uri="{FF2B5EF4-FFF2-40B4-BE49-F238E27FC236}">
                <a16:creationId xmlns:a16="http://schemas.microsoft.com/office/drawing/2014/main" id="{34E9DE25-7FC6-D94D-8BC2-9B034EDE31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707" y="3179593"/>
            <a:ext cx="1203649" cy="472201"/>
          </a:xfrm>
          <a:prstGeom prst="rect">
            <a:avLst/>
          </a:prstGeom>
        </p:spPr>
      </p:pic>
      <p:pic>
        <p:nvPicPr>
          <p:cNvPr id="46" name="Afbeelding 45">
            <a:extLst>
              <a:ext uri="{FF2B5EF4-FFF2-40B4-BE49-F238E27FC236}">
                <a16:creationId xmlns:a16="http://schemas.microsoft.com/office/drawing/2014/main" id="{89309A89-3E8E-9648-A5DD-1788E85950E1}"/>
              </a:ext>
            </a:extLst>
          </p:cNvPr>
          <p:cNvPicPr>
            <a:picLocks noChangeAspect="1"/>
          </p:cNvPicPr>
          <p:nvPr/>
        </p:nvPicPr>
        <p:blipFill>
          <a:blip r:embed="rId9"/>
          <a:stretch>
            <a:fillRect/>
          </a:stretch>
        </p:blipFill>
        <p:spPr>
          <a:xfrm>
            <a:off x="3975582" y="3202198"/>
            <a:ext cx="1220315" cy="366094"/>
          </a:xfrm>
          <a:prstGeom prst="rect">
            <a:avLst/>
          </a:prstGeom>
        </p:spPr>
      </p:pic>
      <p:pic>
        <p:nvPicPr>
          <p:cNvPr id="47" name="Afbeelding 46">
            <a:extLst>
              <a:ext uri="{FF2B5EF4-FFF2-40B4-BE49-F238E27FC236}">
                <a16:creationId xmlns:a16="http://schemas.microsoft.com/office/drawing/2014/main" id="{F7F825DA-8D82-9D41-9EEB-606696869A48}"/>
              </a:ext>
            </a:extLst>
          </p:cNvPr>
          <p:cNvPicPr>
            <a:picLocks noChangeAspect="1"/>
          </p:cNvPicPr>
          <p:nvPr/>
        </p:nvPicPr>
        <p:blipFill>
          <a:blip r:embed="rId10"/>
          <a:stretch>
            <a:fillRect/>
          </a:stretch>
        </p:blipFill>
        <p:spPr>
          <a:xfrm>
            <a:off x="7305448" y="1677376"/>
            <a:ext cx="714637" cy="840750"/>
          </a:xfrm>
          <a:prstGeom prst="rect">
            <a:avLst/>
          </a:prstGeom>
        </p:spPr>
      </p:pic>
      <p:pic>
        <p:nvPicPr>
          <p:cNvPr id="48" name="Afbeelding 47">
            <a:extLst>
              <a:ext uri="{FF2B5EF4-FFF2-40B4-BE49-F238E27FC236}">
                <a16:creationId xmlns:a16="http://schemas.microsoft.com/office/drawing/2014/main" id="{A545F6AB-7CBB-D04F-B79A-1AFB411A4648}"/>
              </a:ext>
            </a:extLst>
          </p:cNvPr>
          <p:cNvPicPr>
            <a:picLocks noChangeAspect="1"/>
          </p:cNvPicPr>
          <p:nvPr/>
        </p:nvPicPr>
        <p:blipFill>
          <a:blip r:embed="rId11"/>
          <a:stretch>
            <a:fillRect/>
          </a:stretch>
        </p:blipFill>
        <p:spPr>
          <a:xfrm>
            <a:off x="7164315" y="3196848"/>
            <a:ext cx="977398" cy="518021"/>
          </a:xfrm>
          <a:prstGeom prst="rect">
            <a:avLst/>
          </a:prstGeom>
        </p:spPr>
      </p:pic>
      <p:sp>
        <p:nvSpPr>
          <p:cNvPr id="24" name="Rechthoek 23">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Samenwerkende</a:t>
            </a:r>
            <a:r>
              <a:rPr lang="en-US" sz="1400" b="1" dirty="0">
                <a:solidFill>
                  <a:schemeClr val="bg1"/>
                </a:solidFill>
                <a:latin typeface="Arial" panose="020B0604020202020204" pitchFamily="34" charset="0"/>
                <a:cs typeface="Arial" panose="020B0604020202020204" pitchFamily="34" charset="0"/>
              </a:rPr>
              <a:t> </a:t>
            </a:r>
            <a:r>
              <a:rPr lang="en-US" sz="1400" b="1" dirty="0" err="1">
                <a:solidFill>
                  <a:schemeClr val="bg1"/>
                </a:solidFill>
                <a:latin typeface="Arial" panose="020B0604020202020204" pitchFamily="34" charset="0"/>
                <a:cs typeface="Arial" panose="020B0604020202020204" pitchFamily="34" charset="0"/>
              </a:rPr>
              <a:t>partijen</a:t>
            </a:r>
            <a:endParaRPr lang="en-US" sz="1400" b="1" dirty="0">
              <a:solidFill>
                <a:schemeClr val="bg1"/>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5C174852-02B2-A347-BDD8-A38FD9183F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1827" y="1618252"/>
            <a:ext cx="1255760" cy="598333"/>
          </a:xfrm>
          <a:prstGeom prst="rect">
            <a:avLst/>
          </a:prstGeom>
        </p:spPr>
      </p:pic>
    </p:spTree>
    <p:extLst>
      <p:ext uri="{BB962C8B-B14F-4D97-AF65-F5344CB8AC3E}">
        <p14:creationId xmlns:p14="http://schemas.microsoft.com/office/powerpoint/2010/main" val="176487863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EA41B01-4DBD-8C42-B98D-0D13E4508795}"/>
              </a:ext>
            </a:extLst>
          </p:cNvPr>
          <p:cNvPicPr>
            <a:picLocks noChangeAspect="1"/>
          </p:cNvPicPr>
          <p:nvPr/>
        </p:nvPicPr>
        <p:blipFill>
          <a:blip r:embed="rId3"/>
          <a:stretch>
            <a:fillRect/>
          </a:stretch>
        </p:blipFill>
        <p:spPr>
          <a:xfrm>
            <a:off x="942759" y="785933"/>
            <a:ext cx="5317564" cy="576070"/>
          </a:xfrm>
          <a:prstGeom prst="rect">
            <a:avLst/>
          </a:prstGeom>
        </p:spPr>
      </p:pic>
      <p:sp>
        <p:nvSpPr>
          <p:cNvPr id="5" name="Rechthoek 4">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Vanuit</a:t>
            </a:r>
            <a:r>
              <a:rPr lang="en-US" sz="1400" b="1" dirty="0">
                <a:solidFill>
                  <a:schemeClr val="bg1"/>
                </a:solidFill>
                <a:latin typeface="Arial" panose="020B0604020202020204" pitchFamily="34" charset="0"/>
                <a:cs typeface="Arial" panose="020B0604020202020204" pitchFamily="34" charset="0"/>
              </a:rPr>
              <a:t> de </a:t>
            </a:r>
            <a:r>
              <a:rPr lang="en-US" sz="1400" b="1" dirty="0" err="1">
                <a:solidFill>
                  <a:schemeClr val="bg1"/>
                </a:solidFill>
                <a:latin typeface="Arial" panose="020B0604020202020204" pitchFamily="34" charset="0"/>
                <a:cs typeface="Arial" panose="020B0604020202020204" pitchFamily="34" charset="0"/>
              </a:rPr>
              <a:t>samenleving</a:t>
            </a:r>
            <a:endParaRPr lang="en-US" sz="1400" b="1" dirty="0">
              <a:solidFill>
                <a:schemeClr val="bg1"/>
              </a:solidFill>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26E13EE6-EBFC-CF4F-A9AD-B42F2064ED1A}"/>
              </a:ext>
            </a:extLst>
          </p:cNvPr>
          <p:cNvPicPr>
            <a:picLocks noChangeAspect="1"/>
          </p:cNvPicPr>
          <p:nvPr/>
        </p:nvPicPr>
        <p:blipFill rotWithShape="1">
          <a:blip r:embed="rId4"/>
          <a:srcRect t="12065" b="14067"/>
          <a:stretch/>
        </p:blipFill>
        <p:spPr>
          <a:xfrm>
            <a:off x="2210113" y="1304396"/>
            <a:ext cx="3859669" cy="3832433"/>
          </a:xfrm>
          <a:prstGeom prst="rect">
            <a:avLst/>
          </a:prstGeom>
        </p:spPr>
      </p:pic>
      <p:pic>
        <p:nvPicPr>
          <p:cNvPr id="7" name="Afbeelding 6">
            <a:extLst>
              <a:ext uri="{FF2B5EF4-FFF2-40B4-BE49-F238E27FC236}">
                <a16:creationId xmlns:a16="http://schemas.microsoft.com/office/drawing/2014/main" id="{CB8DE321-4C63-2F46-AF4F-6253E2DAFBF0}"/>
              </a:ext>
            </a:extLst>
          </p:cNvPr>
          <p:cNvPicPr>
            <a:picLocks noChangeAspect="1"/>
          </p:cNvPicPr>
          <p:nvPr/>
        </p:nvPicPr>
        <p:blipFill rotWithShape="1">
          <a:blip r:embed="rId4"/>
          <a:srcRect t="86924"/>
          <a:stretch/>
        </p:blipFill>
        <p:spPr>
          <a:xfrm>
            <a:off x="5320891" y="4242353"/>
            <a:ext cx="3712253" cy="652505"/>
          </a:xfrm>
          <a:prstGeom prst="rect">
            <a:avLst/>
          </a:prstGeom>
        </p:spPr>
      </p:pic>
    </p:spTree>
    <p:extLst>
      <p:ext uri="{BB962C8B-B14F-4D97-AF65-F5344CB8AC3E}">
        <p14:creationId xmlns:p14="http://schemas.microsoft.com/office/powerpoint/2010/main" val="30024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5AE3C8-7C0F-6740-80C1-76D3202B0AC5}"/>
              </a:ext>
            </a:extLst>
          </p:cNvPr>
          <p:cNvSpPr/>
          <p:nvPr/>
        </p:nvSpPr>
        <p:spPr>
          <a:xfrm>
            <a:off x="4731673" y="177208"/>
            <a:ext cx="3897089" cy="307777"/>
          </a:xfrm>
          <a:prstGeom prst="rect">
            <a:avLst/>
          </a:prstGeom>
          <a:noFill/>
        </p:spPr>
        <p:txBody>
          <a:bodyPr wrap="square">
            <a:spAutoFit/>
          </a:bodyPr>
          <a:lstStyle/>
          <a:p>
            <a:pPr algn="ctr"/>
            <a:r>
              <a:rPr lang="en-US" sz="1400" b="1" dirty="0" err="1">
                <a:solidFill>
                  <a:schemeClr val="bg1"/>
                </a:solidFill>
                <a:latin typeface="Arial" panose="020B0604020202020204" pitchFamily="34" charset="0"/>
                <a:cs typeface="Arial" panose="020B0604020202020204" pitchFamily="34" charset="0"/>
              </a:rPr>
              <a:t>Inhoudsopgave</a:t>
            </a:r>
            <a:endParaRPr lang="en-US" sz="1400" b="1" dirty="0">
              <a:solidFill>
                <a:schemeClr val="bg1"/>
              </a:solidFill>
              <a:latin typeface="Arial" panose="020B0604020202020204" pitchFamily="34" charset="0"/>
              <a:cs typeface="Arial" panose="020B0604020202020204" pitchFamily="34" charset="0"/>
            </a:endParaRPr>
          </a:p>
        </p:txBody>
      </p:sp>
      <p:sp>
        <p:nvSpPr>
          <p:cNvPr id="8" name="Titel 7"/>
          <p:cNvSpPr>
            <a:spLocks noGrp="1"/>
          </p:cNvSpPr>
          <p:nvPr>
            <p:ph type="title"/>
          </p:nvPr>
        </p:nvSpPr>
        <p:spPr>
          <a:xfrm>
            <a:off x="250257" y="442700"/>
            <a:ext cx="8643486" cy="353524"/>
          </a:xfrm>
        </p:spPr>
        <p:txBody>
          <a:bodyPr/>
          <a:lstStyle/>
          <a:p>
            <a:endParaRPr lang="nl-NL" dirty="0"/>
          </a:p>
        </p:txBody>
      </p:sp>
      <p:sp>
        <p:nvSpPr>
          <p:cNvPr id="9" name="Tijdelijke aanduiding voor tekst 8"/>
          <p:cNvSpPr>
            <a:spLocks noGrp="1"/>
          </p:cNvSpPr>
          <p:nvPr>
            <p:ph type="body" sz="half" idx="2"/>
          </p:nvPr>
        </p:nvSpPr>
        <p:spPr/>
        <p:txBody>
          <a:bodyPr/>
          <a:lstStyle/>
          <a:p>
            <a:endParaRPr lang="nl-NL"/>
          </a:p>
        </p:txBody>
      </p:sp>
      <p:sp>
        <p:nvSpPr>
          <p:cNvPr id="11" name="Rechthoek 10"/>
          <p:cNvSpPr/>
          <p:nvPr/>
        </p:nvSpPr>
        <p:spPr>
          <a:xfrm>
            <a:off x="612818" y="901147"/>
            <a:ext cx="4608560" cy="36625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nl-NL" sz="800" dirty="0">
                <a:solidFill>
                  <a:schemeClr val="tx1">
                    <a:lumMod val="50000"/>
                    <a:lumOff val="50000"/>
                  </a:schemeClr>
                </a:solidFill>
              </a:rPr>
              <a:t>Inhoudsopgave……………………………………………………………………………………………. 7</a:t>
            </a:r>
          </a:p>
          <a:p>
            <a:r>
              <a:rPr lang="nl-NL" sz="800" dirty="0">
                <a:solidFill>
                  <a:schemeClr val="tx1">
                    <a:lumMod val="50000"/>
                    <a:lumOff val="50000"/>
                  </a:schemeClr>
                </a:solidFill>
              </a:rPr>
              <a:t>Voorwoord…………………………………………………………………………………………………. 8</a:t>
            </a:r>
          </a:p>
          <a:p>
            <a:r>
              <a:rPr lang="nl-NL" sz="800" dirty="0">
                <a:solidFill>
                  <a:schemeClr val="tx1">
                    <a:lumMod val="50000"/>
                    <a:lumOff val="50000"/>
                  </a:schemeClr>
                </a:solidFill>
              </a:rPr>
              <a:t>Samenvatting……………………………………..……………………………………………………... 11 1Inleiding…...................................................................................................................................11</a:t>
            </a:r>
          </a:p>
          <a:p>
            <a:r>
              <a:rPr lang="nl-NL" sz="800" dirty="0">
                <a:solidFill>
                  <a:schemeClr val="tx1">
                    <a:lumMod val="50000"/>
                    <a:lumOff val="50000"/>
                  </a:schemeClr>
                </a:solidFill>
              </a:rPr>
              <a:t>1.1 Algemeen……………………………………………………………………………………………..11</a:t>
            </a:r>
          </a:p>
          <a:p>
            <a:r>
              <a:rPr lang="nl-NL" sz="800" dirty="0">
                <a:solidFill>
                  <a:schemeClr val="tx1">
                    <a:lumMod val="50000"/>
                    <a:lumOff val="50000"/>
                  </a:schemeClr>
                </a:solidFill>
              </a:rPr>
              <a:t>1.2 Trends en ontwikkelingen……………………………………………  …………………………… 12</a:t>
            </a:r>
          </a:p>
          <a:p>
            <a:r>
              <a:rPr lang="nl-NL" sz="800" dirty="0">
                <a:solidFill>
                  <a:schemeClr val="tx1">
                    <a:lumMod val="50000"/>
                    <a:lumOff val="50000"/>
                  </a:schemeClr>
                </a:solidFill>
              </a:rPr>
              <a:t>1.3 Reikwijdte……………………………………………………………………………………………  13</a:t>
            </a:r>
          </a:p>
          <a:p>
            <a:r>
              <a:rPr lang="nl-NL" sz="800" dirty="0">
                <a:solidFill>
                  <a:schemeClr val="tx1">
                    <a:lumMod val="50000"/>
                    <a:lumOff val="50000"/>
                  </a:schemeClr>
                </a:solidFill>
              </a:rPr>
              <a:t>1.4 Terugblik……………………………………………………………………………………………… 13</a:t>
            </a:r>
          </a:p>
          <a:p>
            <a:r>
              <a:rPr lang="nl-NL" sz="800" dirty="0">
                <a:solidFill>
                  <a:schemeClr val="tx1">
                    <a:lumMod val="50000"/>
                    <a:lumOff val="50000"/>
                  </a:schemeClr>
                </a:solidFill>
              </a:rPr>
              <a:t>1.5 Leeswijzer……………………………………………………………………………………………. 14</a:t>
            </a:r>
          </a:p>
          <a:p>
            <a:r>
              <a:rPr lang="nl-NL" sz="800" dirty="0">
                <a:solidFill>
                  <a:schemeClr val="tx1">
                    <a:lumMod val="50000"/>
                    <a:lumOff val="50000"/>
                  </a:schemeClr>
                </a:solidFill>
              </a:rPr>
              <a:t>2. Strategische uitgangspunten…………………………………………………………………………15</a:t>
            </a:r>
          </a:p>
          <a:p>
            <a:r>
              <a:rPr lang="nl-NL" sz="800" dirty="0">
                <a:solidFill>
                  <a:schemeClr val="tx1">
                    <a:lumMod val="50000"/>
                    <a:lumOff val="50000"/>
                  </a:schemeClr>
                </a:solidFill>
              </a:rPr>
              <a:t>2.1 Visie……………………………………………………………………………………………………15</a:t>
            </a:r>
          </a:p>
          <a:p>
            <a:r>
              <a:rPr lang="nl-NL" sz="800" dirty="0">
                <a:solidFill>
                  <a:schemeClr val="tx1">
                    <a:lumMod val="50000"/>
                    <a:lumOff val="50000"/>
                  </a:schemeClr>
                </a:solidFill>
              </a:rPr>
              <a:t>2.2 Doelstellingen………………………………………………………………………………..……… 15</a:t>
            </a:r>
          </a:p>
          <a:p>
            <a:r>
              <a:rPr lang="nl-NL" sz="800" dirty="0">
                <a:solidFill>
                  <a:schemeClr val="tx1">
                    <a:lumMod val="50000"/>
                    <a:lumOff val="50000"/>
                  </a:schemeClr>
                </a:solidFill>
              </a:rPr>
              <a:t>2.3 Uitgangspunten……………………………………………………………………………………… 16</a:t>
            </a:r>
          </a:p>
          <a:p>
            <a:r>
              <a:rPr lang="nl-NL" sz="800" dirty="0">
                <a:solidFill>
                  <a:schemeClr val="tx1">
                    <a:lumMod val="50000"/>
                    <a:lumOff val="50000"/>
                  </a:schemeClr>
                </a:solidFill>
              </a:rPr>
              <a:t>3. De prioriteiten voor de periode 2019 – 2022……………………………………………………….18</a:t>
            </a:r>
          </a:p>
          <a:p>
            <a:r>
              <a:rPr lang="nl-NL" sz="800" dirty="0">
                <a:solidFill>
                  <a:schemeClr val="tx1">
                    <a:lumMod val="50000"/>
                    <a:lumOff val="50000"/>
                  </a:schemeClr>
                </a:solidFill>
              </a:rPr>
              <a:t>3.1 Prioriteiten thema’s……………………………………………………………………………….… 18</a:t>
            </a:r>
          </a:p>
          <a:p>
            <a:r>
              <a:rPr lang="nl-NL" sz="800" dirty="0">
                <a:solidFill>
                  <a:schemeClr val="tx1">
                    <a:lumMod val="50000"/>
                    <a:lumOff val="50000"/>
                  </a:schemeClr>
                </a:solidFill>
              </a:rPr>
              <a:t>3.2 High Impact Crimes………………………………………………………………………………… .20</a:t>
            </a:r>
          </a:p>
          <a:p>
            <a:r>
              <a:rPr lang="nl-NL" sz="800" dirty="0">
                <a:solidFill>
                  <a:schemeClr val="tx1">
                    <a:lumMod val="50000"/>
                    <a:lumOff val="50000"/>
                  </a:schemeClr>
                </a:solidFill>
              </a:rPr>
              <a:t>3.3 Georganiseerde en/of ondermijnende criminaliteit…………………………..…………………...21</a:t>
            </a:r>
          </a:p>
          <a:p>
            <a:r>
              <a:rPr lang="nl-NL" sz="800" dirty="0">
                <a:solidFill>
                  <a:schemeClr val="tx1">
                    <a:lumMod val="50000"/>
                    <a:lumOff val="50000"/>
                  </a:schemeClr>
                </a:solidFill>
              </a:rPr>
              <a:t>3.4 Cybercrime en cybersecurity………………………….…………………………………………….23</a:t>
            </a:r>
          </a:p>
          <a:p>
            <a:r>
              <a:rPr lang="nl-NL" sz="800" dirty="0">
                <a:solidFill>
                  <a:schemeClr val="tx1">
                    <a:lumMod val="50000"/>
                    <a:lumOff val="50000"/>
                  </a:schemeClr>
                </a:solidFill>
              </a:rPr>
              <a:t>3.5 Verbinding tussen zorg en veiligheid…………………….………………………………………. .25</a:t>
            </a:r>
          </a:p>
          <a:p>
            <a:r>
              <a:rPr lang="nl-NL" sz="800" dirty="0">
                <a:solidFill>
                  <a:schemeClr val="tx1">
                    <a:lumMod val="50000"/>
                    <a:lumOff val="50000"/>
                  </a:schemeClr>
                </a:solidFill>
              </a:rPr>
              <a:t>3.5.1 Problematiek rond personen met overlast gevend en/of verward gedrag……..…………….25 </a:t>
            </a:r>
          </a:p>
          <a:p>
            <a:r>
              <a:rPr lang="nl-NL" sz="800" dirty="0">
                <a:solidFill>
                  <a:schemeClr val="tx1">
                    <a:lumMod val="50000"/>
                    <a:lumOff val="50000"/>
                  </a:schemeClr>
                </a:solidFill>
              </a:rPr>
              <a:t>3.5.2 Jeugd in relatie tot overlast, criminaliteit…en middelengebruik……..………………………. 27</a:t>
            </a:r>
          </a:p>
          <a:p>
            <a:r>
              <a:rPr lang="nl-NL" sz="800" dirty="0">
                <a:solidFill>
                  <a:schemeClr val="tx1">
                    <a:lumMod val="50000"/>
                    <a:lumOff val="50000"/>
                  </a:schemeClr>
                </a:solidFill>
              </a:rPr>
              <a:t>3.5.3. Polarisatie, radicalisering en maatschappelijke…………………………………………….…29</a:t>
            </a:r>
          </a:p>
          <a:p>
            <a:r>
              <a:rPr lang="nl-NL" sz="800" dirty="0">
                <a:solidFill>
                  <a:schemeClr val="tx1">
                    <a:lumMod val="50000"/>
                    <a:lumOff val="50000"/>
                  </a:schemeClr>
                </a:solidFill>
              </a:rPr>
              <a:t>3.6 Fysieke veiligheid………………………..................……………………………………………… 31</a:t>
            </a:r>
          </a:p>
          <a:p>
            <a:r>
              <a:rPr lang="nl-NL" sz="800" dirty="0">
                <a:solidFill>
                  <a:schemeClr val="tx1">
                    <a:lumMod val="50000"/>
                    <a:lumOff val="50000"/>
                  </a:schemeClr>
                </a:solidFill>
              </a:rPr>
              <a:t>3.6.1 Brandveiligheid…………………………………………………………………………………… 31</a:t>
            </a:r>
          </a:p>
          <a:p>
            <a:r>
              <a:rPr lang="nl-NL" sz="800" dirty="0">
                <a:solidFill>
                  <a:schemeClr val="tx1">
                    <a:lumMod val="50000"/>
                    <a:lumOff val="50000"/>
                  </a:schemeClr>
                </a:solidFill>
              </a:rPr>
              <a:t>3.6.2 Crisisbeheersing………………………………………………………………………… ……….32</a:t>
            </a:r>
          </a:p>
          <a:p>
            <a:r>
              <a:rPr lang="nl-NL" sz="800" dirty="0">
                <a:solidFill>
                  <a:schemeClr val="tx1">
                    <a:lumMod val="50000"/>
                    <a:lumOff val="50000"/>
                  </a:schemeClr>
                </a:solidFill>
              </a:rPr>
              <a:t>4. Financiën………………………………………………………………………… ……………………33</a:t>
            </a:r>
          </a:p>
          <a:p>
            <a:r>
              <a:rPr lang="nl-NL" sz="800" dirty="0">
                <a:solidFill>
                  <a:schemeClr val="tx1">
                    <a:lumMod val="50000"/>
                    <a:lumOff val="50000"/>
                  </a:schemeClr>
                </a:solidFill>
              </a:rPr>
              <a:t>4.1 Financiën…............………………………………………………………………………………… 33</a:t>
            </a:r>
          </a:p>
          <a:p>
            <a:r>
              <a:rPr lang="nl-NL" sz="800" dirty="0">
                <a:solidFill>
                  <a:schemeClr val="tx1">
                    <a:lumMod val="50000"/>
                    <a:lumOff val="50000"/>
                  </a:schemeClr>
                </a:solidFill>
              </a:rPr>
              <a:t>Bijlage I: Strategische partners……………………………………………………………………….. .34</a:t>
            </a:r>
          </a:p>
          <a:p>
            <a:r>
              <a:rPr lang="nl-NL" sz="800" dirty="0">
                <a:solidFill>
                  <a:schemeClr val="tx1">
                    <a:lumMod val="50000"/>
                    <a:lumOff val="50000"/>
                  </a:schemeClr>
                </a:solidFill>
              </a:rPr>
              <a:t>Bijlage II: Lijst van afkortingen / begrippenlijst………………………………………………………...36</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Down Arrow Callout 51"/>
          <p:cNvSpPr/>
          <p:nvPr/>
        </p:nvSpPr>
        <p:spPr>
          <a:xfrm>
            <a:off x="125137" y="782407"/>
            <a:ext cx="2412000" cy="3859817"/>
          </a:xfrm>
          <a:prstGeom prst="downArrowCallout">
            <a:avLst>
              <a:gd name="adj1" fmla="val 25000"/>
              <a:gd name="adj2" fmla="val 6698"/>
              <a:gd name="adj3" fmla="val 4369"/>
              <a:gd name="adj4" fmla="val 97503"/>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95432" y="930907"/>
            <a:ext cx="1713353" cy="215444"/>
          </a:xfrm>
          <a:prstGeom prst="rect">
            <a:avLst/>
          </a:prstGeom>
          <a:noFill/>
        </p:spPr>
        <p:txBody>
          <a:bodyPr wrap="none" lIns="0" tIns="0" rIns="0" bIns="0" rtlCol="0" anchor="ctr">
            <a:spAutoFit/>
          </a:bodyPr>
          <a:lstStyle/>
          <a:p>
            <a:pPr algn="ctr"/>
            <a:r>
              <a:rPr lang="en-US" sz="1400" b="1" dirty="0">
                <a:solidFill>
                  <a:schemeClr val="bg1"/>
                </a:solidFill>
              </a:rPr>
              <a:t>J.W. </a:t>
            </a:r>
            <a:r>
              <a:rPr lang="en-US" sz="1400" b="1" dirty="0" err="1">
                <a:solidFill>
                  <a:schemeClr val="bg1"/>
                </a:solidFill>
              </a:rPr>
              <a:t>Brenninkmeijer</a:t>
            </a:r>
            <a:endParaRPr lang="en-US" sz="1400" b="1" dirty="0">
              <a:solidFill>
                <a:schemeClr val="bg1"/>
              </a:solidFill>
            </a:endParaRPr>
          </a:p>
        </p:txBody>
      </p:sp>
      <p:sp>
        <p:nvSpPr>
          <p:cNvPr id="40" name="TextBox 39"/>
          <p:cNvSpPr txBox="1"/>
          <p:nvPr/>
        </p:nvSpPr>
        <p:spPr>
          <a:xfrm>
            <a:off x="159390" y="3550066"/>
            <a:ext cx="2364354" cy="415498"/>
          </a:xfrm>
          <a:prstGeom prst="rect">
            <a:avLst/>
          </a:prstGeom>
          <a:noFill/>
        </p:spPr>
        <p:txBody>
          <a:bodyPr wrap="square" lIns="0" tIns="0" rtlCol="0" anchor="t">
            <a:spAutoFit/>
          </a:bodyPr>
          <a:lstStyle/>
          <a:p>
            <a:pPr algn="ctr"/>
            <a:r>
              <a:rPr lang="en-US" sz="1200" dirty="0" err="1">
                <a:solidFill>
                  <a:schemeClr val="bg1"/>
                </a:solidFill>
              </a:rPr>
              <a:t>Burgemeester</a:t>
            </a:r>
            <a:r>
              <a:rPr lang="en-US" sz="1200" dirty="0">
                <a:solidFill>
                  <a:schemeClr val="bg1"/>
                </a:solidFill>
              </a:rPr>
              <a:t> </a:t>
            </a:r>
            <a:r>
              <a:rPr lang="en-US" sz="1200" dirty="0" err="1">
                <a:solidFill>
                  <a:schemeClr val="bg1"/>
                </a:solidFill>
              </a:rPr>
              <a:t>gemeente</a:t>
            </a:r>
            <a:r>
              <a:rPr lang="en-US" sz="1200" dirty="0">
                <a:solidFill>
                  <a:schemeClr val="bg1"/>
                </a:solidFill>
              </a:rPr>
              <a:t> </a:t>
            </a:r>
            <a:r>
              <a:rPr lang="en-US" sz="1200" dirty="0" err="1">
                <a:solidFill>
                  <a:schemeClr val="bg1"/>
                </a:solidFill>
              </a:rPr>
              <a:t>Waalre</a:t>
            </a:r>
            <a:endParaRPr lang="en-US" sz="1200" dirty="0">
              <a:solidFill>
                <a:schemeClr val="bg1"/>
              </a:solidFill>
            </a:endParaRPr>
          </a:p>
          <a:p>
            <a:pPr algn="ctr"/>
            <a:r>
              <a:rPr lang="en-US" sz="1200" dirty="0" err="1">
                <a:solidFill>
                  <a:schemeClr val="bg1"/>
                </a:solidFill>
              </a:rPr>
              <a:t>Voorzitter</a:t>
            </a:r>
            <a:r>
              <a:rPr lang="en-US" sz="1200" dirty="0">
                <a:solidFill>
                  <a:schemeClr val="bg1"/>
                </a:solidFill>
              </a:rPr>
              <a:t> </a:t>
            </a:r>
            <a:r>
              <a:rPr lang="en-US" sz="1200" dirty="0" err="1">
                <a:solidFill>
                  <a:schemeClr val="bg1"/>
                </a:solidFill>
              </a:rPr>
              <a:t>basisteam</a:t>
            </a:r>
            <a:r>
              <a:rPr lang="en-US" sz="1200" dirty="0">
                <a:solidFill>
                  <a:schemeClr val="bg1"/>
                </a:solidFill>
              </a:rPr>
              <a:t> de Kempen</a:t>
            </a:r>
          </a:p>
        </p:txBody>
      </p:sp>
      <p:sp>
        <p:nvSpPr>
          <p:cNvPr id="49" name="TextBox 48"/>
          <p:cNvSpPr txBox="1"/>
          <p:nvPr/>
        </p:nvSpPr>
        <p:spPr>
          <a:xfrm>
            <a:off x="2686696" y="782407"/>
            <a:ext cx="3203444" cy="4355038"/>
          </a:xfrm>
          <a:prstGeom prst="rect">
            <a:avLst/>
          </a:prstGeom>
          <a:noFill/>
        </p:spPr>
        <p:txBody>
          <a:bodyPr wrap="square" lIns="0" tIns="0" rtlCol="0" anchor="t">
            <a:spAutoFit/>
          </a:bodyPr>
          <a:lstStyle/>
          <a:p>
            <a:pPr algn="just"/>
            <a:r>
              <a:rPr lang="nl-NL" sz="1000" i="1" noProof="1">
                <a:solidFill>
                  <a:schemeClr val="tx1">
                    <a:lumMod val="65000"/>
                    <a:lumOff val="35000"/>
                  </a:schemeClr>
                </a:solidFill>
              </a:rPr>
              <a:t>De zorg voor veiligheid is een kerntaak van de gemeente. Die verantwoordelijkheid dragen we samen met vele partners. Veiligheid is veel omvattend en gaat om zaken waar inwoners dagelijks (bewust en </a:t>
            </a:r>
            <a:r>
              <a:rPr lang="nl-NL" sz="1000" i="1" noProof="1">
                <a:solidFill>
                  <a:srgbClr val="727272"/>
                </a:solidFill>
              </a:rPr>
              <a:t>onbewust</a:t>
            </a:r>
            <a:r>
              <a:rPr lang="nl-NL" sz="1000" i="1" noProof="1">
                <a:solidFill>
                  <a:schemeClr val="tx1">
                    <a:lumMod val="65000"/>
                    <a:lumOff val="35000"/>
                  </a:schemeClr>
                </a:solidFill>
              </a:rPr>
              <a:t>) mee te maken krijgen. Denk daarbij aan veiligheid tijdens grote evenementen of de wetenschap dat de brandweer op tijd arriveert bij een brand, maar ook vervelende zaken zoals fietsendiefstal, woninginbraak, geweldpleging of de verwevenheid van de onderwereld met de bovenwereld. Veiligheid is een basisvoorwaarde voor een aantrekkelijke woon-, werk- en leef- gemeente en voor een goede economische en sociale ontwikkeling. De gemeente moet niet alleen veilig zijn, inwoners moeten zich ook veilig voelen. </a:t>
            </a:r>
          </a:p>
          <a:p>
            <a:pPr algn="just"/>
            <a:endParaRPr lang="nl-NL" sz="1000" i="1" noProof="1">
              <a:solidFill>
                <a:schemeClr val="tx1">
                  <a:lumMod val="65000"/>
                  <a:lumOff val="35000"/>
                </a:schemeClr>
              </a:solidFill>
            </a:endParaRPr>
          </a:p>
          <a:p>
            <a:pPr algn="just"/>
            <a:r>
              <a:rPr lang="nl-NL" sz="1000" i="1" noProof="1">
                <a:solidFill>
                  <a:schemeClr val="tx1">
                    <a:lumMod val="65000"/>
                    <a:lumOff val="35000"/>
                  </a:schemeClr>
                </a:solidFill>
              </a:rPr>
              <a:t>Voor u ligt het Integraal Veiligheidsplan basisteam De Kempen 2019-2022 (IVP De Kempen) van ons gebied. </a:t>
            </a:r>
          </a:p>
          <a:p>
            <a:pPr algn="just"/>
            <a:r>
              <a:rPr lang="nl-NL" sz="1000" i="1" noProof="1">
                <a:solidFill>
                  <a:schemeClr val="tx1">
                    <a:lumMod val="65000"/>
                    <a:lumOff val="35000"/>
                  </a:schemeClr>
                </a:solidFill>
              </a:rPr>
              <a:t>In dit plan staat beschreven waarop we de komende jaren samenwerken om de veiligheid en leefbaarheid in de acht basisteam gemeenten (Bergeijk, Best, Bladel, Eersel, Oirschot, Reusel-De Mierden, Veldhoven en Waalre) te behouden en daar waar mogelijk te vergroten. </a:t>
            </a:r>
          </a:p>
          <a:p>
            <a:pPr algn="just"/>
            <a:br>
              <a:rPr lang="nl-NL" sz="1000" i="1" noProof="1">
                <a:solidFill>
                  <a:schemeClr val="tx1">
                    <a:lumMod val="65000"/>
                    <a:lumOff val="35000"/>
                  </a:schemeClr>
                </a:solidFill>
              </a:rPr>
            </a:br>
            <a:r>
              <a:rPr lang="nl-NL" sz="1000" i="1" noProof="1">
                <a:solidFill>
                  <a:schemeClr val="tx1">
                    <a:lumMod val="65000"/>
                    <a:lumOff val="35000"/>
                  </a:schemeClr>
                </a:solidFill>
              </a:rPr>
              <a:t>Ons gebied kent een aantal specifieke kenmerken die van invloed zijn op de veiligheidsproblematiek in het basisteam.</a:t>
            </a:r>
          </a:p>
          <a:p>
            <a:pPr algn="just"/>
            <a:endParaRPr lang="nl-NL" sz="1000" i="1" noProof="1">
              <a:solidFill>
                <a:schemeClr val="tx1">
                  <a:lumMod val="65000"/>
                  <a:lumOff val="35000"/>
                </a:schemeClr>
              </a:solidFill>
            </a:endParaRPr>
          </a:p>
        </p:txBody>
      </p:sp>
      <p:sp>
        <p:nvSpPr>
          <p:cNvPr id="50" name="TextBox 49"/>
          <p:cNvSpPr txBox="1"/>
          <p:nvPr/>
        </p:nvSpPr>
        <p:spPr>
          <a:xfrm>
            <a:off x="6566299" y="209863"/>
            <a:ext cx="932498" cy="215444"/>
          </a:xfrm>
          <a:prstGeom prst="rect">
            <a:avLst/>
          </a:prstGeom>
          <a:noFill/>
        </p:spPr>
        <p:txBody>
          <a:bodyPr wrap="none" lIns="0" tIns="0" rIns="0" bIns="0" rtlCol="0" anchor="ctr">
            <a:spAutoFit/>
          </a:bodyPr>
          <a:lstStyle/>
          <a:p>
            <a:pPr algn="ctr"/>
            <a:r>
              <a:rPr lang="en-US" sz="1400" b="1" dirty="0" err="1">
                <a:solidFill>
                  <a:schemeClr val="bg1"/>
                </a:solidFill>
              </a:rPr>
              <a:t>Voorwoord</a:t>
            </a:r>
            <a:endParaRPr lang="en-US" sz="1400" b="1" dirty="0">
              <a:solidFill>
                <a:schemeClr val="bg1"/>
              </a:solidFill>
            </a:endParaRPr>
          </a:p>
        </p:txBody>
      </p:sp>
      <p:sp>
        <p:nvSpPr>
          <p:cNvPr id="15" name="TextBox 48">
            <a:extLst>
              <a:ext uri="{FF2B5EF4-FFF2-40B4-BE49-F238E27FC236}">
                <a16:creationId xmlns:a16="http://schemas.microsoft.com/office/drawing/2014/main" id="{8A35D10A-73CD-FB43-94A0-BEE9ADFF3090}"/>
              </a:ext>
            </a:extLst>
          </p:cNvPr>
          <p:cNvSpPr txBox="1"/>
          <p:nvPr/>
        </p:nvSpPr>
        <p:spPr>
          <a:xfrm>
            <a:off x="5950797" y="782407"/>
            <a:ext cx="3096000" cy="4355038"/>
          </a:xfrm>
          <a:prstGeom prst="rect">
            <a:avLst/>
          </a:prstGeom>
          <a:noFill/>
        </p:spPr>
        <p:txBody>
          <a:bodyPr wrap="square" lIns="0" tIns="0" rtlCol="0" anchor="t">
            <a:spAutoFit/>
          </a:bodyPr>
          <a:lstStyle/>
          <a:p>
            <a:pPr algn="just"/>
            <a:r>
              <a:rPr lang="nl-NL" sz="1000" i="1" noProof="1">
                <a:solidFill>
                  <a:schemeClr val="tx1">
                    <a:lumMod val="65000"/>
                    <a:lumOff val="35000"/>
                  </a:schemeClr>
                </a:solidFill>
              </a:rPr>
              <a:t>Deze specifieke kenmerken: de uitgestrektheid van het gebied (zowel stedelijk als landelijk), de grenszone met buurland België en de aanwezigheid van twee belangrijke toegangswegen (A2 en A67), vergen op onderdelen een specifieke focus en aanpak op het gebied van veiligheid.</a:t>
            </a:r>
          </a:p>
          <a:p>
            <a:pPr algn="just"/>
            <a:endParaRPr lang="nl-NL" sz="1000" i="1" noProof="1">
              <a:solidFill>
                <a:schemeClr val="tx1">
                  <a:lumMod val="65000"/>
                  <a:lumOff val="35000"/>
                </a:schemeClr>
              </a:solidFill>
            </a:endParaRPr>
          </a:p>
          <a:p>
            <a:pPr algn="just"/>
            <a:r>
              <a:rPr lang="nl-NL" sz="1000" i="1" noProof="1">
                <a:solidFill>
                  <a:schemeClr val="tx1">
                    <a:lumMod val="65000"/>
                    <a:lumOff val="35000"/>
                  </a:schemeClr>
                </a:solidFill>
              </a:rPr>
              <a:t>De maatschappelijke ontwikkelingen, nieuwe opdrachten en verantwoordelijkheden van gemeenten, alsmede de sterk toegenomen complexiteit van zorgvragen, maken duidelijk dat de samenwerking tussen veiligheid en het sociaal domein steeds belangrijker wordt. </a:t>
            </a:r>
          </a:p>
          <a:p>
            <a:pPr algn="just"/>
            <a:endParaRPr lang="nl-NL" sz="1000" i="1" noProof="1">
              <a:solidFill>
                <a:schemeClr val="tx1">
                  <a:lumMod val="65000"/>
                  <a:lumOff val="35000"/>
                </a:schemeClr>
              </a:solidFill>
            </a:endParaRPr>
          </a:p>
          <a:p>
            <a:pPr algn="just"/>
            <a:r>
              <a:rPr lang="nl-NL" sz="1000" i="1" noProof="1">
                <a:solidFill>
                  <a:schemeClr val="tx1">
                    <a:lumMod val="65000"/>
                    <a:lumOff val="35000"/>
                  </a:schemeClr>
                </a:solidFill>
              </a:rPr>
              <a:t>Belangrijke schakel van ons nieuwe veiligheidsbeleid wordt dan ook het wijkgericht werken. We sluiten met onze zorg voor veiligheid aan op bestaande structuren die we als gemeente met die partners hebben opgebouwd. Op die manier wordt veiligheid een sterker verankerd onderwerp van het wijkwerk. </a:t>
            </a:r>
          </a:p>
          <a:p>
            <a:pPr algn="just"/>
            <a:endParaRPr lang="nl-NL" sz="1000" i="1" noProof="1">
              <a:solidFill>
                <a:schemeClr val="tx1">
                  <a:lumMod val="65000"/>
                  <a:lumOff val="35000"/>
                </a:schemeClr>
              </a:solidFill>
            </a:endParaRPr>
          </a:p>
          <a:p>
            <a:pPr algn="just"/>
            <a:r>
              <a:rPr lang="nl-NL" sz="1000" i="1" noProof="1">
                <a:solidFill>
                  <a:schemeClr val="tx1">
                    <a:lumMod val="65000"/>
                    <a:lumOff val="35000"/>
                  </a:schemeClr>
                </a:solidFill>
              </a:rPr>
              <a:t>We zien de gemeente als regisseur in afstemming en samenwerking met haar partners. De aanpak is daarbij zoveel mogelijk gericht op preventie en vroeg signalering. </a:t>
            </a:r>
          </a:p>
          <a:p>
            <a:pPr algn="just"/>
            <a:endParaRPr lang="nl-NL" sz="1000" i="1" noProof="1">
              <a:solidFill>
                <a:schemeClr val="tx1">
                  <a:lumMod val="65000"/>
                  <a:lumOff val="35000"/>
                </a:schemeClr>
              </a:solidFill>
            </a:endParaRPr>
          </a:p>
          <a:p>
            <a:pPr algn="just"/>
            <a:r>
              <a:rPr lang="nl-NL" sz="1000" i="1" noProof="1">
                <a:solidFill>
                  <a:schemeClr val="tx1">
                    <a:lumMod val="65000"/>
                    <a:lumOff val="35000"/>
                  </a:schemeClr>
                </a:solidFill>
              </a:rPr>
              <a:t>Samen werken we aan veiligheid in basisteam De Kempen.</a:t>
            </a:r>
          </a:p>
        </p:txBody>
      </p:sp>
      <p:pic>
        <p:nvPicPr>
          <p:cNvPr id="6" name="Afbeelding 5">
            <a:extLst>
              <a:ext uri="{FF2B5EF4-FFF2-40B4-BE49-F238E27FC236}">
                <a16:creationId xmlns:a16="http://schemas.microsoft.com/office/drawing/2014/main" id="{A4FD69BA-5765-874B-AFE7-4E4D61C7D2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9" t="3601" r="1199" b="28234"/>
          <a:stretch/>
        </p:blipFill>
        <p:spPr>
          <a:xfrm>
            <a:off x="288089" y="1304396"/>
            <a:ext cx="2037238" cy="2085487"/>
          </a:xfrm>
          <a:prstGeom prst="rect">
            <a:avLst/>
          </a:prstGeom>
        </p:spPr>
      </p:pic>
    </p:spTree>
    <p:extLst>
      <p:ext uri="{BB962C8B-B14F-4D97-AF65-F5344CB8AC3E}">
        <p14:creationId xmlns:p14="http://schemas.microsoft.com/office/powerpoint/2010/main" val="261045417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48070" y="173198"/>
            <a:ext cx="3688066" cy="353524"/>
          </a:xfrm>
        </p:spPr>
        <p:txBody>
          <a:bodyPr/>
          <a:lstStyle/>
          <a:p>
            <a:r>
              <a:rPr lang="en-US" sz="1600" noProof="1">
                <a:solidFill>
                  <a:schemeClr val="bg1"/>
                </a:solidFill>
                <a:latin typeface="Arial" panose="020B0604020202020204" pitchFamily="34" charset="0"/>
                <a:cs typeface="Arial" panose="020B0604020202020204" pitchFamily="34" charset="0"/>
              </a:rPr>
              <a:t>Samenvatting (1)</a:t>
            </a:r>
          </a:p>
        </p:txBody>
      </p:sp>
      <p:sp>
        <p:nvSpPr>
          <p:cNvPr id="20" name="Text Placeholder 8"/>
          <p:cNvSpPr txBox="1">
            <a:spLocks/>
          </p:cNvSpPr>
          <p:nvPr/>
        </p:nvSpPr>
        <p:spPr>
          <a:xfrm>
            <a:off x="666668" y="670719"/>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1"/>
                </a:solidFill>
                <a:latin typeface="+mj-lt"/>
              </a:rPr>
              <a:t>Samenwerken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22" name="TextBox 21"/>
          <p:cNvSpPr txBox="1"/>
          <p:nvPr/>
        </p:nvSpPr>
        <p:spPr>
          <a:xfrm>
            <a:off x="666668" y="904956"/>
            <a:ext cx="3685064" cy="2769989"/>
          </a:xfrm>
          <a:prstGeom prst="rect">
            <a:avLst/>
          </a:prstGeom>
          <a:noFill/>
        </p:spPr>
        <p:txBody>
          <a:bodyPr wrap="square" lIns="0" tIns="0" rIns="0" bIns="0" rtlCol="0">
            <a:spAutoFit/>
          </a:bodyPr>
          <a:lstStyle/>
          <a:p>
            <a:pPr algn="just"/>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moet</a:t>
            </a:r>
            <a:r>
              <a:rPr lang="en-US" sz="1000" dirty="0">
                <a:solidFill>
                  <a:schemeClr val="tx1">
                    <a:lumMod val="50000"/>
                    <a:lumOff val="50000"/>
                  </a:schemeClr>
                </a:solidFill>
              </a:rPr>
              <a:t> op basis van de </a:t>
            </a:r>
            <a:r>
              <a:rPr lang="en-US" sz="1000" dirty="0" err="1">
                <a:solidFill>
                  <a:schemeClr val="tx1">
                    <a:lumMod val="50000"/>
                    <a:lumOff val="50000"/>
                  </a:schemeClr>
                </a:solidFill>
              </a:rPr>
              <a:t>politiewet</a:t>
            </a:r>
            <a:r>
              <a:rPr lang="en-US" sz="1000" dirty="0">
                <a:solidFill>
                  <a:schemeClr val="tx1">
                    <a:lumMod val="50000"/>
                    <a:lumOff val="50000"/>
                  </a:schemeClr>
                </a:solidFill>
              </a:rPr>
              <a:t> </a:t>
            </a:r>
            <a:r>
              <a:rPr lang="en-US" sz="1000" dirty="0" err="1">
                <a:solidFill>
                  <a:schemeClr val="tx1">
                    <a:lumMod val="50000"/>
                    <a:lumOff val="50000"/>
                  </a:schemeClr>
                </a:solidFill>
              </a:rPr>
              <a:t>minstens</a:t>
            </a:r>
            <a:r>
              <a:rPr lang="en-US" sz="1000" dirty="0">
                <a:solidFill>
                  <a:schemeClr val="tx1">
                    <a:lumMod val="50000"/>
                    <a:lumOff val="50000"/>
                  </a:schemeClr>
                </a:solidFill>
              </a:rPr>
              <a:t> </a:t>
            </a:r>
            <a:r>
              <a:rPr lang="en-US" sz="1000" dirty="0" err="1">
                <a:solidFill>
                  <a:schemeClr val="tx1">
                    <a:lumMod val="50000"/>
                    <a:lumOff val="50000"/>
                  </a:schemeClr>
                </a:solidFill>
              </a:rPr>
              <a:t>één</a:t>
            </a:r>
            <a:r>
              <a:rPr lang="en-US" sz="1000" dirty="0">
                <a:solidFill>
                  <a:schemeClr val="tx1">
                    <a:lumMod val="50000"/>
                    <a:lumOff val="50000"/>
                  </a:schemeClr>
                </a:solidFill>
              </a:rPr>
              <a:t> </a:t>
            </a:r>
            <a:r>
              <a:rPr lang="en-US" sz="1000" dirty="0" err="1">
                <a:solidFill>
                  <a:schemeClr val="tx1">
                    <a:lumMod val="50000"/>
                    <a:lumOff val="50000"/>
                  </a:schemeClr>
                </a:solidFill>
              </a:rPr>
              <a:t>keer</a:t>
            </a:r>
            <a:r>
              <a:rPr lang="en-US" sz="1000" dirty="0">
                <a:solidFill>
                  <a:schemeClr val="tx1">
                    <a:lumMod val="50000"/>
                    <a:lumOff val="50000"/>
                  </a:schemeClr>
                </a:solidFill>
              </a:rPr>
              <a:t> in de </a:t>
            </a:r>
            <a:r>
              <a:rPr lang="en-US" sz="1000" dirty="0" err="1">
                <a:solidFill>
                  <a:schemeClr val="tx1">
                    <a:lumMod val="50000"/>
                    <a:lumOff val="50000"/>
                  </a:schemeClr>
                </a:solidFill>
              </a:rPr>
              <a:t>vier</a:t>
            </a:r>
            <a:r>
              <a:rPr lang="en-US" sz="1000" dirty="0">
                <a:solidFill>
                  <a:schemeClr val="tx1">
                    <a:lumMod val="50000"/>
                    <a:lumOff val="50000"/>
                  </a:schemeClr>
                </a:solidFill>
              </a:rPr>
              <a:t> </a:t>
            </a:r>
            <a:r>
              <a:rPr lang="en-US" sz="1000" dirty="0" err="1">
                <a:solidFill>
                  <a:schemeClr val="tx1">
                    <a:lumMod val="50000"/>
                    <a:lumOff val="50000"/>
                  </a:schemeClr>
                </a:solidFill>
              </a:rPr>
              <a:t>jaar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veiligheidsplan</a:t>
            </a:r>
            <a:r>
              <a:rPr lang="en-US" sz="1000" dirty="0">
                <a:solidFill>
                  <a:schemeClr val="tx1">
                    <a:lumMod val="50000"/>
                    <a:lumOff val="50000"/>
                  </a:schemeClr>
                </a:solidFill>
              </a:rPr>
              <a:t> </a:t>
            </a:r>
            <a:r>
              <a:rPr lang="en-US" sz="1000" dirty="0" err="1">
                <a:solidFill>
                  <a:schemeClr val="tx1">
                    <a:lumMod val="50000"/>
                    <a:lumOff val="50000"/>
                  </a:schemeClr>
                </a:solidFill>
              </a:rPr>
              <a:t>vaststellen</a:t>
            </a:r>
            <a:r>
              <a:rPr lang="en-US" sz="1000" dirty="0">
                <a:solidFill>
                  <a:schemeClr val="tx1">
                    <a:lumMod val="50000"/>
                    <a:lumOff val="50000"/>
                  </a:schemeClr>
                </a:solidFill>
              </a:rPr>
              <a:t> met de </a:t>
            </a:r>
            <a:r>
              <a:rPr lang="en-US" sz="1000" dirty="0" err="1">
                <a:solidFill>
                  <a:schemeClr val="tx1">
                    <a:lumMod val="50000"/>
                    <a:lumOff val="50000"/>
                  </a:schemeClr>
                </a:solidFill>
              </a:rPr>
              <a:t>visie</a:t>
            </a:r>
            <a:r>
              <a:rPr lang="en-US" sz="1000" dirty="0">
                <a:solidFill>
                  <a:schemeClr val="tx1">
                    <a:lumMod val="50000"/>
                    <a:lumOff val="50000"/>
                  </a:schemeClr>
                </a:solidFill>
              </a:rPr>
              <a:t>, </a:t>
            </a:r>
            <a:r>
              <a:rPr lang="en-US" sz="1000" dirty="0" err="1">
                <a:solidFill>
                  <a:schemeClr val="tx1">
                    <a:lumMod val="50000"/>
                    <a:lumOff val="50000"/>
                  </a:schemeClr>
                </a:solidFill>
              </a:rPr>
              <a:t>strategische</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uitgangspunten</a:t>
            </a:r>
            <a:r>
              <a:rPr lang="en-US" sz="1000" dirty="0">
                <a:solidFill>
                  <a:schemeClr val="tx1">
                    <a:lumMod val="50000"/>
                    <a:lumOff val="50000"/>
                  </a:schemeClr>
                </a:solidFill>
              </a:rPr>
              <a:t> en </a:t>
            </a:r>
            <a:r>
              <a:rPr lang="en-US" sz="1000" dirty="0" err="1">
                <a:solidFill>
                  <a:schemeClr val="tx1">
                    <a:lumMod val="50000"/>
                    <a:lumOff val="50000"/>
                  </a:schemeClr>
                </a:solidFill>
              </a:rPr>
              <a:t>prioriteiten</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Zo</a:t>
            </a:r>
            <a:r>
              <a:rPr lang="en-US" sz="1000" dirty="0">
                <a:solidFill>
                  <a:schemeClr val="tx1">
                    <a:lumMod val="50000"/>
                    <a:lumOff val="50000"/>
                  </a:schemeClr>
                </a:solidFill>
              </a:rPr>
              <a:t> </a:t>
            </a:r>
            <a:r>
              <a:rPr lang="en-US" sz="1000" dirty="0" err="1">
                <a:solidFill>
                  <a:schemeClr val="tx1">
                    <a:lumMod val="50000"/>
                    <a:lumOff val="50000"/>
                  </a:schemeClr>
                </a:solidFill>
              </a:rPr>
              <a:t>stuurt</a:t>
            </a:r>
            <a:r>
              <a:rPr lang="en-US" sz="1000" dirty="0">
                <a:solidFill>
                  <a:schemeClr val="tx1">
                    <a:lumMod val="50000"/>
                    <a:lumOff val="50000"/>
                  </a:schemeClr>
                </a:solidFill>
              </a:rPr>
              <a:t> de </a:t>
            </a:r>
            <a:r>
              <a:rPr lang="en-US" sz="1000" dirty="0" err="1">
                <a:solidFill>
                  <a:schemeClr val="tx1">
                    <a:lumMod val="50000"/>
                    <a:lumOff val="50000"/>
                  </a:schemeClr>
                </a:solidFill>
              </a:rPr>
              <a:t>gemeenteraad</a:t>
            </a:r>
            <a:r>
              <a:rPr lang="en-US" sz="1000" dirty="0">
                <a:solidFill>
                  <a:schemeClr val="tx1">
                    <a:lumMod val="50000"/>
                    <a:lumOff val="50000"/>
                  </a:schemeClr>
                </a:solidFill>
              </a:rPr>
              <a:t> op het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veiligheidsbeleid</a:t>
            </a:r>
            <a:r>
              <a:rPr lang="en-US" sz="1000" dirty="0">
                <a:solidFill>
                  <a:schemeClr val="tx1">
                    <a:lumMod val="50000"/>
                    <a:lumOff val="50000"/>
                  </a:schemeClr>
                </a:solidFill>
              </a:rPr>
              <a:t> en de </a:t>
            </a:r>
            <a:r>
              <a:rPr lang="en-US" sz="1000" dirty="0" err="1">
                <a:solidFill>
                  <a:schemeClr val="tx1">
                    <a:lumMod val="50000"/>
                    <a:lumOff val="50000"/>
                  </a:schemeClr>
                </a:solidFill>
              </a:rPr>
              <a:t>prioriteiten</a:t>
            </a:r>
            <a:r>
              <a:rPr lang="en-US" sz="1000" dirty="0">
                <a:solidFill>
                  <a:schemeClr val="tx1">
                    <a:lumMod val="50000"/>
                    <a:lumOff val="50000"/>
                  </a:schemeClr>
                </a:solidFill>
              </a:rPr>
              <a:t> in de </a:t>
            </a:r>
            <a:r>
              <a:rPr lang="en-US" sz="1000" dirty="0" err="1">
                <a:solidFill>
                  <a:schemeClr val="tx1">
                    <a:lumMod val="50000"/>
                    <a:lumOff val="50000"/>
                  </a:schemeClr>
                </a:solidFill>
              </a:rPr>
              <a:t>aanpak</a:t>
            </a:r>
            <a:r>
              <a:rPr lang="en-US" sz="1000" dirty="0">
                <a:solidFill>
                  <a:schemeClr val="tx1">
                    <a:lumMod val="50000"/>
                    <a:lumOff val="50000"/>
                  </a:schemeClr>
                </a:solidFill>
              </a:rPr>
              <a:t> van de </a:t>
            </a:r>
            <a:r>
              <a:rPr lang="en-US" sz="1000" dirty="0" err="1">
                <a:solidFill>
                  <a:schemeClr val="tx1">
                    <a:lumMod val="50000"/>
                    <a:lumOff val="50000"/>
                  </a:schemeClr>
                </a:solidFill>
              </a:rPr>
              <a:t>veiligheidsproblemen</a:t>
            </a:r>
            <a:r>
              <a:rPr lang="en-US" sz="1000" dirty="0">
                <a:solidFill>
                  <a:schemeClr val="tx1">
                    <a:lumMod val="50000"/>
                    <a:lumOff val="50000"/>
                  </a:schemeClr>
                </a:solidFill>
              </a:rPr>
              <a:t>.</a:t>
            </a:r>
          </a:p>
          <a:p>
            <a:pPr algn="just"/>
            <a:endParaRPr lang="en-US" sz="1000" dirty="0">
              <a:solidFill>
                <a:srgbClr val="727272"/>
              </a:solidFill>
            </a:endParaRPr>
          </a:p>
          <a:p>
            <a:pPr algn="just"/>
            <a:r>
              <a:rPr lang="en-US" sz="1000" b="1" dirty="0" err="1">
                <a:solidFill>
                  <a:srgbClr val="727272"/>
                </a:solidFill>
              </a:rPr>
              <a:t>Wij</a:t>
            </a:r>
            <a:r>
              <a:rPr lang="en-US" sz="1000" b="1" dirty="0">
                <a:solidFill>
                  <a:srgbClr val="727272"/>
                </a:solidFill>
              </a:rPr>
              <a:t> </a:t>
            </a:r>
            <a:r>
              <a:rPr lang="en-US" sz="1000" b="1" dirty="0" err="1">
                <a:solidFill>
                  <a:srgbClr val="727272"/>
                </a:solidFill>
              </a:rPr>
              <a:t>willen</a:t>
            </a:r>
            <a:r>
              <a:rPr lang="en-US" sz="1000" b="1" dirty="0">
                <a:solidFill>
                  <a:srgbClr val="727272"/>
                </a:solidFill>
              </a:rPr>
              <a:t> </a:t>
            </a:r>
            <a:r>
              <a:rPr lang="en-US" sz="1000" b="1" dirty="0" err="1">
                <a:solidFill>
                  <a:srgbClr val="727272"/>
                </a:solidFill>
              </a:rPr>
              <a:t>een</a:t>
            </a:r>
            <a:r>
              <a:rPr lang="en-US" sz="1000" b="1" dirty="0">
                <a:solidFill>
                  <a:srgbClr val="727272"/>
                </a:solidFill>
              </a:rPr>
              <a:t> </a:t>
            </a:r>
            <a:r>
              <a:rPr lang="en-US" sz="1000" b="1" dirty="0" err="1">
                <a:solidFill>
                  <a:srgbClr val="727272"/>
                </a:solidFill>
              </a:rPr>
              <a:t>aantrekkelijke</a:t>
            </a:r>
            <a:r>
              <a:rPr lang="en-US" sz="1000" b="1" dirty="0">
                <a:solidFill>
                  <a:srgbClr val="727272"/>
                </a:solidFill>
              </a:rPr>
              <a:t> </a:t>
            </a:r>
            <a:r>
              <a:rPr lang="en-US" sz="1000" b="1" dirty="0" err="1">
                <a:solidFill>
                  <a:srgbClr val="727272"/>
                </a:solidFill>
              </a:rPr>
              <a:t>gemeente</a:t>
            </a:r>
            <a:r>
              <a:rPr lang="en-US" sz="1000" b="1" dirty="0">
                <a:solidFill>
                  <a:srgbClr val="727272"/>
                </a:solidFill>
              </a:rPr>
              <a:t> </a:t>
            </a:r>
            <a:r>
              <a:rPr lang="en-US" sz="1000" b="1" dirty="0" err="1">
                <a:solidFill>
                  <a:srgbClr val="727272"/>
                </a:solidFill>
              </a:rPr>
              <a:t>zijn</a:t>
            </a:r>
            <a:r>
              <a:rPr lang="en-US" sz="1000" b="1" dirty="0">
                <a:solidFill>
                  <a:srgbClr val="727272"/>
                </a:solidFill>
              </a:rPr>
              <a:t> </a:t>
            </a:r>
            <a:r>
              <a:rPr lang="en-US" sz="1000" b="1" dirty="0" err="1">
                <a:solidFill>
                  <a:srgbClr val="727272"/>
                </a:solidFill>
              </a:rPr>
              <a:t>waar</a:t>
            </a:r>
            <a:r>
              <a:rPr lang="en-US" sz="1000" b="1" dirty="0">
                <a:solidFill>
                  <a:srgbClr val="727272"/>
                </a:solidFill>
              </a:rPr>
              <a:t> </a:t>
            </a:r>
            <a:r>
              <a:rPr lang="en-US" sz="1000" b="1" dirty="0" err="1">
                <a:solidFill>
                  <a:srgbClr val="727272"/>
                </a:solidFill>
              </a:rPr>
              <a:t>inwoners</a:t>
            </a:r>
            <a:r>
              <a:rPr lang="en-US" sz="1000" b="1" dirty="0">
                <a:solidFill>
                  <a:srgbClr val="727272"/>
                </a:solidFill>
              </a:rPr>
              <a:t> en </a:t>
            </a:r>
            <a:r>
              <a:rPr lang="en-US" sz="1000" b="1" dirty="0" err="1">
                <a:solidFill>
                  <a:srgbClr val="727272"/>
                </a:solidFill>
              </a:rPr>
              <a:t>bezoekers</a:t>
            </a:r>
            <a:r>
              <a:rPr lang="en-US" sz="1000" b="1" dirty="0">
                <a:solidFill>
                  <a:srgbClr val="727272"/>
                </a:solidFill>
              </a:rPr>
              <a:t> </a:t>
            </a:r>
            <a:r>
              <a:rPr lang="en-US" sz="1000" b="1" dirty="0" err="1">
                <a:solidFill>
                  <a:srgbClr val="727272"/>
                </a:solidFill>
              </a:rPr>
              <a:t>zich</a:t>
            </a:r>
            <a:r>
              <a:rPr lang="en-US" sz="1000" b="1" dirty="0">
                <a:solidFill>
                  <a:srgbClr val="727272"/>
                </a:solidFill>
              </a:rPr>
              <a:t> </a:t>
            </a:r>
            <a:r>
              <a:rPr lang="en-US" sz="1000" b="1" dirty="0" err="1">
                <a:solidFill>
                  <a:srgbClr val="727272"/>
                </a:solidFill>
              </a:rPr>
              <a:t>thuis</a:t>
            </a:r>
            <a:r>
              <a:rPr lang="en-US" sz="1000" b="1" dirty="0">
                <a:solidFill>
                  <a:srgbClr val="727272"/>
                </a:solidFill>
              </a:rPr>
              <a:t> en </a:t>
            </a:r>
            <a:r>
              <a:rPr lang="en-US" sz="1000" b="1" dirty="0" err="1">
                <a:solidFill>
                  <a:srgbClr val="727272"/>
                </a:solidFill>
              </a:rPr>
              <a:t>veilig</a:t>
            </a:r>
            <a:r>
              <a:rPr lang="en-US" sz="1000" b="1" dirty="0">
                <a:solidFill>
                  <a:srgbClr val="727272"/>
                </a:solidFill>
              </a:rPr>
              <a:t> </a:t>
            </a:r>
            <a:r>
              <a:rPr lang="en-US" sz="1000" b="1" dirty="0" err="1">
                <a:solidFill>
                  <a:srgbClr val="727272"/>
                </a:solidFill>
              </a:rPr>
              <a:t>voelen</a:t>
            </a:r>
            <a:r>
              <a:rPr lang="en-US" sz="1000" b="1" dirty="0">
                <a:solidFill>
                  <a:srgbClr val="727272"/>
                </a:solidFill>
              </a:rPr>
              <a:t>. </a:t>
            </a:r>
          </a:p>
          <a:p>
            <a:pPr algn="just"/>
            <a:r>
              <a:rPr lang="en-US" sz="1000" dirty="0" err="1">
                <a:solidFill>
                  <a:schemeClr val="tx1">
                    <a:lumMod val="50000"/>
                    <a:lumOff val="50000"/>
                  </a:schemeClr>
                </a:solidFill>
              </a:rPr>
              <a:t>Daarbij</a:t>
            </a:r>
            <a:r>
              <a:rPr lang="en-US" sz="1000" dirty="0">
                <a:solidFill>
                  <a:schemeClr val="tx1">
                    <a:lumMod val="50000"/>
                    <a:lumOff val="50000"/>
                  </a:schemeClr>
                </a:solidFill>
              </a:rPr>
              <a:t> </a:t>
            </a:r>
            <a:r>
              <a:rPr lang="en-US" sz="1000" dirty="0" err="1">
                <a:solidFill>
                  <a:schemeClr val="tx1">
                    <a:lumMod val="50000"/>
                    <a:lumOff val="50000"/>
                  </a:schemeClr>
                </a:solidFill>
              </a:rPr>
              <a:t>kiezen</a:t>
            </a:r>
            <a:r>
              <a:rPr lang="en-US" sz="1000" dirty="0">
                <a:solidFill>
                  <a:schemeClr val="tx1">
                    <a:lumMod val="50000"/>
                    <a:lumOff val="50000"/>
                  </a:schemeClr>
                </a:solidFill>
              </a:rPr>
              <a:t> we </a:t>
            </a:r>
            <a:r>
              <a:rPr lang="en-US" sz="1000" dirty="0" err="1">
                <a:solidFill>
                  <a:schemeClr val="tx1">
                    <a:lumMod val="50000"/>
                    <a:lumOff val="50000"/>
                  </a:schemeClr>
                </a:solidFill>
              </a:rPr>
              <a:t>voor</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met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balans</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repressie</a:t>
            </a:r>
            <a:r>
              <a:rPr lang="en-US" sz="1000" dirty="0">
                <a:solidFill>
                  <a:schemeClr val="tx1">
                    <a:lumMod val="50000"/>
                    <a:lumOff val="50000"/>
                  </a:schemeClr>
                </a:solidFill>
              </a:rPr>
              <a:t>. </a:t>
            </a:r>
            <a:r>
              <a:rPr lang="en-US" sz="1000" dirty="0" err="1">
                <a:solidFill>
                  <a:schemeClr val="tx1">
                    <a:lumMod val="50000"/>
                    <a:lumOff val="50000"/>
                  </a:schemeClr>
                </a:solidFill>
              </a:rPr>
              <a:t>Samenwerken</a:t>
            </a:r>
            <a:r>
              <a:rPr lang="en-US" sz="1000" dirty="0">
                <a:solidFill>
                  <a:schemeClr val="tx1">
                    <a:lumMod val="50000"/>
                    <a:lumOff val="50000"/>
                  </a:schemeClr>
                </a:solidFill>
              </a:rPr>
              <a:t> is het </a:t>
            </a:r>
            <a:r>
              <a:rPr lang="en-US" sz="1000" dirty="0" err="1">
                <a:solidFill>
                  <a:schemeClr val="tx1">
                    <a:lumMod val="50000"/>
                    <a:lumOff val="50000"/>
                  </a:schemeClr>
                </a:solidFill>
              </a:rPr>
              <a:t>sleutelwoord</a:t>
            </a:r>
            <a:r>
              <a:rPr lang="en-US" sz="1000" dirty="0">
                <a:solidFill>
                  <a:schemeClr val="tx1">
                    <a:lumMod val="50000"/>
                    <a:lumOff val="50000"/>
                  </a:schemeClr>
                </a:solidFill>
              </a:rPr>
              <a:t>.</a:t>
            </a:r>
          </a:p>
          <a:p>
            <a:pPr algn="just"/>
            <a:r>
              <a:rPr lang="en-US" sz="1000" dirty="0" err="1">
                <a:solidFill>
                  <a:schemeClr val="tx1">
                    <a:lumMod val="50000"/>
                    <a:lumOff val="50000"/>
                  </a:schemeClr>
                </a:solidFill>
              </a:rPr>
              <a:t>Inwoners</a:t>
            </a:r>
            <a:r>
              <a:rPr lang="en-US" sz="1000" dirty="0">
                <a:solidFill>
                  <a:schemeClr val="tx1">
                    <a:lumMod val="50000"/>
                    <a:lumOff val="50000"/>
                  </a:schemeClr>
                </a:solidFill>
              </a:rPr>
              <a:t>, </a:t>
            </a:r>
            <a:r>
              <a:rPr lang="en-US" sz="1000" dirty="0" err="1">
                <a:solidFill>
                  <a:schemeClr val="tx1">
                    <a:lumMod val="50000"/>
                    <a:lumOff val="50000"/>
                  </a:schemeClr>
                </a:solidFill>
              </a:rPr>
              <a:t>bedrijven</a:t>
            </a:r>
            <a:r>
              <a:rPr lang="en-US" sz="1000" dirty="0">
                <a:solidFill>
                  <a:schemeClr val="tx1">
                    <a:lumMod val="50000"/>
                    <a:lumOff val="50000"/>
                  </a:schemeClr>
                </a:solidFill>
              </a:rPr>
              <a:t> en </a:t>
            </a:r>
            <a:r>
              <a:rPr lang="en-US" sz="1000" dirty="0" err="1">
                <a:solidFill>
                  <a:schemeClr val="tx1">
                    <a:lumMod val="50000"/>
                    <a:lumOff val="50000"/>
                  </a:schemeClr>
                </a:solidFill>
              </a:rPr>
              <a:t>organisaties</a:t>
            </a:r>
            <a:r>
              <a:rPr lang="en-US" sz="1000" dirty="0">
                <a:solidFill>
                  <a:schemeClr val="tx1">
                    <a:lumMod val="50000"/>
                    <a:lumOff val="50000"/>
                  </a:schemeClr>
                </a:solidFill>
              </a:rPr>
              <a:t> </a:t>
            </a:r>
            <a:r>
              <a:rPr lang="en-US" sz="1000" dirty="0" err="1">
                <a:solidFill>
                  <a:schemeClr val="tx1">
                    <a:lumMod val="50000"/>
                    <a:lumOff val="50000"/>
                  </a:schemeClr>
                </a:solidFill>
              </a:rPr>
              <a:t>zijn</a:t>
            </a:r>
            <a:r>
              <a:rPr lang="en-US" sz="1000" dirty="0">
                <a:solidFill>
                  <a:schemeClr val="tx1">
                    <a:lumMod val="50000"/>
                    <a:lumOff val="50000"/>
                  </a:schemeClr>
                </a:solidFill>
              </a:rPr>
              <a:t> </a:t>
            </a:r>
            <a:r>
              <a:rPr lang="en-US" sz="1000" dirty="0" err="1">
                <a:solidFill>
                  <a:schemeClr val="tx1">
                    <a:lumMod val="50000"/>
                    <a:lumOff val="50000"/>
                  </a:schemeClr>
                </a:solidFill>
              </a:rPr>
              <a:t>actief</a:t>
            </a:r>
            <a:r>
              <a:rPr lang="en-US" sz="1000" dirty="0">
                <a:solidFill>
                  <a:schemeClr val="tx1">
                    <a:lumMod val="50000"/>
                    <a:lumOff val="50000"/>
                  </a:schemeClr>
                </a:solidFill>
              </a:rPr>
              <a:t> en </a:t>
            </a:r>
            <a:r>
              <a:rPr lang="en-US" sz="1000" dirty="0" err="1">
                <a:solidFill>
                  <a:schemeClr val="tx1">
                    <a:lumMod val="50000"/>
                    <a:lumOff val="50000"/>
                  </a:schemeClr>
                </a:solidFill>
              </a:rPr>
              <a:t>helpen</a:t>
            </a:r>
            <a:r>
              <a:rPr lang="en-US" sz="1000" dirty="0">
                <a:solidFill>
                  <a:schemeClr val="tx1">
                    <a:lumMod val="50000"/>
                    <a:lumOff val="50000"/>
                  </a:schemeClr>
                </a:solidFill>
              </a:rPr>
              <a:t> </a:t>
            </a:r>
            <a:r>
              <a:rPr lang="en-US" sz="1000" dirty="0" err="1">
                <a:solidFill>
                  <a:schemeClr val="tx1">
                    <a:lumMod val="50000"/>
                    <a:lumOff val="50000"/>
                  </a:schemeClr>
                </a:solidFill>
              </a:rPr>
              <a:t>mee</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veilige</a:t>
            </a:r>
            <a:r>
              <a:rPr lang="en-US" sz="1000" dirty="0">
                <a:solidFill>
                  <a:schemeClr val="tx1">
                    <a:lumMod val="50000"/>
                    <a:lumOff val="50000"/>
                  </a:schemeClr>
                </a:solidFill>
              </a:rPr>
              <a:t>, </a:t>
            </a:r>
            <a:r>
              <a:rPr lang="en-US" sz="1000" dirty="0" err="1">
                <a:solidFill>
                  <a:schemeClr val="tx1">
                    <a:lumMod val="50000"/>
                    <a:lumOff val="50000"/>
                  </a:schemeClr>
                </a:solidFill>
              </a:rPr>
              <a:t>leefbare</a:t>
            </a:r>
            <a:r>
              <a:rPr lang="en-US" sz="1000" dirty="0">
                <a:solidFill>
                  <a:schemeClr val="tx1">
                    <a:lumMod val="50000"/>
                    <a:lumOff val="50000"/>
                  </a:schemeClr>
                </a:solidFill>
              </a:rPr>
              <a:t> en </a:t>
            </a:r>
            <a:r>
              <a:rPr lang="en-US" sz="1000" dirty="0" err="1">
                <a:solidFill>
                  <a:schemeClr val="tx1">
                    <a:lumMod val="50000"/>
                    <a:lumOff val="50000"/>
                  </a:schemeClr>
                </a:solidFill>
              </a:rPr>
              <a:t>gezonde</a:t>
            </a:r>
            <a:r>
              <a:rPr lang="en-US" sz="1000" dirty="0">
                <a:solidFill>
                  <a:schemeClr val="tx1">
                    <a:lumMod val="50000"/>
                    <a:lumOff val="50000"/>
                  </a:schemeClr>
                </a:solidFill>
              </a:rPr>
              <a:t> </a:t>
            </a:r>
            <a:r>
              <a:rPr lang="en-US" sz="1000" dirty="0" err="1">
                <a:solidFill>
                  <a:schemeClr val="tx1">
                    <a:lumMod val="50000"/>
                    <a:lumOff val="50000"/>
                  </a:schemeClr>
                </a:solidFill>
              </a:rPr>
              <a:t>leefomgeving</a:t>
            </a:r>
            <a:r>
              <a:rPr lang="en-US" sz="1000" dirty="0">
                <a:solidFill>
                  <a:schemeClr val="tx1">
                    <a:lumMod val="50000"/>
                    <a:lumOff val="50000"/>
                  </a:schemeClr>
                </a:solidFill>
              </a:rPr>
              <a:t>. Men </a:t>
            </a:r>
            <a:r>
              <a:rPr lang="en-US" sz="1000" dirty="0" err="1">
                <a:solidFill>
                  <a:schemeClr val="tx1">
                    <a:lumMod val="50000"/>
                    <a:lumOff val="50000"/>
                  </a:schemeClr>
                </a:solidFill>
              </a:rPr>
              <a:t>heeft</a:t>
            </a:r>
            <a:r>
              <a:rPr lang="en-US" sz="1000" dirty="0">
                <a:solidFill>
                  <a:schemeClr val="tx1">
                    <a:lumMod val="50000"/>
                    <a:lumOff val="50000"/>
                  </a:schemeClr>
                </a:solidFill>
              </a:rPr>
              <a:t> </a:t>
            </a:r>
            <a:r>
              <a:rPr lang="en-US" sz="1000" dirty="0" err="1">
                <a:solidFill>
                  <a:schemeClr val="tx1">
                    <a:lumMod val="50000"/>
                    <a:lumOff val="50000"/>
                  </a:schemeClr>
                </a:solidFill>
              </a:rPr>
              <a:t>vertrouwen</a:t>
            </a:r>
            <a:r>
              <a:rPr lang="en-US" sz="1000" dirty="0">
                <a:solidFill>
                  <a:schemeClr val="tx1">
                    <a:lumMod val="50000"/>
                    <a:lumOff val="50000"/>
                  </a:schemeClr>
                </a:solidFill>
              </a:rPr>
              <a:t> in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en de </a:t>
            </a:r>
            <a:r>
              <a:rPr lang="en-US" sz="1000" dirty="0" err="1">
                <a:solidFill>
                  <a:schemeClr val="tx1">
                    <a:lumMod val="50000"/>
                    <a:lumOff val="50000"/>
                  </a:schemeClr>
                </a:solidFill>
              </a:rPr>
              <a:t>gemeente</a:t>
            </a:r>
            <a:r>
              <a:rPr lang="en-US" sz="1000" dirty="0">
                <a:solidFill>
                  <a:schemeClr val="tx1">
                    <a:lumMod val="50000"/>
                    <a:lumOff val="50000"/>
                  </a:schemeClr>
                </a:solidFill>
              </a:rPr>
              <a:t> </a:t>
            </a:r>
            <a:r>
              <a:rPr lang="en-US" sz="1000" dirty="0" err="1">
                <a:solidFill>
                  <a:schemeClr val="tx1">
                    <a:lumMod val="50000"/>
                    <a:lumOff val="50000"/>
                  </a:schemeClr>
                </a:solidFill>
              </a:rPr>
              <a:t>staat</a:t>
            </a:r>
            <a:r>
              <a:rPr lang="en-US" sz="1000" dirty="0">
                <a:solidFill>
                  <a:schemeClr val="tx1">
                    <a:lumMod val="50000"/>
                    <a:lumOff val="50000"/>
                  </a:schemeClr>
                </a:solidFill>
              </a:rPr>
              <a:t> </a:t>
            </a:r>
            <a:r>
              <a:rPr lang="en-US" sz="1000" dirty="0" err="1">
                <a:solidFill>
                  <a:schemeClr val="tx1">
                    <a:lumMod val="50000"/>
                    <a:lumOff val="50000"/>
                  </a:schemeClr>
                </a:solidFill>
              </a:rPr>
              <a:t>dichtbij</a:t>
            </a:r>
            <a:r>
              <a:rPr lang="en-US" sz="1000" dirty="0">
                <a:solidFill>
                  <a:schemeClr val="tx1">
                    <a:lumMod val="50000"/>
                    <a:lumOff val="50000"/>
                  </a:schemeClr>
                </a:solidFill>
              </a:rPr>
              <a:t> </a:t>
            </a:r>
            <a:r>
              <a:rPr lang="en-US" sz="1000" dirty="0" err="1">
                <a:solidFill>
                  <a:schemeClr val="tx1">
                    <a:lumMod val="50000"/>
                    <a:lumOff val="50000"/>
                  </a:schemeClr>
                </a:solidFill>
              </a:rPr>
              <a:t>haar</a:t>
            </a:r>
            <a:r>
              <a:rPr lang="en-US" sz="1000" dirty="0">
                <a:solidFill>
                  <a:schemeClr val="tx1">
                    <a:lumMod val="50000"/>
                    <a:lumOff val="50000"/>
                  </a:schemeClr>
                </a:solidFill>
              </a:rPr>
              <a:t> </a:t>
            </a:r>
            <a:r>
              <a:rPr lang="en-US" sz="1000" dirty="0" err="1">
                <a:solidFill>
                  <a:schemeClr val="tx1">
                    <a:lumMod val="50000"/>
                    <a:lumOff val="50000"/>
                  </a:schemeClr>
                </a:solidFill>
              </a:rPr>
              <a:t>inwoners</a:t>
            </a:r>
            <a:r>
              <a:rPr lang="en-US" sz="1000" dirty="0">
                <a:solidFill>
                  <a:schemeClr val="tx1">
                    <a:lumMod val="50000"/>
                    <a:lumOff val="50000"/>
                  </a:schemeClr>
                </a:solidFill>
              </a:rPr>
              <a:t> en </a:t>
            </a:r>
            <a:r>
              <a:rPr lang="en-US" sz="1000" dirty="0" err="1">
                <a:solidFill>
                  <a:schemeClr val="tx1">
                    <a:lumMod val="50000"/>
                    <a:lumOff val="50000"/>
                  </a:schemeClr>
                </a:solidFill>
              </a:rPr>
              <a:t>ondernemers</a:t>
            </a:r>
            <a:r>
              <a:rPr lang="en-US" sz="1000" dirty="0">
                <a:solidFill>
                  <a:schemeClr val="tx1">
                    <a:lumMod val="50000"/>
                    <a:lumOff val="50000"/>
                  </a:schemeClr>
                </a:solidFill>
              </a:rPr>
              <a:t>. Op het </a:t>
            </a:r>
            <a:r>
              <a:rPr lang="en-US" sz="1000" dirty="0" err="1">
                <a:solidFill>
                  <a:schemeClr val="tx1">
                    <a:lumMod val="50000"/>
                    <a:lumOff val="50000"/>
                  </a:schemeClr>
                </a:solidFill>
              </a:rPr>
              <a:t>gebied</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opereert</a:t>
            </a:r>
            <a:r>
              <a:rPr lang="en-US" sz="1000" dirty="0">
                <a:solidFill>
                  <a:schemeClr val="tx1">
                    <a:lumMod val="50000"/>
                    <a:lumOff val="50000"/>
                  </a:schemeClr>
                </a:solidFill>
              </a:rPr>
              <a:t> </a:t>
            </a:r>
            <a:r>
              <a:rPr lang="en-US" sz="1000" dirty="0" err="1">
                <a:solidFill>
                  <a:schemeClr val="tx1">
                    <a:lumMod val="50000"/>
                    <a:lumOff val="50000"/>
                  </a:schemeClr>
                </a:solidFill>
              </a:rPr>
              <a:t>basisteam</a:t>
            </a:r>
            <a:r>
              <a:rPr lang="en-US" sz="1000" dirty="0">
                <a:solidFill>
                  <a:schemeClr val="tx1">
                    <a:lumMod val="50000"/>
                    <a:lumOff val="50000"/>
                  </a:schemeClr>
                </a:solidFill>
              </a:rPr>
              <a:t>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als</a:t>
            </a:r>
            <a:r>
              <a:rPr lang="en-US" sz="1000" dirty="0">
                <a:solidFill>
                  <a:schemeClr val="tx1">
                    <a:lumMod val="50000"/>
                    <a:lumOff val="50000"/>
                  </a:schemeClr>
                </a:solidFill>
              </a:rPr>
              <a:t> </a:t>
            </a:r>
            <a:r>
              <a:rPr lang="en-US" sz="1000" dirty="0" err="1">
                <a:solidFill>
                  <a:schemeClr val="tx1">
                    <a:lumMod val="50000"/>
                    <a:lumOff val="50000"/>
                  </a:schemeClr>
                </a:solidFill>
              </a:rPr>
              <a:t>een</a:t>
            </a:r>
            <a:r>
              <a:rPr lang="en-US" sz="1000" dirty="0">
                <a:solidFill>
                  <a:schemeClr val="tx1">
                    <a:lumMod val="50000"/>
                    <a:lumOff val="50000"/>
                  </a:schemeClr>
                </a:solidFill>
              </a:rPr>
              <a:t> </a:t>
            </a:r>
            <a:r>
              <a:rPr lang="en-US" sz="1000" dirty="0" err="1">
                <a:solidFill>
                  <a:schemeClr val="tx1">
                    <a:lumMod val="50000"/>
                    <a:lumOff val="50000"/>
                  </a:schemeClr>
                </a:solidFill>
              </a:rPr>
              <a:t>eenheid</a:t>
            </a:r>
            <a:r>
              <a:rPr lang="en-US" sz="1000" dirty="0">
                <a:solidFill>
                  <a:schemeClr val="tx1">
                    <a:lumMod val="50000"/>
                    <a:lumOff val="50000"/>
                  </a:schemeClr>
                </a:solidFill>
              </a:rPr>
              <a:t> met </a:t>
            </a:r>
            <a:r>
              <a:rPr lang="en-US" sz="1000" dirty="0" err="1">
                <a:solidFill>
                  <a:schemeClr val="tx1">
                    <a:lumMod val="50000"/>
                    <a:lumOff val="50000"/>
                  </a:schemeClr>
                </a:solidFill>
              </a:rPr>
              <a:t>aandacht</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lokale</a:t>
            </a:r>
            <a:r>
              <a:rPr lang="en-US" sz="1000" dirty="0">
                <a:solidFill>
                  <a:schemeClr val="tx1">
                    <a:lumMod val="50000"/>
                    <a:lumOff val="50000"/>
                  </a:schemeClr>
                </a:solidFill>
              </a:rPr>
              <a:t> </a:t>
            </a:r>
            <a:r>
              <a:rPr lang="en-US" sz="1000" dirty="0" err="1">
                <a:solidFill>
                  <a:schemeClr val="tx1">
                    <a:lumMod val="50000"/>
                    <a:lumOff val="50000"/>
                  </a:schemeClr>
                </a:solidFill>
              </a:rPr>
              <a:t>diversiteit</a:t>
            </a:r>
            <a:r>
              <a:rPr lang="en-US" sz="1000" dirty="0">
                <a:solidFill>
                  <a:schemeClr val="tx1">
                    <a:lumMod val="50000"/>
                    <a:lumOff val="50000"/>
                  </a:schemeClr>
                </a:solidFill>
              </a:rPr>
              <a:t> en </a:t>
            </a:r>
            <a:r>
              <a:rPr lang="en-US" sz="1000" dirty="0" err="1">
                <a:solidFill>
                  <a:schemeClr val="tx1">
                    <a:lumMod val="50000"/>
                    <a:lumOff val="50000"/>
                  </a:schemeClr>
                </a:solidFill>
              </a:rPr>
              <a:t>eigenheid</a:t>
            </a:r>
            <a:r>
              <a:rPr lang="en-US" sz="1000" dirty="0">
                <a:solidFill>
                  <a:schemeClr val="tx1">
                    <a:lumMod val="50000"/>
                    <a:lumOff val="50000"/>
                  </a:schemeClr>
                </a:solidFill>
              </a:rPr>
              <a:t>. </a:t>
            </a:r>
          </a:p>
          <a:p>
            <a:pPr algn="just"/>
            <a:endParaRPr lang="en-US" sz="1000" dirty="0">
              <a:solidFill>
                <a:schemeClr val="tx1">
                  <a:lumMod val="50000"/>
                  <a:lumOff val="50000"/>
                </a:schemeClr>
              </a:solidFill>
            </a:endParaRPr>
          </a:p>
        </p:txBody>
      </p:sp>
      <p:sp>
        <p:nvSpPr>
          <p:cNvPr id="23" name="Text Placeholder 8"/>
          <p:cNvSpPr txBox="1">
            <a:spLocks/>
          </p:cNvSpPr>
          <p:nvPr/>
        </p:nvSpPr>
        <p:spPr>
          <a:xfrm>
            <a:off x="4786868" y="670719"/>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3"/>
                </a:solidFill>
                <a:latin typeface="+mj-lt"/>
              </a:rPr>
              <a:t>Uitgangspunten</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9" name="TextBox 8"/>
          <p:cNvSpPr txBox="1"/>
          <p:nvPr/>
        </p:nvSpPr>
        <p:spPr>
          <a:xfrm>
            <a:off x="4786868" y="910534"/>
            <a:ext cx="3685064" cy="1692771"/>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Het IVP De </a:t>
            </a:r>
            <a:r>
              <a:rPr lang="en-US" sz="1000" dirty="0" err="1">
                <a:solidFill>
                  <a:schemeClr val="tx1">
                    <a:lumMod val="50000"/>
                    <a:lumOff val="50000"/>
                  </a:schemeClr>
                </a:solidFill>
              </a:rPr>
              <a:t>Kempen</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uitgewerkt</a:t>
            </a:r>
            <a:r>
              <a:rPr lang="en-US" sz="1000" dirty="0">
                <a:solidFill>
                  <a:schemeClr val="tx1">
                    <a:lumMod val="50000"/>
                    <a:lumOff val="50000"/>
                  </a:schemeClr>
                </a:solidFill>
              </a:rPr>
              <a:t> op basis van </a:t>
            </a:r>
            <a:r>
              <a:rPr lang="en-US" sz="1000" dirty="0" err="1">
                <a:solidFill>
                  <a:schemeClr val="tx1">
                    <a:lumMod val="50000"/>
                    <a:lumOff val="50000"/>
                  </a:schemeClr>
                </a:solidFill>
              </a:rPr>
              <a:t>onderstaande</a:t>
            </a:r>
            <a:r>
              <a:rPr lang="en-US" sz="1000" dirty="0">
                <a:solidFill>
                  <a:schemeClr val="tx1">
                    <a:lumMod val="50000"/>
                    <a:lumOff val="50000"/>
                  </a:schemeClr>
                </a:solidFill>
              </a:rPr>
              <a:t> </a:t>
            </a:r>
            <a:r>
              <a:rPr lang="en-US" sz="1000" dirty="0" err="1">
                <a:solidFill>
                  <a:schemeClr val="tx1">
                    <a:lumMod val="50000"/>
                    <a:lumOff val="50000"/>
                  </a:schemeClr>
                </a:solidFill>
              </a:rPr>
              <a:t>uitgangspunten</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Eén</a:t>
            </a:r>
            <a:r>
              <a:rPr lang="en-US" sz="1000" dirty="0">
                <a:solidFill>
                  <a:schemeClr val="tx1">
                    <a:lumMod val="50000"/>
                    <a:lumOff val="50000"/>
                  </a:schemeClr>
                </a:solidFill>
              </a:rPr>
              <a:t> IVP-plan, </a:t>
            </a:r>
            <a:r>
              <a:rPr lang="en-US" sz="1000" dirty="0" err="1">
                <a:solidFill>
                  <a:schemeClr val="tx1">
                    <a:lumMod val="50000"/>
                    <a:lumOff val="50000"/>
                  </a:schemeClr>
                </a:solidFill>
              </a:rPr>
              <a:t>meerdere</a:t>
            </a:r>
            <a:r>
              <a:rPr lang="en-US" sz="1000" dirty="0">
                <a:solidFill>
                  <a:schemeClr val="tx1">
                    <a:lumMod val="50000"/>
                    <a:lumOff val="50000"/>
                  </a:schemeClr>
                </a:solidFill>
              </a:rPr>
              <a:t> </a:t>
            </a:r>
            <a:r>
              <a:rPr lang="en-US" sz="1000" dirty="0" err="1">
                <a:solidFill>
                  <a:schemeClr val="tx1">
                    <a:lumMod val="50000"/>
                    <a:lumOff val="50000"/>
                  </a:schemeClr>
                </a:solidFill>
              </a:rPr>
              <a:t>gemeenten</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Werken</a:t>
            </a:r>
            <a:r>
              <a:rPr lang="en-US" sz="1000" dirty="0">
                <a:solidFill>
                  <a:schemeClr val="tx1">
                    <a:lumMod val="50000"/>
                    <a:lumOff val="50000"/>
                  </a:schemeClr>
                </a:solidFill>
              </a:rPr>
              <a:t> </a:t>
            </a:r>
            <a:r>
              <a:rPr lang="en-US" sz="1000" dirty="0" err="1">
                <a:solidFill>
                  <a:schemeClr val="tx1">
                    <a:lumMod val="50000"/>
                    <a:lumOff val="50000"/>
                  </a:schemeClr>
                </a:solidFill>
              </a:rPr>
              <a:t>aan</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a:t>
            </a:r>
            <a:r>
              <a:rPr lang="en-US" sz="1000" dirty="0" err="1">
                <a:solidFill>
                  <a:schemeClr val="tx1">
                    <a:lumMod val="50000"/>
                    <a:lumOff val="50000"/>
                  </a:schemeClr>
                </a:solidFill>
              </a:rPr>
              <a:t>vanuit</a:t>
            </a:r>
            <a:r>
              <a:rPr lang="en-US" sz="1000" dirty="0">
                <a:solidFill>
                  <a:schemeClr val="tx1">
                    <a:lumMod val="50000"/>
                    <a:lumOff val="50000"/>
                  </a:schemeClr>
                </a:solidFill>
              </a:rPr>
              <a:t> de </a:t>
            </a:r>
            <a:r>
              <a:rPr lang="en-US" sz="1000" dirty="0" err="1">
                <a:solidFill>
                  <a:schemeClr val="tx1">
                    <a:lumMod val="50000"/>
                    <a:lumOff val="50000"/>
                  </a:schemeClr>
                </a:solidFill>
              </a:rPr>
              <a:t>eigen</a:t>
            </a:r>
            <a:r>
              <a:rPr lang="en-US" sz="1000" dirty="0">
                <a:solidFill>
                  <a:schemeClr val="tx1">
                    <a:lumMod val="50000"/>
                    <a:lumOff val="50000"/>
                  </a:schemeClr>
                </a:solidFill>
              </a:rPr>
              <a:t> </a:t>
            </a:r>
            <a:r>
              <a:rPr lang="en-US" sz="1000" dirty="0" err="1">
                <a:solidFill>
                  <a:schemeClr val="tx1">
                    <a:lumMod val="50000"/>
                    <a:lumOff val="50000"/>
                  </a:schemeClr>
                </a:solidFill>
              </a:rPr>
              <a:t>kracht</a:t>
            </a:r>
            <a:r>
              <a:rPr lang="en-US" sz="1000" dirty="0">
                <a:solidFill>
                  <a:schemeClr val="tx1">
                    <a:lumMod val="50000"/>
                    <a:lumOff val="50000"/>
                  </a:schemeClr>
                </a:solidFill>
              </a:rPr>
              <a:t> van onze </a:t>
            </a:r>
            <a:r>
              <a:rPr lang="en-US" sz="1000" dirty="0" err="1">
                <a:solidFill>
                  <a:schemeClr val="tx1">
                    <a:lumMod val="50000"/>
                    <a:lumOff val="50000"/>
                  </a:schemeClr>
                </a:solidFill>
              </a:rPr>
              <a:t>inwoners</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Informatiegestuurd</a:t>
            </a:r>
            <a:r>
              <a:rPr lang="en-US" sz="1000" dirty="0">
                <a:solidFill>
                  <a:schemeClr val="tx1">
                    <a:lumMod val="50000"/>
                    <a:lumOff val="50000"/>
                  </a:schemeClr>
                </a:solidFill>
              </a:rPr>
              <a:t> </a:t>
            </a:r>
            <a:r>
              <a:rPr lang="en-US" sz="1000" dirty="0" err="1">
                <a:solidFill>
                  <a:schemeClr val="tx1">
                    <a:lumMod val="50000"/>
                    <a:lumOff val="50000"/>
                  </a:schemeClr>
                </a:solidFill>
              </a:rPr>
              <a:t>werken</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Eén</a:t>
            </a:r>
            <a:r>
              <a:rPr lang="en-US" sz="1000" dirty="0">
                <a:solidFill>
                  <a:schemeClr val="tx1">
                    <a:lumMod val="50000"/>
                    <a:lumOff val="50000"/>
                  </a:schemeClr>
                </a:solidFill>
              </a:rPr>
              <a:t> </a:t>
            </a:r>
            <a:r>
              <a:rPr lang="en-US" sz="1000" dirty="0" err="1">
                <a:solidFill>
                  <a:schemeClr val="tx1">
                    <a:lumMod val="50000"/>
                    <a:lumOff val="50000"/>
                  </a:schemeClr>
                </a:solidFill>
              </a:rPr>
              <a:t>slagvaardige</a:t>
            </a:r>
            <a:r>
              <a:rPr lang="en-US" sz="1000" dirty="0">
                <a:solidFill>
                  <a:schemeClr val="tx1">
                    <a:lumMod val="50000"/>
                    <a:lumOff val="50000"/>
                  </a:schemeClr>
                </a:solidFill>
              </a:rPr>
              <a:t> </a:t>
            </a:r>
            <a:r>
              <a:rPr lang="en-US" sz="1000" dirty="0" err="1">
                <a:solidFill>
                  <a:schemeClr val="tx1">
                    <a:lumMod val="50000"/>
                    <a:lumOff val="50000"/>
                  </a:schemeClr>
                </a:solidFill>
              </a:rPr>
              <a:t>overheid</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Persoonsgerichte</a:t>
            </a:r>
            <a:r>
              <a:rPr lang="en-US" sz="1000" dirty="0">
                <a:solidFill>
                  <a:schemeClr val="tx1">
                    <a:lumMod val="50000"/>
                    <a:lumOff val="50000"/>
                  </a:schemeClr>
                </a:solidFill>
              </a:rPr>
              <a:t> </a:t>
            </a:r>
            <a:r>
              <a:rPr lang="en-US" sz="1000" dirty="0" err="1">
                <a:solidFill>
                  <a:schemeClr val="tx1">
                    <a:lumMod val="50000"/>
                    <a:lumOff val="50000"/>
                  </a:schemeClr>
                </a:solidFill>
              </a:rPr>
              <a:t>aanpak</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Balans</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preventie</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repressie</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Verbinding</a:t>
            </a:r>
            <a:r>
              <a:rPr lang="en-US" sz="1000" dirty="0">
                <a:solidFill>
                  <a:schemeClr val="tx1">
                    <a:lumMod val="50000"/>
                    <a:lumOff val="50000"/>
                  </a:schemeClr>
                </a:solidFill>
              </a:rPr>
              <a:t> </a:t>
            </a:r>
            <a:r>
              <a:rPr lang="en-US" sz="1000" dirty="0" err="1">
                <a:solidFill>
                  <a:schemeClr val="tx1">
                    <a:lumMod val="50000"/>
                    <a:lumOff val="50000"/>
                  </a:schemeClr>
                </a:solidFill>
              </a:rPr>
              <a:t>tussen</a:t>
            </a:r>
            <a:r>
              <a:rPr lang="en-US" sz="1000" dirty="0">
                <a:solidFill>
                  <a:schemeClr val="tx1">
                    <a:lumMod val="50000"/>
                    <a:lumOff val="50000"/>
                  </a:schemeClr>
                </a:solidFill>
              </a:rPr>
              <a:t> </a:t>
            </a:r>
            <a:r>
              <a:rPr lang="en-US" sz="1000" dirty="0" err="1">
                <a:solidFill>
                  <a:schemeClr val="tx1">
                    <a:lumMod val="50000"/>
                    <a:lumOff val="50000"/>
                  </a:schemeClr>
                </a:solidFill>
              </a:rPr>
              <a:t>zorg</a:t>
            </a:r>
            <a:r>
              <a:rPr lang="en-US" sz="1000" dirty="0">
                <a:solidFill>
                  <a:schemeClr val="tx1">
                    <a:lumMod val="50000"/>
                    <a:lumOff val="50000"/>
                  </a:schemeClr>
                </a:solidFill>
              </a:rPr>
              <a:t> en </a:t>
            </a:r>
            <a:r>
              <a:rPr lang="en-US" sz="1000" dirty="0" err="1">
                <a:solidFill>
                  <a:schemeClr val="tx1">
                    <a:lumMod val="50000"/>
                    <a:lumOff val="50000"/>
                  </a:schemeClr>
                </a:solidFill>
              </a:rPr>
              <a:t>veiligheid.</a:t>
            </a:r>
            <a:endParaRPr lang="en-US" sz="1000" dirty="0">
              <a:solidFill>
                <a:schemeClr val="tx1">
                  <a:lumMod val="50000"/>
                  <a:lumOff val="50000"/>
                </a:schemeClr>
              </a:solidFill>
            </a:endParaRPr>
          </a:p>
          <a:p>
            <a:pPr algn="just"/>
            <a:endParaRPr lang="en-US" sz="1000" i="1" dirty="0">
              <a:solidFill>
                <a:schemeClr val="tx1">
                  <a:lumMod val="50000"/>
                  <a:lumOff val="50000"/>
                </a:schemeClr>
              </a:solidFill>
            </a:endParaRPr>
          </a:p>
        </p:txBody>
      </p:sp>
      <p:sp>
        <p:nvSpPr>
          <p:cNvPr id="10" name="Text Placeholder 8"/>
          <p:cNvSpPr txBox="1">
            <a:spLocks/>
          </p:cNvSpPr>
          <p:nvPr/>
        </p:nvSpPr>
        <p:spPr>
          <a:xfrm>
            <a:off x="666668" y="357457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dirty="0" err="1">
                <a:solidFill>
                  <a:schemeClr val="accent1"/>
                </a:solidFill>
                <a:latin typeface="+mj-lt"/>
              </a:rPr>
              <a:t>Doelen</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p:txBody>
      </p:sp>
      <p:sp>
        <p:nvSpPr>
          <p:cNvPr id="11" name="TextBox 21"/>
          <p:cNvSpPr txBox="1"/>
          <p:nvPr/>
        </p:nvSpPr>
        <p:spPr>
          <a:xfrm>
            <a:off x="666668" y="3785222"/>
            <a:ext cx="3810539" cy="1077218"/>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De </a:t>
            </a:r>
            <a:r>
              <a:rPr lang="en-US" sz="1000" dirty="0" err="1">
                <a:solidFill>
                  <a:schemeClr val="tx1">
                    <a:lumMod val="50000"/>
                    <a:lumOff val="50000"/>
                  </a:schemeClr>
                </a:solidFill>
              </a:rPr>
              <a:t>algemene</a:t>
            </a:r>
            <a:r>
              <a:rPr lang="en-US" sz="1000" dirty="0">
                <a:solidFill>
                  <a:schemeClr val="tx1">
                    <a:lumMod val="50000"/>
                    <a:lumOff val="50000"/>
                  </a:schemeClr>
                </a:solidFill>
              </a:rPr>
              <a:t> </a:t>
            </a:r>
            <a:r>
              <a:rPr lang="en-US" sz="1000" dirty="0" err="1">
                <a:solidFill>
                  <a:schemeClr val="tx1">
                    <a:lumMod val="50000"/>
                    <a:lumOff val="50000"/>
                  </a:schemeClr>
                </a:solidFill>
              </a:rPr>
              <a:t>doelen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periode</a:t>
            </a:r>
            <a:r>
              <a:rPr lang="en-US" sz="1000" dirty="0">
                <a:solidFill>
                  <a:schemeClr val="tx1">
                    <a:lumMod val="50000"/>
                    <a:lumOff val="50000"/>
                  </a:schemeClr>
                </a:solidFill>
              </a:rPr>
              <a:t> 2019-2022 </a:t>
            </a:r>
            <a:r>
              <a:rPr lang="en-US" sz="1000" dirty="0" err="1">
                <a:solidFill>
                  <a:schemeClr val="tx1">
                    <a:lumMod val="50000"/>
                    <a:lumOff val="50000"/>
                  </a:schemeClr>
                </a:solidFill>
              </a:rPr>
              <a:t>zijn</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Verdere</a:t>
            </a:r>
            <a:r>
              <a:rPr lang="en-US" sz="1000" dirty="0">
                <a:solidFill>
                  <a:schemeClr val="tx1">
                    <a:lumMod val="50000"/>
                    <a:lumOff val="50000"/>
                  </a:schemeClr>
                </a:solidFill>
              </a:rPr>
              <a:t> </a:t>
            </a:r>
            <a:r>
              <a:rPr lang="en-US" sz="1000" dirty="0" err="1">
                <a:solidFill>
                  <a:schemeClr val="tx1">
                    <a:lumMod val="50000"/>
                    <a:lumOff val="50000"/>
                  </a:schemeClr>
                </a:solidFill>
              </a:rPr>
              <a:t>afname</a:t>
            </a:r>
            <a:r>
              <a:rPr lang="en-US" sz="1000" dirty="0">
                <a:solidFill>
                  <a:schemeClr val="tx1">
                    <a:lumMod val="50000"/>
                    <a:lumOff val="50000"/>
                  </a:schemeClr>
                </a:solidFill>
              </a:rPr>
              <a:t> van de </a:t>
            </a:r>
            <a:r>
              <a:rPr lang="en-US" sz="1000" dirty="0" err="1">
                <a:solidFill>
                  <a:schemeClr val="tx1">
                    <a:lumMod val="50000"/>
                    <a:lumOff val="50000"/>
                  </a:schemeClr>
                </a:solidFill>
              </a:rPr>
              <a:t>criminaliteit</a:t>
            </a:r>
            <a:r>
              <a:rPr lang="en-US" sz="1000" dirty="0">
                <a:solidFill>
                  <a:schemeClr val="tx1">
                    <a:lumMod val="50000"/>
                    <a:lumOff val="50000"/>
                  </a:schemeClr>
                </a:solidFill>
              </a:rPr>
              <a:t>;</a:t>
            </a:r>
          </a:p>
          <a:p>
            <a:pPr marL="171450" indent="-171450" algn="just">
              <a:buFont typeface="Arial" charset="0"/>
              <a:buChar char="•"/>
            </a:pPr>
            <a:r>
              <a:rPr lang="en-US" sz="1000" dirty="0" err="1">
                <a:solidFill>
                  <a:schemeClr val="tx1">
                    <a:lumMod val="50000"/>
                    <a:lumOff val="50000"/>
                  </a:schemeClr>
                </a:solidFill>
              </a:rPr>
              <a:t>Toename</a:t>
            </a:r>
            <a:r>
              <a:rPr lang="en-US" sz="1000" dirty="0">
                <a:solidFill>
                  <a:schemeClr val="tx1">
                    <a:lumMod val="50000"/>
                    <a:lumOff val="50000"/>
                  </a:schemeClr>
                </a:solidFill>
              </a:rPr>
              <a:t> van het </a:t>
            </a:r>
            <a:r>
              <a:rPr lang="en-US" sz="1000" dirty="0" err="1">
                <a:solidFill>
                  <a:schemeClr val="tx1">
                    <a:lumMod val="50000"/>
                    <a:lumOff val="50000"/>
                  </a:schemeClr>
                </a:solidFill>
              </a:rPr>
              <a:t>veiligheidsgevoel</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Verankeren</a:t>
            </a:r>
            <a:r>
              <a:rPr lang="en-US" sz="1000" dirty="0">
                <a:solidFill>
                  <a:schemeClr val="tx1">
                    <a:lumMod val="50000"/>
                    <a:lumOff val="50000"/>
                  </a:schemeClr>
                </a:solidFill>
              </a:rPr>
              <a:t> van </a:t>
            </a:r>
            <a:r>
              <a:rPr lang="en-US" sz="1000" dirty="0" err="1">
                <a:solidFill>
                  <a:schemeClr val="tx1">
                    <a:lumMod val="50000"/>
                    <a:lumOff val="50000"/>
                  </a:schemeClr>
                </a:solidFill>
              </a:rPr>
              <a:t>veiligheid</a:t>
            </a:r>
            <a:r>
              <a:rPr lang="en-US" sz="1000" dirty="0">
                <a:solidFill>
                  <a:schemeClr val="tx1">
                    <a:lumMod val="50000"/>
                    <a:lumOff val="50000"/>
                  </a:schemeClr>
                </a:solidFill>
              </a:rPr>
              <a:t> in de </a:t>
            </a:r>
            <a:r>
              <a:rPr lang="en-US" sz="1000" dirty="0" err="1">
                <a:solidFill>
                  <a:schemeClr val="tx1">
                    <a:lumMod val="50000"/>
                    <a:lumOff val="50000"/>
                  </a:schemeClr>
                </a:solidFill>
              </a:rPr>
              <a:t>kernen</a:t>
            </a:r>
            <a:r>
              <a:rPr lang="en-US" sz="1000" dirty="0">
                <a:solidFill>
                  <a:schemeClr val="tx1">
                    <a:lumMod val="50000"/>
                    <a:lumOff val="50000"/>
                  </a:schemeClr>
                </a:solidFill>
              </a:rPr>
              <a:t>, </a:t>
            </a:r>
            <a:r>
              <a:rPr lang="en-US" sz="1000" dirty="0" err="1">
                <a:solidFill>
                  <a:schemeClr val="tx1">
                    <a:lumMod val="50000"/>
                    <a:lumOff val="50000"/>
                  </a:schemeClr>
                </a:solidFill>
              </a:rPr>
              <a:t>wijken</a:t>
            </a:r>
            <a:r>
              <a:rPr lang="en-US" sz="1000" dirty="0">
                <a:solidFill>
                  <a:schemeClr val="tx1">
                    <a:lumMod val="50000"/>
                    <a:lumOff val="50000"/>
                  </a:schemeClr>
                </a:solidFill>
              </a:rPr>
              <a:t> en </a:t>
            </a:r>
            <a:r>
              <a:rPr lang="en-US" sz="1000" dirty="0" err="1">
                <a:solidFill>
                  <a:schemeClr val="tx1">
                    <a:lumMod val="50000"/>
                    <a:lumOff val="50000"/>
                  </a:schemeClr>
                </a:solidFill>
              </a:rPr>
              <a:t>buurten</a:t>
            </a:r>
            <a:r>
              <a:rPr lang="en-US" sz="1000" dirty="0">
                <a:solidFill>
                  <a:schemeClr val="tx1">
                    <a:lumMod val="50000"/>
                    <a:lumOff val="50000"/>
                  </a:schemeClr>
                </a:solidFill>
              </a:rPr>
              <a:t>; </a:t>
            </a:r>
          </a:p>
          <a:p>
            <a:pPr marL="171450" indent="-171450" algn="just">
              <a:buFont typeface="Arial" charset="0"/>
              <a:buChar char="•"/>
            </a:pPr>
            <a:r>
              <a:rPr lang="en-US" sz="1000" dirty="0" err="1">
                <a:solidFill>
                  <a:schemeClr val="tx1">
                    <a:lumMod val="50000"/>
                    <a:lumOff val="50000"/>
                  </a:schemeClr>
                </a:solidFill>
              </a:rPr>
              <a:t>Voorkomen</a:t>
            </a:r>
            <a:r>
              <a:rPr lang="en-US" sz="1000" dirty="0">
                <a:solidFill>
                  <a:schemeClr val="tx1">
                    <a:lumMod val="50000"/>
                    <a:lumOff val="50000"/>
                  </a:schemeClr>
                </a:solidFill>
              </a:rPr>
              <a:t> en </a:t>
            </a:r>
            <a:r>
              <a:rPr lang="en-US" sz="1000" dirty="0" err="1">
                <a:solidFill>
                  <a:schemeClr val="tx1">
                    <a:lumMod val="50000"/>
                    <a:lumOff val="50000"/>
                  </a:schemeClr>
                </a:solidFill>
              </a:rPr>
              <a:t>bestrijden</a:t>
            </a:r>
            <a:r>
              <a:rPr lang="en-US" sz="1000" dirty="0">
                <a:solidFill>
                  <a:schemeClr val="tx1">
                    <a:lumMod val="50000"/>
                    <a:lumOff val="50000"/>
                  </a:schemeClr>
                </a:solidFill>
              </a:rPr>
              <a:t> van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incidenten</a:t>
            </a:r>
            <a:r>
              <a:rPr lang="en-US" sz="1000" dirty="0">
                <a:solidFill>
                  <a:schemeClr val="tx1">
                    <a:lumMod val="50000"/>
                    <a:lumOff val="50000"/>
                  </a:schemeClr>
                </a:solidFill>
              </a:rPr>
              <a:t> en </a:t>
            </a:r>
            <a:r>
              <a:rPr lang="en-US" sz="1000" dirty="0" err="1">
                <a:solidFill>
                  <a:schemeClr val="tx1">
                    <a:lumMod val="50000"/>
                    <a:lumOff val="50000"/>
                  </a:schemeClr>
                </a:solidFill>
              </a:rPr>
              <a:t>verstoringen</a:t>
            </a:r>
            <a:r>
              <a:rPr lang="en-US" sz="1000" dirty="0">
                <a:solidFill>
                  <a:schemeClr val="tx1">
                    <a:lumMod val="50000"/>
                    <a:lumOff val="50000"/>
                  </a:schemeClr>
                </a:solidFill>
              </a:rPr>
              <a:t> van de </a:t>
            </a:r>
            <a:r>
              <a:rPr lang="en-US" sz="1000" dirty="0" err="1">
                <a:solidFill>
                  <a:schemeClr val="tx1">
                    <a:lumMod val="50000"/>
                    <a:lumOff val="50000"/>
                  </a:schemeClr>
                </a:solidFill>
              </a:rPr>
              <a:t>openbare</a:t>
            </a:r>
            <a:r>
              <a:rPr lang="en-US" sz="1000" dirty="0">
                <a:solidFill>
                  <a:schemeClr val="tx1">
                    <a:lumMod val="50000"/>
                    <a:lumOff val="50000"/>
                  </a:schemeClr>
                </a:solidFill>
              </a:rPr>
              <a:t> </a:t>
            </a:r>
            <a:r>
              <a:rPr lang="en-US" sz="1000" dirty="0" err="1">
                <a:solidFill>
                  <a:schemeClr val="tx1">
                    <a:lumMod val="50000"/>
                    <a:lumOff val="50000"/>
                  </a:schemeClr>
                </a:solidFill>
              </a:rPr>
              <a:t>orde</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p:txBody>
      </p:sp>
      <p:sp>
        <p:nvSpPr>
          <p:cNvPr id="13" name="Text Placeholder 8"/>
          <p:cNvSpPr txBox="1">
            <a:spLocks/>
          </p:cNvSpPr>
          <p:nvPr/>
        </p:nvSpPr>
        <p:spPr>
          <a:xfrm>
            <a:off x="4786868" y="253918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1400" b="1" noProof="0" dirty="0" err="1">
                <a:solidFill>
                  <a:schemeClr val="accent3"/>
                </a:solidFill>
                <a:latin typeface="+mj-lt"/>
              </a:rPr>
              <a:t>Prioriteiten</a:t>
            </a:r>
            <a:endParaRPr kumimoji="0" lang="en-US" sz="1400" b="1" i="0" u="none" strike="noStrike" kern="1200" cap="none" spc="0" normalizeH="0" baseline="0" noProof="0" dirty="0">
              <a:ln>
                <a:noFill/>
              </a:ln>
              <a:solidFill>
                <a:schemeClr val="accent3"/>
              </a:solidFill>
              <a:effectLst/>
              <a:uLnTx/>
              <a:uFillTx/>
              <a:latin typeface="+mj-lt"/>
              <a:ea typeface="+mn-ea"/>
              <a:cs typeface="+mn-cs"/>
            </a:endParaRPr>
          </a:p>
        </p:txBody>
      </p:sp>
      <p:sp>
        <p:nvSpPr>
          <p:cNvPr id="14" name="TextBox 8"/>
          <p:cNvSpPr txBox="1"/>
          <p:nvPr/>
        </p:nvSpPr>
        <p:spPr>
          <a:xfrm>
            <a:off x="4786867" y="2741880"/>
            <a:ext cx="4120201" cy="2154436"/>
          </a:xfrm>
          <a:prstGeom prst="rect">
            <a:avLst/>
          </a:prstGeom>
          <a:noFill/>
        </p:spPr>
        <p:txBody>
          <a:bodyPr wrap="square" lIns="0" tIns="0" rIns="0" bIns="0" rtlCol="0">
            <a:spAutoFit/>
          </a:bodyPr>
          <a:lstStyle/>
          <a:p>
            <a:pPr algn="just"/>
            <a:r>
              <a:rPr lang="en-US" sz="1000" dirty="0">
                <a:solidFill>
                  <a:schemeClr val="tx1">
                    <a:lumMod val="50000"/>
                    <a:lumOff val="50000"/>
                  </a:schemeClr>
                </a:solidFill>
              </a:rPr>
              <a:t>De </a:t>
            </a:r>
            <a:r>
              <a:rPr lang="en-US" sz="1000" dirty="0" err="1">
                <a:solidFill>
                  <a:schemeClr val="tx1">
                    <a:lumMod val="50000"/>
                    <a:lumOff val="50000"/>
                  </a:schemeClr>
                </a:solidFill>
              </a:rPr>
              <a:t>veiligheidsprioriteiten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de </a:t>
            </a:r>
            <a:r>
              <a:rPr lang="en-US" sz="1000" dirty="0" err="1">
                <a:solidFill>
                  <a:schemeClr val="tx1">
                    <a:lumMod val="50000"/>
                    <a:lumOff val="50000"/>
                  </a:schemeClr>
                </a:solidFill>
              </a:rPr>
              <a:t>periode</a:t>
            </a:r>
            <a:r>
              <a:rPr lang="en-US" sz="1000" dirty="0">
                <a:solidFill>
                  <a:schemeClr val="tx1">
                    <a:lumMod val="50000"/>
                    <a:lumOff val="50000"/>
                  </a:schemeClr>
                </a:solidFill>
              </a:rPr>
              <a:t> 2019-2022 </a:t>
            </a:r>
            <a:r>
              <a:rPr lang="en-US" sz="1000" dirty="0" err="1">
                <a:solidFill>
                  <a:schemeClr val="tx1">
                    <a:lumMod val="50000"/>
                    <a:lumOff val="50000"/>
                  </a:schemeClr>
                </a:solidFill>
              </a:rPr>
              <a:t>zijn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a:p>
            <a:pPr algn="just"/>
            <a:r>
              <a:rPr lang="en-US" sz="1000" b="1" dirty="0">
                <a:solidFill>
                  <a:srgbClr val="727272"/>
                </a:solidFill>
              </a:rPr>
              <a:t>High Impact Crimes  </a:t>
            </a:r>
            <a:r>
              <a:rPr lang="en-US" sz="1000" dirty="0">
                <a:solidFill>
                  <a:schemeClr val="tx1">
                    <a:lumMod val="50000"/>
                    <a:lumOff val="50000"/>
                  </a:schemeClr>
                </a:solidFill>
              </a:rPr>
              <a:t>(thema's: </a:t>
            </a:r>
            <a:r>
              <a:rPr lang="en-US" sz="1000" dirty="0" err="1">
                <a:solidFill>
                  <a:schemeClr val="tx1">
                    <a:lumMod val="50000"/>
                    <a:lumOff val="50000"/>
                  </a:schemeClr>
                </a:solidFill>
              </a:rPr>
              <a:t>woninginbraken</a:t>
            </a:r>
            <a:r>
              <a:rPr lang="en-US" sz="1000" dirty="0">
                <a:solidFill>
                  <a:schemeClr val="tx1">
                    <a:lumMod val="50000"/>
                    <a:lumOff val="50000"/>
                  </a:schemeClr>
                </a:solidFill>
              </a:rPr>
              <a:t>, </a:t>
            </a:r>
            <a:r>
              <a:rPr lang="en-US" sz="1000" dirty="0" err="1">
                <a:solidFill>
                  <a:schemeClr val="tx1">
                    <a:lumMod val="50000"/>
                    <a:lumOff val="50000"/>
                  </a:schemeClr>
                </a:solidFill>
              </a:rPr>
              <a:t>straatroven</a:t>
            </a:r>
            <a:r>
              <a:rPr lang="en-US" sz="1000" dirty="0">
                <a:solidFill>
                  <a:schemeClr val="tx1">
                    <a:lumMod val="50000"/>
                    <a:lumOff val="50000"/>
                  </a:schemeClr>
                </a:solidFill>
              </a:rPr>
              <a:t>, </a:t>
            </a:r>
            <a:r>
              <a:rPr lang="en-US" sz="1000" dirty="0" err="1">
                <a:solidFill>
                  <a:schemeClr val="tx1">
                    <a:lumMod val="50000"/>
                    <a:lumOff val="50000"/>
                  </a:schemeClr>
                </a:solidFill>
              </a:rPr>
              <a:t>overvallen</a:t>
            </a:r>
            <a:r>
              <a:rPr lang="en-US" sz="1000" dirty="0">
                <a:solidFill>
                  <a:schemeClr val="tx1">
                    <a:lumMod val="50000"/>
                    <a:lumOff val="50000"/>
                  </a:schemeClr>
                </a:solidFill>
              </a:rPr>
              <a:t>).</a:t>
            </a:r>
          </a:p>
          <a:p>
            <a:pPr algn="just"/>
            <a:r>
              <a:rPr lang="en-US" sz="1000" dirty="0" err="1">
                <a:solidFill>
                  <a:schemeClr val="tx1">
                    <a:lumMod val="50000"/>
                    <a:lumOff val="50000"/>
                  </a:schemeClr>
                </a:solidFill>
              </a:rPr>
              <a:t>Ambitie</a:t>
            </a:r>
            <a:r>
              <a:rPr lang="en-US" sz="1000" dirty="0">
                <a:solidFill>
                  <a:schemeClr val="tx1">
                    <a:lumMod val="50000"/>
                    <a:lumOff val="50000"/>
                  </a:schemeClr>
                </a:solidFill>
              </a:rPr>
              <a:t>: </a:t>
            </a:r>
            <a:r>
              <a:rPr lang="en-US" sz="1000" dirty="0" err="1">
                <a:solidFill>
                  <a:schemeClr val="tx1">
                    <a:lumMod val="50000"/>
                    <a:lumOff val="50000"/>
                  </a:schemeClr>
                </a:solidFill>
              </a:rPr>
              <a:t>Verbeteren</a:t>
            </a:r>
            <a:r>
              <a:rPr lang="en-US" sz="1000" dirty="0">
                <a:solidFill>
                  <a:schemeClr val="tx1">
                    <a:lumMod val="50000"/>
                    <a:lumOff val="50000"/>
                  </a:schemeClr>
                </a:solidFill>
              </a:rPr>
              <a:t> van de </a:t>
            </a:r>
            <a:r>
              <a:rPr lang="en-US" sz="1000" dirty="0" err="1">
                <a:solidFill>
                  <a:schemeClr val="tx1">
                    <a:lumMod val="50000"/>
                    <a:lumOff val="50000"/>
                  </a:schemeClr>
                </a:solidFill>
              </a:rPr>
              <a:t>objectieve</a:t>
            </a:r>
            <a:r>
              <a:rPr lang="en-US" sz="1000" dirty="0">
                <a:solidFill>
                  <a:schemeClr val="tx1">
                    <a:lumMod val="50000"/>
                    <a:lumOff val="50000"/>
                  </a:schemeClr>
                </a:solidFill>
              </a:rPr>
              <a:t> en </a:t>
            </a:r>
            <a:r>
              <a:rPr lang="en-US" sz="1000" dirty="0" err="1">
                <a:solidFill>
                  <a:schemeClr val="tx1">
                    <a:lumMod val="50000"/>
                    <a:lumOff val="50000"/>
                  </a:schemeClr>
                </a:solidFill>
              </a:rPr>
              <a:t>subjectieve</a:t>
            </a:r>
            <a:r>
              <a:rPr lang="en-US" sz="1000" dirty="0">
                <a:solidFill>
                  <a:schemeClr val="tx1">
                    <a:lumMod val="50000"/>
                    <a:lumOff val="50000"/>
                  </a:schemeClr>
                </a:solidFill>
              </a:rPr>
              <a:t> </a:t>
            </a:r>
            <a:r>
              <a:rPr lang="en-US" sz="1000" dirty="0" err="1">
                <a:solidFill>
                  <a:schemeClr val="tx1">
                    <a:lumMod val="50000"/>
                    <a:lumOff val="50000"/>
                  </a:schemeClr>
                </a:solidFill>
              </a:rPr>
              <a:t>veiligheid</a:t>
            </a:r>
            <a:r>
              <a:rPr lang="en-US" sz="1000" dirty="0">
                <a:solidFill>
                  <a:schemeClr val="tx1">
                    <a:lumMod val="50000"/>
                    <a:lumOff val="50000"/>
                  </a:schemeClr>
                </a:solidFill>
              </a:rPr>
              <a:t> door de </a:t>
            </a:r>
            <a:r>
              <a:rPr lang="en-US" sz="1000" dirty="0" err="1">
                <a:solidFill>
                  <a:schemeClr val="tx1">
                    <a:lumMod val="50000"/>
                    <a:lumOff val="50000"/>
                  </a:schemeClr>
                </a:solidFill>
              </a:rPr>
              <a:t>slachtofferkans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beperken</a:t>
            </a:r>
            <a:r>
              <a:rPr lang="en-US" sz="1000" dirty="0">
                <a:solidFill>
                  <a:schemeClr val="tx1">
                    <a:lumMod val="50000"/>
                    <a:lumOff val="50000"/>
                  </a:schemeClr>
                </a:solidFill>
              </a:rPr>
              <a:t>, de </a:t>
            </a:r>
            <a:r>
              <a:rPr lang="en-US" sz="1000" dirty="0" err="1">
                <a:solidFill>
                  <a:schemeClr val="tx1">
                    <a:lumMod val="50000"/>
                    <a:lumOff val="50000"/>
                  </a:schemeClr>
                </a:solidFill>
              </a:rPr>
              <a:t>pakkans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vergroten</a:t>
            </a:r>
            <a:r>
              <a:rPr lang="en-US" sz="1000" dirty="0">
                <a:solidFill>
                  <a:schemeClr val="tx1">
                    <a:lumMod val="50000"/>
                    <a:lumOff val="50000"/>
                  </a:schemeClr>
                </a:solidFill>
              </a:rPr>
              <a:t> en de </a:t>
            </a:r>
            <a:r>
              <a:rPr lang="en-US" sz="1000" dirty="0" err="1">
                <a:solidFill>
                  <a:schemeClr val="tx1">
                    <a:lumMod val="50000"/>
                    <a:lumOff val="50000"/>
                  </a:schemeClr>
                </a:solidFill>
              </a:rPr>
              <a:t>aangiftebereidheid</a:t>
            </a:r>
            <a:r>
              <a:rPr lang="en-US" sz="1000" dirty="0">
                <a:solidFill>
                  <a:schemeClr val="tx1">
                    <a:lumMod val="50000"/>
                    <a:lumOff val="50000"/>
                  </a:schemeClr>
                </a:solidFill>
              </a:rPr>
              <a:t> </a:t>
            </a:r>
            <a:r>
              <a:rPr lang="en-US" sz="1000" dirty="0" err="1">
                <a:solidFill>
                  <a:schemeClr val="tx1">
                    <a:lumMod val="50000"/>
                    <a:lumOff val="50000"/>
                  </a:schemeClr>
                </a:solidFill>
              </a:rPr>
              <a:t>onder</a:t>
            </a:r>
            <a:r>
              <a:rPr lang="en-US" sz="1000" dirty="0">
                <a:solidFill>
                  <a:schemeClr val="tx1">
                    <a:lumMod val="50000"/>
                    <a:lumOff val="50000"/>
                  </a:schemeClr>
                </a:solidFill>
              </a:rPr>
              <a:t> </a:t>
            </a:r>
            <a:r>
              <a:rPr lang="en-US" sz="1000" dirty="0" err="1">
                <a:solidFill>
                  <a:schemeClr val="tx1">
                    <a:lumMod val="50000"/>
                    <a:lumOff val="50000"/>
                  </a:schemeClr>
                </a:solidFill>
              </a:rPr>
              <a:t>slachtoffers</a:t>
            </a:r>
            <a:r>
              <a:rPr lang="en-US" sz="1000" dirty="0">
                <a:solidFill>
                  <a:schemeClr val="tx1">
                    <a:lumMod val="50000"/>
                    <a:lumOff val="50000"/>
                  </a:schemeClr>
                </a:solidFill>
              </a:rPr>
              <a:t> </a:t>
            </a:r>
            <a:r>
              <a:rPr lang="en-US" sz="1000" dirty="0" err="1">
                <a:solidFill>
                  <a:schemeClr val="tx1">
                    <a:lumMod val="50000"/>
                    <a:lumOff val="50000"/>
                  </a:schemeClr>
                </a:solidFill>
              </a:rPr>
              <a:t>te</a:t>
            </a:r>
            <a:r>
              <a:rPr lang="en-US" sz="1000" dirty="0">
                <a:solidFill>
                  <a:schemeClr val="tx1">
                    <a:lumMod val="50000"/>
                    <a:lumOff val="50000"/>
                  </a:schemeClr>
                </a:solidFill>
              </a:rPr>
              <a:t> </a:t>
            </a:r>
            <a:r>
              <a:rPr lang="en-US" sz="1000" dirty="0" err="1">
                <a:solidFill>
                  <a:schemeClr val="tx1">
                    <a:lumMod val="50000"/>
                    <a:lumOff val="50000"/>
                  </a:schemeClr>
                </a:solidFill>
              </a:rPr>
              <a:t>verhogen</a:t>
            </a:r>
            <a:r>
              <a:rPr lang="en-US" sz="1000" dirty="0">
                <a:solidFill>
                  <a:schemeClr val="tx1">
                    <a:lumMod val="50000"/>
                    <a:lumOff val="50000"/>
                  </a:schemeClr>
                </a:solidFill>
              </a:rPr>
              <a:t>.</a:t>
            </a:r>
          </a:p>
          <a:p>
            <a:pPr algn="just"/>
            <a:endParaRPr lang="en-US" sz="1000" dirty="0">
              <a:solidFill>
                <a:schemeClr val="tx1">
                  <a:lumMod val="50000"/>
                  <a:lumOff val="50000"/>
                </a:schemeClr>
              </a:solidFill>
            </a:endParaRPr>
          </a:p>
          <a:p>
            <a:pPr algn="just"/>
            <a:r>
              <a:rPr lang="en-US" sz="1000" b="1" dirty="0" err="1">
                <a:solidFill>
                  <a:srgbClr val="727272"/>
                </a:solidFill>
              </a:rPr>
              <a:t>Ondermijning</a:t>
            </a:r>
            <a:r>
              <a:rPr lang="en-US" sz="1000" b="1" dirty="0">
                <a:solidFill>
                  <a:srgbClr val="727272"/>
                </a:solidFill>
              </a:rPr>
              <a:t> / </a:t>
            </a:r>
            <a:r>
              <a:rPr lang="en-US" sz="1000" b="1" dirty="0" err="1">
                <a:solidFill>
                  <a:srgbClr val="727272"/>
                </a:solidFill>
              </a:rPr>
              <a:t>georganiseerde</a:t>
            </a:r>
            <a:r>
              <a:rPr lang="en-US" sz="1000" b="1" dirty="0">
                <a:solidFill>
                  <a:srgbClr val="727272"/>
                </a:solidFill>
              </a:rPr>
              <a:t> </a:t>
            </a:r>
            <a:r>
              <a:rPr lang="en-US" sz="1000" b="1" dirty="0" err="1">
                <a:solidFill>
                  <a:srgbClr val="727272"/>
                </a:solidFill>
              </a:rPr>
              <a:t>criminaliteit</a:t>
            </a:r>
            <a:r>
              <a:rPr lang="en-US" sz="1000" b="1" dirty="0">
                <a:solidFill>
                  <a:srgbClr val="727272"/>
                </a:solidFill>
              </a:rPr>
              <a:t> </a:t>
            </a:r>
            <a:r>
              <a:rPr lang="en-US" sz="1000" dirty="0">
                <a:solidFill>
                  <a:schemeClr val="tx1">
                    <a:lumMod val="50000"/>
                    <a:lumOff val="50000"/>
                  </a:schemeClr>
                </a:solidFill>
              </a:rPr>
              <a:t>(thema's: </a:t>
            </a:r>
            <a:r>
              <a:rPr lang="en-US" sz="1000" dirty="0" err="1">
                <a:solidFill>
                  <a:schemeClr val="tx1">
                    <a:lumMod val="50000"/>
                    <a:lumOff val="50000"/>
                  </a:schemeClr>
                </a:solidFill>
              </a:rPr>
              <a:t>vrijplaatsen</a:t>
            </a:r>
            <a:r>
              <a:rPr lang="en-US" sz="1000" dirty="0">
                <a:solidFill>
                  <a:schemeClr val="tx1">
                    <a:lumMod val="50000"/>
                    <a:lumOff val="50000"/>
                  </a:schemeClr>
                </a:solidFill>
              </a:rPr>
              <a:t>, </a:t>
            </a:r>
            <a:r>
              <a:rPr lang="en-US" sz="1000" dirty="0" err="1">
                <a:solidFill>
                  <a:schemeClr val="tx1">
                    <a:lumMod val="50000"/>
                    <a:lumOff val="50000"/>
                  </a:schemeClr>
                </a:solidFill>
              </a:rPr>
              <a:t>buitengebied</a:t>
            </a:r>
            <a:r>
              <a:rPr lang="en-US" sz="1000" dirty="0">
                <a:solidFill>
                  <a:schemeClr val="tx1">
                    <a:lumMod val="50000"/>
                    <a:lumOff val="50000"/>
                  </a:schemeClr>
                </a:solidFill>
              </a:rPr>
              <a:t>, </a:t>
            </a:r>
            <a:r>
              <a:rPr lang="en-US" sz="1000" dirty="0" err="1">
                <a:solidFill>
                  <a:schemeClr val="tx1">
                    <a:lumMod val="50000"/>
                    <a:lumOff val="50000"/>
                  </a:schemeClr>
                </a:solidFill>
              </a:rPr>
              <a:t>mensenhandel</a:t>
            </a:r>
            <a:r>
              <a:rPr lang="en-US" sz="1000" dirty="0">
                <a:solidFill>
                  <a:schemeClr val="tx1">
                    <a:lumMod val="50000"/>
                    <a:lumOff val="50000"/>
                  </a:schemeClr>
                </a:solidFill>
              </a:rPr>
              <a:t> / </a:t>
            </a:r>
            <a:r>
              <a:rPr lang="en-US" sz="1000" dirty="0" err="1">
                <a:solidFill>
                  <a:schemeClr val="tx1">
                    <a:lumMod val="50000"/>
                    <a:lumOff val="50000"/>
                  </a:schemeClr>
                </a:solidFill>
              </a:rPr>
              <a:t>arbeidsuitbuiting</a:t>
            </a:r>
            <a:r>
              <a:rPr lang="en-US" sz="1000" dirty="0">
                <a:solidFill>
                  <a:schemeClr val="tx1">
                    <a:lumMod val="50000"/>
                    <a:lumOff val="50000"/>
                  </a:schemeClr>
                </a:solidFill>
              </a:rPr>
              <a:t>, drugs, </a:t>
            </a:r>
            <a:r>
              <a:rPr lang="en-US" sz="1000" dirty="0" err="1">
                <a:solidFill>
                  <a:schemeClr val="tx1">
                    <a:lumMod val="50000"/>
                    <a:lumOff val="50000"/>
                  </a:schemeClr>
                </a:solidFill>
              </a:rPr>
              <a:t>weerbaarheid</a:t>
            </a:r>
            <a:r>
              <a:rPr lang="en-US" sz="1000" dirty="0">
                <a:solidFill>
                  <a:schemeClr val="tx1">
                    <a:lumMod val="50000"/>
                    <a:lumOff val="50000"/>
                  </a:schemeClr>
                </a:solidFill>
              </a:rPr>
              <a:t>).</a:t>
            </a:r>
          </a:p>
          <a:p>
            <a:pPr algn="just"/>
            <a:r>
              <a:rPr lang="en-US" sz="1000" dirty="0" err="1">
                <a:solidFill>
                  <a:schemeClr val="tx1">
                    <a:lumMod val="50000"/>
                    <a:lumOff val="50000"/>
                  </a:schemeClr>
                </a:solidFill>
              </a:rPr>
              <a:t>Ambitie</a:t>
            </a:r>
            <a:r>
              <a:rPr lang="en-US" sz="1000" dirty="0">
                <a:solidFill>
                  <a:schemeClr val="tx1">
                    <a:lumMod val="50000"/>
                    <a:lumOff val="50000"/>
                  </a:schemeClr>
                </a:solidFill>
              </a:rPr>
              <a:t>: </a:t>
            </a:r>
            <a:r>
              <a:rPr lang="en-US" sz="1000" dirty="0" err="1">
                <a:solidFill>
                  <a:schemeClr val="tx1">
                    <a:lumMod val="50000"/>
                    <a:lumOff val="50000"/>
                  </a:schemeClr>
                </a:solidFill>
              </a:rPr>
              <a:t>Bewerkstelligen</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de </a:t>
            </a:r>
            <a:r>
              <a:rPr lang="en-US" sz="1000" dirty="0" err="1">
                <a:solidFill>
                  <a:schemeClr val="tx1">
                    <a:lumMod val="50000"/>
                    <a:lumOff val="50000"/>
                  </a:schemeClr>
                </a:solidFill>
              </a:rPr>
              <a:t>georganiseerde</a:t>
            </a:r>
            <a:r>
              <a:rPr lang="en-US" sz="1000" dirty="0">
                <a:solidFill>
                  <a:schemeClr val="tx1">
                    <a:lumMod val="50000"/>
                    <a:lumOff val="50000"/>
                  </a:schemeClr>
                </a:solidFill>
              </a:rPr>
              <a:t> </a:t>
            </a:r>
            <a:r>
              <a:rPr lang="en-US" sz="1000" dirty="0" err="1">
                <a:solidFill>
                  <a:schemeClr val="tx1">
                    <a:lumMod val="50000"/>
                    <a:lumOff val="50000"/>
                  </a:schemeClr>
                </a:solidFill>
              </a:rPr>
              <a:t>criminaliteit</a:t>
            </a:r>
            <a:r>
              <a:rPr lang="en-US" sz="1000" dirty="0">
                <a:solidFill>
                  <a:schemeClr val="tx1">
                    <a:lumMod val="50000"/>
                    <a:lumOff val="50000"/>
                  </a:schemeClr>
                </a:solidFill>
              </a:rPr>
              <a:t> </a:t>
            </a:r>
            <a:r>
              <a:rPr lang="en-US" sz="1000" dirty="0" err="1">
                <a:solidFill>
                  <a:schemeClr val="tx1">
                    <a:lumMod val="50000"/>
                    <a:lumOff val="50000"/>
                  </a:schemeClr>
                </a:solidFill>
              </a:rPr>
              <a:t>zodanig</a:t>
            </a:r>
            <a:r>
              <a:rPr lang="en-US" sz="1000" dirty="0">
                <a:solidFill>
                  <a:schemeClr val="tx1">
                    <a:lumMod val="50000"/>
                    <a:lumOff val="50000"/>
                  </a:schemeClr>
                </a:solidFill>
              </a:rPr>
              <a:t> </a:t>
            </a:r>
            <a:r>
              <a:rPr lang="en-US" sz="1000" dirty="0" err="1">
                <a:solidFill>
                  <a:schemeClr val="tx1">
                    <a:lumMod val="50000"/>
                    <a:lumOff val="50000"/>
                  </a:schemeClr>
                </a:solidFill>
              </a:rPr>
              <a:t>wordt</a:t>
            </a:r>
            <a:r>
              <a:rPr lang="en-US" sz="1000" dirty="0">
                <a:solidFill>
                  <a:schemeClr val="tx1">
                    <a:lumMod val="50000"/>
                    <a:lumOff val="50000"/>
                  </a:schemeClr>
                </a:solidFill>
              </a:rPr>
              <a:t> </a:t>
            </a:r>
            <a:r>
              <a:rPr lang="en-US" sz="1000" dirty="0" err="1">
                <a:solidFill>
                  <a:schemeClr val="tx1">
                    <a:lumMod val="50000"/>
                    <a:lumOff val="50000"/>
                  </a:schemeClr>
                </a:solidFill>
              </a:rPr>
              <a:t>aangepakt</a:t>
            </a:r>
            <a:r>
              <a:rPr lang="en-US" sz="1000" dirty="0">
                <a:solidFill>
                  <a:schemeClr val="tx1">
                    <a:lumMod val="50000"/>
                    <a:lumOff val="50000"/>
                  </a:schemeClr>
                </a:solidFill>
              </a:rPr>
              <a:t> </a:t>
            </a:r>
            <a:r>
              <a:rPr lang="en-US" sz="1000" dirty="0" err="1">
                <a:solidFill>
                  <a:schemeClr val="tx1">
                    <a:lumMod val="50000"/>
                    <a:lumOff val="50000"/>
                  </a:schemeClr>
                </a:solidFill>
              </a:rPr>
              <a:t>dat</a:t>
            </a:r>
            <a:r>
              <a:rPr lang="en-US" sz="1000" dirty="0">
                <a:solidFill>
                  <a:schemeClr val="tx1">
                    <a:lumMod val="50000"/>
                    <a:lumOff val="50000"/>
                  </a:schemeClr>
                </a:solidFill>
              </a:rPr>
              <a:t> </a:t>
            </a:r>
            <a:r>
              <a:rPr lang="en-US" sz="1000" dirty="0" err="1">
                <a:solidFill>
                  <a:schemeClr val="tx1">
                    <a:lumMod val="50000"/>
                    <a:lumOff val="50000"/>
                  </a:schemeClr>
                </a:solidFill>
              </a:rPr>
              <a:t>legale sectoren</a:t>
            </a:r>
            <a:r>
              <a:rPr lang="en-US" sz="1000" dirty="0">
                <a:solidFill>
                  <a:schemeClr val="tx1">
                    <a:lumMod val="50000"/>
                    <a:lumOff val="50000"/>
                  </a:schemeClr>
                </a:solidFill>
              </a:rPr>
              <a:t> van de </a:t>
            </a:r>
            <a:r>
              <a:rPr lang="en-US" sz="1000" dirty="0" err="1">
                <a:solidFill>
                  <a:schemeClr val="tx1">
                    <a:lumMod val="50000"/>
                    <a:lumOff val="50000"/>
                  </a:schemeClr>
                </a:solidFill>
              </a:rPr>
              <a:t>overheid</a:t>
            </a:r>
            <a:r>
              <a:rPr lang="en-US" sz="1000" dirty="0">
                <a:solidFill>
                  <a:schemeClr val="tx1">
                    <a:lumMod val="50000"/>
                    <a:lumOff val="50000"/>
                  </a:schemeClr>
                </a:solidFill>
              </a:rPr>
              <a:t> en </a:t>
            </a:r>
            <a:r>
              <a:rPr lang="en-US" sz="1000" dirty="0" err="1">
                <a:solidFill>
                  <a:schemeClr val="tx1">
                    <a:lumMod val="50000"/>
                    <a:lumOff val="50000"/>
                  </a:schemeClr>
                </a:solidFill>
              </a:rPr>
              <a:t>kwetsbare</a:t>
            </a:r>
            <a:r>
              <a:rPr lang="en-US" sz="1000" dirty="0">
                <a:solidFill>
                  <a:schemeClr val="tx1">
                    <a:lumMod val="50000"/>
                    <a:lumOff val="50000"/>
                  </a:schemeClr>
                </a:solidFill>
              </a:rPr>
              <a:t> </a:t>
            </a:r>
            <a:r>
              <a:rPr lang="en-US" sz="1000" dirty="0" err="1">
                <a:solidFill>
                  <a:schemeClr val="tx1">
                    <a:lumMod val="50000"/>
                    <a:lumOff val="50000"/>
                  </a:schemeClr>
                </a:solidFill>
              </a:rPr>
              <a:t>groepen</a:t>
            </a:r>
            <a:r>
              <a:rPr lang="en-US" sz="1000" dirty="0">
                <a:solidFill>
                  <a:schemeClr val="tx1">
                    <a:lumMod val="50000"/>
                    <a:lumOff val="50000"/>
                  </a:schemeClr>
                </a:solidFill>
              </a:rPr>
              <a:t> in de </a:t>
            </a:r>
            <a:r>
              <a:rPr lang="en-US" sz="1000" dirty="0" err="1">
                <a:solidFill>
                  <a:schemeClr val="tx1">
                    <a:lumMod val="50000"/>
                    <a:lumOff val="50000"/>
                  </a:schemeClr>
                </a:solidFill>
              </a:rPr>
              <a:t>samenleving</a:t>
            </a:r>
            <a:r>
              <a:rPr lang="en-US" sz="1000" dirty="0">
                <a:solidFill>
                  <a:schemeClr val="tx1">
                    <a:lumMod val="50000"/>
                    <a:lumOff val="50000"/>
                  </a:schemeClr>
                </a:solidFill>
              </a:rPr>
              <a:t> </a:t>
            </a:r>
            <a:r>
              <a:rPr lang="en-US" sz="1000" dirty="0" err="1">
                <a:solidFill>
                  <a:schemeClr val="tx1">
                    <a:lumMod val="50000"/>
                    <a:lumOff val="50000"/>
                  </a:schemeClr>
                </a:solidFill>
              </a:rPr>
              <a:t>zich</a:t>
            </a:r>
            <a:r>
              <a:rPr lang="en-US" sz="1000" dirty="0">
                <a:solidFill>
                  <a:schemeClr val="tx1">
                    <a:lumMod val="50000"/>
                    <a:lumOff val="50000"/>
                  </a:schemeClr>
                </a:solidFill>
              </a:rPr>
              <a:t> </a:t>
            </a:r>
            <a:r>
              <a:rPr lang="en-US" sz="1000" dirty="0" err="1">
                <a:solidFill>
                  <a:schemeClr val="tx1">
                    <a:lumMod val="50000"/>
                    <a:lumOff val="50000"/>
                  </a:schemeClr>
                </a:solidFill>
              </a:rPr>
              <a:t>niet</a:t>
            </a:r>
            <a:r>
              <a:rPr lang="en-US" sz="1000" dirty="0">
                <a:solidFill>
                  <a:schemeClr val="tx1">
                    <a:lumMod val="50000"/>
                    <a:lumOff val="50000"/>
                  </a:schemeClr>
                </a:solidFill>
              </a:rPr>
              <a:t> </a:t>
            </a:r>
            <a:r>
              <a:rPr lang="en-US" sz="1000" dirty="0" err="1">
                <a:solidFill>
                  <a:schemeClr val="tx1">
                    <a:lumMod val="50000"/>
                    <a:lumOff val="50000"/>
                  </a:schemeClr>
                </a:solidFill>
              </a:rPr>
              <a:t>laten</a:t>
            </a:r>
            <a:r>
              <a:rPr lang="en-US" sz="1000" dirty="0">
                <a:solidFill>
                  <a:schemeClr val="tx1">
                    <a:lumMod val="50000"/>
                    <a:lumOff val="50000"/>
                  </a:schemeClr>
                </a:solidFill>
              </a:rPr>
              <a:t> </a:t>
            </a:r>
            <a:r>
              <a:rPr lang="en-US" sz="1000" dirty="0" err="1">
                <a:solidFill>
                  <a:schemeClr val="tx1">
                    <a:lumMod val="50000"/>
                    <a:lumOff val="50000"/>
                  </a:schemeClr>
                </a:solidFill>
              </a:rPr>
              <a:t>misbruiken</a:t>
            </a:r>
            <a:r>
              <a:rPr lang="en-US" sz="1000" dirty="0">
                <a:solidFill>
                  <a:schemeClr val="tx1">
                    <a:lumMod val="50000"/>
                    <a:lumOff val="50000"/>
                  </a:schemeClr>
                </a:solidFill>
              </a:rPr>
              <a:t> </a:t>
            </a:r>
            <a:r>
              <a:rPr lang="en-US" sz="1000" dirty="0" err="1">
                <a:solidFill>
                  <a:schemeClr val="tx1">
                    <a:lumMod val="50000"/>
                    <a:lumOff val="50000"/>
                  </a:schemeClr>
                </a:solidFill>
              </a:rPr>
              <a:t>voor</a:t>
            </a:r>
            <a:r>
              <a:rPr lang="en-US" sz="1000" dirty="0">
                <a:solidFill>
                  <a:schemeClr val="tx1">
                    <a:lumMod val="50000"/>
                    <a:lumOff val="50000"/>
                  </a:schemeClr>
                </a:solidFill>
              </a:rPr>
              <a:t> het </a:t>
            </a:r>
            <a:r>
              <a:rPr lang="en-US" sz="1000" dirty="0" err="1">
                <a:solidFill>
                  <a:schemeClr val="tx1">
                    <a:lumMod val="50000"/>
                    <a:lumOff val="50000"/>
                  </a:schemeClr>
                </a:solidFill>
              </a:rPr>
              <a:t>faciliteren</a:t>
            </a:r>
            <a:r>
              <a:rPr lang="en-US" sz="1000" dirty="0">
                <a:solidFill>
                  <a:schemeClr val="tx1">
                    <a:lumMod val="50000"/>
                    <a:lumOff val="50000"/>
                  </a:schemeClr>
                </a:solidFill>
              </a:rPr>
              <a:t> van de </a:t>
            </a:r>
            <a:r>
              <a:rPr lang="en-US" sz="1000" dirty="0" err="1">
                <a:solidFill>
                  <a:schemeClr val="tx1">
                    <a:lumMod val="50000"/>
                    <a:lumOff val="50000"/>
                  </a:schemeClr>
                </a:solidFill>
              </a:rPr>
              <a:t>criminele</a:t>
            </a:r>
            <a:r>
              <a:rPr lang="en-US" sz="1000" dirty="0">
                <a:solidFill>
                  <a:schemeClr val="tx1">
                    <a:lumMod val="50000"/>
                    <a:lumOff val="50000"/>
                  </a:schemeClr>
                </a:solidFill>
              </a:rPr>
              <a:t> </a:t>
            </a:r>
            <a:r>
              <a:rPr lang="en-US" sz="1000" dirty="0" err="1">
                <a:solidFill>
                  <a:schemeClr val="tx1">
                    <a:lumMod val="50000"/>
                    <a:lumOff val="50000"/>
                  </a:schemeClr>
                </a:solidFill>
              </a:rPr>
              <a:t>industrie</a:t>
            </a:r>
            <a:r>
              <a:rPr lang="en-US" sz="1000" dirty="0">
                <a:solidFill>
                  <a:schemeClr val="tx1">
                    <a:lumMod val="50000"/>
                    <a:lumOff val="50000"/>
                  </a:schemeClr>
                </a:solidFill>
              </a:rPr>
              <a:t>.</a:t>
            </a:r>
          </a:p>
          <a:p>
            <a:pPr algn="just"/>
            <a:endParaRPr lang="en-US" sz="1000" i="1" dirty="0">
              <a:solidFill>
                <a:schemeClr val="tx1">
                  <a:lumMod val="50000"/>
                  <a:lumOff val="50000"/>
                </a:schemeClr>
              </a:solidFill>
            </a:endParaRPr>
          </a:p>
        </p:txBody>
      </p:sp>
    </p:spTree>
    <p:extLst>
      <p:ext uri="{BB962C8B-B14F-4D97-AF65-F5344CB8AC3E}">
        <p14:creationId xmlns:p14="http://schemas.microsoft.com/office/powerpoint/2010/main" val="1862655818"/>
      </p:ext>
    </p:extLst>
  </p:cSld>
  <p:clrMapOvr>
    <a:masterClrMapping/>
  </p:clrMapOvr>
  <p:transition spd="slow">
    <p:push dir="u"/>
  </p:transition>
</p:sld>
</file>

<file path=ppt/theme/theme1.xml><?xml version="1.0" encoding="utf-8"?>
<a:theme xmlns:a="http://schemas.openxmlformats.org/drawingml/2006/main" name="1_Custom Design">
  <a:themeElements>
    <a:clrScheme name="60_Theme60">
      <a:dk1>
        <a:srgbClr val="262626"/>
      </a:dk1>
      <a:lt1>
        <a:srgbClr val="FFFFFF"/>
      </a:lt1>
      <a:dk2>
        <a:srgbClr val="262626"/>
      </a:dk2>
      <a:lt2>
        <a:srgbClr val="FFFFFF"/>
      </a:lt2>
      <a:accent1>
        <a:srgbClr val="0198CD"/>
      </a:accent1>
      <a:accent2>
        <a:srgbClr val="E93432"/>
      </a:accent2>
      <a:accent3>
        <a:srgbClr val="0198CD"/>
      </a:accent3>
      <a:accent4>
        <a:srgbClr val="E93432"/>
      </a:accent4>
      <a:accent5>
        <a:srgbClr val="0198CD"/>
      </a:accent5>
      <a:accent6>
        <a:srgbClr val="E93432"/>
      </a:accent6>
      <a:hlink>
        <a:srgbClr val="FFFFFF"/>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32257</TotalTime>
  <Words>9584</Words>
  <Application>Microsoft Office PowerPoint</Application>
  <PresentationFormat>Diavoorstelling (16:9)</PresentationFormat>
  <Paragraphs>538</Paragraphs>
  <Slides>36</Slides>
  <Notes>34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36</vt:i4>
      </vt:variant>
    </vt:vector>
  </HeadingPairs>
  <TitlesOfParts>
    <vt:vector size="43" baseType="lpstr">
      <vt:lpstr>Arial</vt:lpstr>
      <vt:lpstr>Arial Rounded MT Bold</vt:lpstr>
      <vt:lpstr>Book Antiqua</vt:lpstr>
      <vt:lpstr>Calibri</vt:lpstr>
      <vt:lpstr>FontAwesome</vt:lpstr>
      <vt:lpstr>HP Simplified</vt:lpstr>
      <vt:lpstr>1_Custom Design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Samenvatting (1)</vt:lpstr>
      <vt:lpstr>Samenvatting (2)</vt:lpstr>
      <vt:lpstr>1. Inleiding (1)</vt:lpstr>
      <vt:lpstr>1. Inleiding (2)</vt:lpstr>
      <vt:lpstr>1. Inleiding (3)</vt:lpstr>
      <vt:lpstr>1. Inleiding (4)</vt:lpstr>
      <vt:lpstr>2. Strategische uitganspunten (1)</vt:lpstr>
      <vt:lpstr>2. Strategische uitganspunten (2)</vt:lpstr>
      <vt:lpstr>2. Strategische uitganspunten (3)</vt:lpstr>
      <vt:lpstr>3. Prioriteiten (1)</vt:lpstr>
      <vt:lpstr>3. Prioriteiten (2)</vt:lpstr>
      <vt:lpstr>3. Prioriteiten (3)</vt:lpstr>
      <vt:lpstr>3. Prioriteiten (4)</vt:lpstr>
      <vt:lpstr>3. Prioriteiten (5)</vt:lpstr>
      <vt:lpstr>3. Prioriteiten (6)</vt:lpstr>
      <vt:lpstr>3. Prioriteiten (7)</vt:lpstr>
      <vt:lpstr>3. Prioriteiten (8)</vt:lpstr>
      <vt:lpstr>3. Prioriteiten (9)</vt:lpstr>
      <vt:lpstr>3. Prioriteiten (10)</vt:lpstr>
      <vt:lpstr>3. Prioriteiten (11)</vt:lpstr>
      <vt:lpstr>3. Prioriteiten (12)</vt:lpstr>
      <vt:lpstr>3. Prioriteiten (13)</vt:lpstr>
      <vt:lpstr>3. Prioriteiten (14)</vt:lpstr>
      <vt:lpstr>3. Prioriteiten (15)</vt:lpstr>
      <vt:lpstr>4. Financiën</vt:lpstr>
      <vt:lpstr>Bijlage I Strategische partners (1)</vt:lpstr>
      <vt:lpstr>Bijlage I Strategische partners (2)</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dfdfdfdfd</dc:title>
  <dc:creator>High Tech</dc:creator>
  <cp:lastModifiedBy>Rein</cp:lastModifiedBy>
  <cp:revision>7501</cp:revision>
  <cp:lastPrinted>2018-09-07T11:54:31Z</cp:lastPrinted>
  <dcterms:created xsi:type="dcterms:W3CDTF">2014-09-03T19:30:44Z</dcterms:created>
  <dcterms:modified xsi:type="dcterms:W3CDTF">2021-09-13T08:05:04Z</dcterms:modified>
</cp:coreProperties>
</file>